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72" r:id="rId3"/>
    <p:sldId id="281" r:id="rId4"/>
    <p:sldId id="282" r:id="rId5"/>
    <p:sldId id="283" r:id="rId6"/>
    <p:sldId id="284" r:id="rId7"/>
    <p:sldId id="278" r:id="rId8"/>
    <p:sldId id="279" r:id="rId9"/>
    <p:sldId id="265" r:id="rId10"/>
    <p:sldId id="266" r:id="rId11"/>
    <p:sldId id="267" r:id="rId12"/>
    <p:sldId id="274" r:id="rId13"/>
    <p:sldId id="275" r:id="rId14"/>
    <p:sldId id="268" r:id="rId15"/>
    <p:sldId id="286" r:id="rId16"/>
    <p:sldId id="285" r:id="rId17"/>
    <p:sldId id="269" r:id="rId18"/>
    <p:sldId id="289" r:id="rId19"/>
    <p:sldId id="288" r:id="rId20"/>
    <p:sldId id="287" r:id="rId21"/>
    <p:sldId id="271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57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4.8548277889351531E-2"/>
          <c:y val="1.6346928724928385E-2"/>
          <c:w val="0.87863535637464141"/>
          <c:h val="0.9298077095272205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№1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43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№2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№3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12</c:v>
                </c:pt>
                <c:pt idx="1">
                  <c:v>46</c:v>
                </c:pt>
                <c:pt idx="2">
                  <c:v>100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№4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15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№5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18</c:v>
                </c:pt>
                <c:pt idx="1">
                  <c:v>54</c:v>
                </c:pt>
                <c:pt idx="2">
                  <c:v>100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№6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16</c:v>
                </c:pt>
                <c:pt idx="1">
                  <c:v>58</c:v>
                </c:pt>
                <c:pt idx="2">
                  <c:v>100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№7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0">
                  <c:v>12</c:v>
                </c:pt>
                <c:pt idx="1">
                  <c:v>40</c:v>
                </c:pt>
                <c:pt idx="2">
                  <c:v>100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№8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0">
                  <c:v>14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№9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Лист1!$J$2:$J$4</c:f>
              <c:numCache>
                <c:formatCode>General</c:formatCode>
                <c:ptCount val="3"/>
                <c:pt idx="0">
                  <c:v>21</c:v>
                </c:pt>
                <c:pt idx="1">
                  <c:v>65</c:v>
                </c:pt>
                <c:pt idx="2">
                  <c:v>100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№10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Лист1!$K$2:$K$4</c:f>
              <c:numCache>
                <c:formatCode>General</c:formatCode>
                <c:ptCount val="3"/>
                <c:pt idx="0">
                  <c:v>18</c:v>
                </c:pt>
                <c:pt idx="1">
                  <c:v>54</c:v>
                </c:pt>
                <c:pt idx="2">
                  <c:v>100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№11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Лист1!$L$2:$L$4</c:f>
              <c:numCache>
                <c:formatCode>General</c:formatCode>
                <c:ptCount val="3"/>
                <c:pt idx="0">
                  <c:v>19</c:v>
                </c:pt>
                <c:pt idx="1">
                  <c:v>55</c:v>
                </c:pt>
                <c:pt idx="2">
                  <c:v>100</c:v>
                </c:pt>
              </c:numCache>
            </c:numRef>
          </c:val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№12 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Лист1!$M$2:$M$4</c:f>
              <c:numCache>
                <c:formatCode>General</c:formatCode>
                <c:ptCount val="3"/>
                <c:pt idx="0">
                  <c:v>14.5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12"/>
          <c:order val="12"/>
          <c:tx>
            <c:strRef>
              <c:f>Лист1!$N$1</c:f>
              <c:strCache>
                <c:ptCount val="1"/>
                <c:pt idx="0">
                  <c:v>№13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Лист1!$N$2:$N$4</c:f>
              <c:numCache>
                <c:formatCode>General</c:formatCode>
                <c:ptCount val="3"/>
                <c:pt idx="0">
                  <c:v>16.5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13"/>
          <c:order val="13"/>
          <c:tx>
            <c:strRef>
              <c:f>Лист1!$O$1</c:f>
              <c:strCache>
                <c:ptCount val="1"/>
                <c:pt idx="0">
                  <c:v>№14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Лист1!$O$2:$O$4</c:f>
              <c:numCache>
                <c:formatCode>General</c:formatCode>
                <c:ptCount val="3"/>
                <c:pt idx="0">
                  <c:v>14</c:v>
                </c:pt>
                <c:pt idx="1">
                  <c:v>50</c:v>
                </c:pt>
                <c:pt idx="2">
                  <c:v>100</c:v>
                </c:pt>
              </c:numCache>
            </c:numRef>
          </c:val>
        </c:ser>
        <c:ser>
          <c:idx val="14"/>
          <c:order val="14"/>
          <c:tx>
            <c:strRef>
              <c:f>Лист1!$P$1</c:f>
              <c:strCache>
                <c:ptCount val="1"/>
                <c:pt idx="0">
                  <c:v>№15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средний балл</c:v>
                </c:pt>
                <c:pt idx="1">
                  <c:v>качество</c:v>
                </c:pt>
                <c:pt idx="2">
                  <c:v>успеваемость</c:v>
                </c:pt>
              </c:strCache>
            </c:strRef>
          </c:cat>
          <c:val>
            <c:numRef>
              <c:f>Лист1!$P$2:$P$4</c:f>
              <c:numCache>
                <c:formatCode>General</c:formatCode>
                <c:ptCount val="3"/>
                <c:pt idx="0">
                  <c:v>21.5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hape val="cylinder"/>
        <c:axId val="58486144"/>
        <c:axId val="58500224"/>
        <c:axId val="0"/>
      </c:bar3DChart>
      <c:catAx>
        <c:axId val="5848614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rgbClr val="FFFF00"/>
                </a:solidFill>
                <a:latin typeface="Cambria" pitchFamily="18" charset="0"/>
              </a:defRPr>
            </a:pPr>
            <a:endParaRPr lang="ru-RU"/>
          </a:p>
        </c:txPr>
        <c:crossAx val="58500224"/>
        <c:crosses val="autoZero"/>
        <c:auto val="1"/>
        <c:lblAlgn val="ctr"/>
        <c:lblOffset val="100"/>
      </c:catAx>
      <c:valAx>
        <c:axId val="585002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FFFF00"/>
                </a:solidFill>
                <a:latin typeface="Cambria" pitchFamily="18" charset="0"/>
              </a:defRPr>
            </a:pPr>
            <a:endParaRPr lang="ru-RU"/>
          </a:p>
        </c:txPr>
        <c:crossAx val="5848614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 b="1">
              <a:solidFill>
                <a:srgbClr val="FFFF00"/>
              </a:solidFill>
              <a:latin typeface="Cambria" pitchFamily="18" charset="0"/>
            </a:defRPr>
          </a:pPr>
          <a:endParaRPr lang="ru-RU"/>
        </a:p>
      </c:txPr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20483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4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485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0486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487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20488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0489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</a:defRPr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2048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50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19459" name="Freeform 2051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0" name="Arc 2052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61" name="Rectangle 2053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62" name="Rectangle 20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3" name="Rectangle 20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CFDD744-6D3A-462D-865F-B2B17268FFBC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19464" name="Rectangle 20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9465" name="Rectangle 20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 eaLnBrk="1" hangingPunct="1">
              <a:defRPr sz="1400">
                <a:latin typeface="+mj-lt"/>
              </a:defRPr>
            </a:lvl2pPr>
          </a:lstStyle>
          <a:p>
            <a:fld id="{0E48402C-E892-404D-ADE2-BCF3AF4DE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946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755576" y="1339416"/>
            <a:ext cx="8115758" cy="3025688"/>
          </a:xfrm>
        </p:spPr>
        <p:txBody>
          <a:bodyPr/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mbria" pitchFamily="18" charset="0"/>
              </a:rPr>
              <a:t>ЕНТ-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mbria" pitchFamily="18" charset="0"/>
              </a:rPr>
              <a:t> форма государственной аттестации обучающихся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ОСНОВНЫЕ     МЕТОДЫ: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</a:rPr>
              <a:t>Проблемно-поисковый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</a:rPr>
              <a:t>Исследовательский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</a:rPr>
              <a:t>Наглядный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</a:rPr>
              <a:t>Словесный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 smtClean="0">
                <a:solidFill>
                  <a:srgbClr val="FFFF00"/>
                </a:solidFill>
              </a:rPr>
              <a:t>Практический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803176"/>
          </a:xfrm>
        </p:spPr>
        <p:txBody>
          <a:bodyPr/>
          <a:lstStyle/>
          <a:p>
            <a:pPr algn="ctr"/>
            <a:r>
              <a:rPr lang="ru-RU" b="1" dirty="0" smtClean="0">
                <a:latin typeface="Cambria" pitchFamily="18" charset="0"/>
              </a:rPr>
              <a:t>ПРИЕМЫ: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4752528" cy="5040560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ambria" pitchFamily="18" charset="0"/>
              </a:rPr>
              <a:t>Учитель:</a:t>
            </a:r>
          </a:p>
          <a:p>
            <a:pPr marL="268288" indent="-268288"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Выявляет проблему</a:t>
            </a:r>
          </a:p>
          <a:p>
            <a:pPr marL="268288" indent="-268288"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Определяет источники информации</a:t>
            </a:r>
          </a:p>
          <a:p>
            <a:pPr marL="268288" indent="-268288"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Направляет  учебные действия уч-ся</a:t>
            </a:r>
          </a:p>
          <a:p>
            <a:pPr marL="268288" indent="-268288"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Корректирует  работу</a:t>
            </a:r>
          </a:p>
          <a:p>
            <a:pPr marL="268288" indent="-268288"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Контролирует, анализирует  обобщает результаты</a:t>
            </a:r>
          </a:p>
          <a:p>
            <a:pPr marL="268288" indent="-268288">
              <a:buFont typeface="Wingdings" pitchFamily="2" charset="2"/>
              <a:buChar char="Ø"/>
            </a:pP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Ведет  мониторинг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4008" y="1340768"/>
            <a:ext cx="4499992" cy="4896544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ambria" pitchFamily="18" charset="0"/>
              </a:rPr>
              <a:t>Ученик</a:t>
            </a:r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: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FFFF00"/>
                </a:solidFill>
                <a:latin typeface="Cambria" pitchFamily="18" charset="0"/>
              </a:rPr>
              <a:t>Исследует источники информации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FFFF00"/>
                </a:solidFill>
                <a:latin typeface="Cambria" pitchFamily="18" charset="0"/>
              </a:rPr>
              <a:t>Решает  тренировочные упражнения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FFFF00"/>
                </a:solidFill>
                <a:latin typeface="Cambria" pitchFamily="18" charset="0"/>
              </a:rPr>
              <a:t>Выявляет свои затруднения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FFFF00"/>
                </a:solidFill>
                <a:latin typeface="Cambria" pitchFamily="18" charset="0"/>
              </a:rPr>
              <a:t>Корректирует  работу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FFFF00"/>
                </a:solidFill>
                <a:latin typeface="Cambria" pitchFamily="18" charset="0"/>
              </a:rPr>
              <a:t>Решает тесты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600" dirty="0" smtClean="0">
                <a:solidFill>
                  <a:srgbClr val="FFFF00"/>
                </a:solidFill>
                <a:latin typeface="Cambria" pitchFamily="18" charset="0"/>
              </a:rPr>
              <a:t>Анализирует  и обобщает результаты</a:t>
            </a:r>
            <a:endParaRPr lang="ru-RU" sz="2600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0"/>
            <a:ext cx="8080375" cy="162880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mbria" pitchFamily="18" charset="0"/>
              </a:rPr>
              <a:t>Ключевые приёмы в организации коррекционной работы</a:t>
            </a:r>
            <a:endParaRPr lang="ru-RU" sz="36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511256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600" b="1" dirty="0" smtClean="0">
                <a:solidFill>
                  <a:srgbClr val="FFCC00"/>
                </a:solidFill>
                <a:latin typeface="Cambria" pitchFamily="18" charset="0"/>
              </a:rPr>
              <a:t>Выявление  содержания затруднения  в решении конкретного задания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600" b="1" dirty="0" smtClean="0">
                <a:solidFill>
                  <a:srgbClr val="FFCC00"/>
                </a:solidFill>
                <a:latin typeface="Cambria" pitchFamily="18" charset="0"/>
              </a:rPr>
              <a:t>Определение раздела и  грамматической темы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600" b="1" dirty="0" smtClean="0">
                <a:solidFill>
                  <a:srgbClr val="FFCC00"/>
                </a:solidFill>
                <a:latin typeface="Cambria" pitchFamily="18" charset="0"/>
              </a:rPr>
              <a:t>Исследование учебной информации  по данной теме в соответствующих источниках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600" b="1" dirty="0" smtClean="0">
                <a:solidFill>
                  <a:srgbClr val="FFCC00"/>
                </a:solidFill>
                <a:latin typeface="Cambria" pitchFamily="18" charset="0"/>
              </a:rPr>
              <a:t>Поиск  и «сквозное» решение  заданий  только  по  данной  проблемной теме  в нескольких вариантах тестов (например, в вариантах 1-10 найти и решить задания  на тему «Пунктуация в СПП» 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600" b="1" dirty="0" smtClean="0">
                <a:solidFill>
                  <a:srgbClr val="FFCC00"/>
                </a:solidFill>
                <a:latin typeface="Cambria" pitchFamily="18" charset="0"/>
              </a:rPr>
              <a:t>То же самое, только в  тестах из разных источников</a:t>
            </a:r>
            <a:r>
              <a:rPr lang="ru-RU" sz="2800" dirty="0" smtClean="0">
                <a:solidFill>
                  <a:srgbClr val="FFCC00"/>
                </a:solidFill>
                <a:latin typeface="Cambria" pitchFamily="18" charset="0"/>
              </a:rPr>
              <a:t>.</a:t>
            </a:r>
            <a:endParaRPr lang="ru-RU" sz="2800" dirty="0">
              <a:solidFill>
                <a:srgbClr val="FFCC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32656"/>
            <a:ext cx="8080375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C00"/>
                </a:solidFill>
                <a:latin typeface="Cambria" pitchFamily="18" charset="0"/>
              </a:rPr>
              <a:t>Внимание: формулировка</a:t>
            </a:r>
            <a:r>
              <a:rPr lang="ru-RU" dirty="0" smtClean="0">
                <a:latin typeface="Cambria" pitchFamily="18" charset="0"/>
              </a:rPr>
              <a:t>!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424936" cy="5328592"/>
          </a:xfrm>
        </p:spPr>
        <p:txBody>
          <a:bodyPr/>
          <a:lstStyle/>
          <a:p>
            <a:pPr algn="ctr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Важно: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solidFill>
                  <a:srgbClr val="FFCC00"/>
                </a:solidFill>
                <a:latin typeface="Cambria" pitchFamily="18" charset="0"/>
              </a:rPr>
              <a:t>По итогам каждого ПТ анализировать затруднения, выявлять  причины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solidFill>
                  <a:srgbClr val="FFCC00"/>
                </a:solidFill>
                <a:latin typeface="Cambria" pitchFamily="18" charset="0"/>
              </a:rPr>
              <a:t>Проводить словарную работу с целью осмысления глаголов речи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solidFill>
                  <a:srgbClr val="FFCC00"/>
                </a:solidFill>
                <a:latin typeface="Cambria" pitchFamily="18" charset="0"/>
              </a:rPr>
              <a:t>Совместно с учащимися  исследовать и анализировать различные формулировки заданий на одну и ту же орфограмму или пунктограмму, вопрос по лексикологии или словообразованию и др.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>
                <a:solidFill>
                  <a:srgbClr val="FFCC00"/>
                </a:solidFill>
                <a:latin typeface="Cambria" pitchFamily="18" charset="0"/>
              </a:rPr>
              <a:t>Учащимся самостоятельно  и по-разному формулировать задания   на конкретную тему, с целью развития умения решать нестандартные  тестовые задания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080375" cy="12241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СИСТЕМА  СРЕДСТВ: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568951" cy="4608512"/>
          </a:xfrm>
        </p:spPr>
        <p:txBody>
          <a:bodyPr/>
          <a:lstStyle/>
          <a:p>
            <a:pPr marL="268288" indent="-173038">
              <a:tabLst>
                <a:tab pos="173038" algn="l"/>
              </a:tabLst>
            </a:pPr>
            <a:r>
              <a:rPr lang="ru-RU" sz="4000" b="1" dirty="0" smtClean="0"/>
              <a:t>  </a:t>
            </a:r>
            <a:r>
              <a:rPr lang="ru-RU" sz="4700" b="1" dirty="0" smtClean="0">
                <a:solidFill>
                  <a:srgbClr val="FFCC00"/>
                </a:solidFill>
                <a:latin typeface="Cambria" pitchFamily="18" charset="0"/>
              </a:rPr>
              <a:t>Дидактические материалы</a:t>
            </a:r>
          </a:p>
          <a:p>
            <a:r>
              <a:rPr lang="ru-RU" sz="4700" b="1" dirty="0" smtClean="0">
                <a:solidFill>
                  <a:srgbClr val="FFCC00"/>
                </a:solidFill>
                <a:latin typeface="Cambria" pitchFamily="18" charset="0"/>
              </a:rPr>
              <a:t>Раздаточные обучающие материалы</a:t>
            </a:r>
          </a:p>
          <a:p>
            <a:r>
              <a:rPr lang="ru-RU" sz="4700" b="1" dirty="0" smtClean="0">
                <a:solidFill>
                  <a:srgbClr val="FFCC00"/>
                </a:solidFill>
              </a:rPr>
              <a:t>Наглядные средства ИКТ (презентации, тренажёры)</a:t>
            </a:r>
            <a:endParaRPr lang="ru-RU" sz="4700" b="1" dirty="0" smtClean="0">
              <a:solidFill>
                <a:srgbClr val="FFCC00"/>
              </a:solidFill>
              <a:latin typeface="Cambria" pitchFamily="18" charset="0"/>
            </a:endParaRPr>
          </a:p>
          <a:p>
            <a:pPr>
              <a:buNone/>
            </a:pPr>
            <a:endParaRPr lang="ru-RU" sz="4800" b="1" dirty="0" smtClean="0">
              <a:solidFill>
                <a:srgbClr val="FFCC00"/>
              </a:solidFill>
              <a:latin typeface="Cambria" pitchFamily="18" charset="0"/>
            </a:endParaRPr>
          </a:p>
          <a:p>
            <a:pPr>
              <a:buNone/>
            </a:pPr>
            <a:endParaRPr lang="ru-RU" sz="40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lvl="0"/>
            <a:endParaRPr lang="ru-RU" sz="40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endParaRPr lang="ru-RU" sz="40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endParaRPr lang="ru-RU" sz="4000" b="1" dirty="0" smtClean="0"/>
          </a:p>
          <a:p>
            <a:pPr marL="514350" indent="-514350">
              <a:buFont typeface="+mj-lt"/>
              <a:buAutoNum type="arabicPeriod"/>
            </a:pP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</a:rPr>
              <a:t>ДИДАКТИЧЕСКИЕ МАТЕРИАЛЫ:</a:t>
            </a:r>
            <a:endParaRPr lang="ru-RU" sz="40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Схемы, таблицы, опорные конспекты</a:t>
            </a:r>
          </a:p>
          <a:p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Информация по теории сложных вопросов</a:t>
            </a:r>
          </a:p>
          <a:p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Образцы решения тестовых заданий</a:t>
            </a:r>
          </a:p>
          <a:p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Разработки уроков по проблемным вопросам</a:t>
            </a:r>
          </a:p>
          <a:p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Учебники, пособия, справочники</a:t>
            </a:r>
          </a:p>
          <a:p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>Сборники тестов разных лет</a:t>
            </a:r>
            <a:endParaRPr lang="ru-RU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80375" cy="79208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Раздаточные материалы: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82625" y="980728"/>
            <a:ext cx="7772400" cy="5544616"/>
          </a:xfrm>
        </p:spPr>
        <p:txBody>
          <a:bodyPr/>
          <a:lstStyle/>
          <a:p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Тематические тесты по русскому языку по разделам с ключами и ответами</a:t>
            </a:r>
          </a:p>
          <a:p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Контрольно-измерительные материалы</a:t>
            </a:r>
          </a:p>
          <a:p>
            <a:pPr lvl="0"/>
            <a:r>
              <a:rPr lang="ru-RU" sz="2700" b="1" dirty="0" err="1" smtClean="0">
                <a:solidFill>
                  <a:srgbClr val="FFFF00"/>
                </a:solidFill>
                <a:latin typeface="Cambria" pitchFamily="18" charset="0"/>
              </a:rPr>
              <a:t>Компетентностно</a:t>
            </a:r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 - ориентированные задания</a:t>
            </a:r>
          </a:p>
          <a:p>
            <a:pPr lvl="0"/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Тексты для комплексного анализа</a:t>
            </a:r>
          </a:p>
          <a:p>
            <a:pPr lvl="0"/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Олимпиадные задания</a:t>
            </a:r>
          </a:p>
          <a:p>
            <a:pPr marL="268288" indent="-268288"/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  Тренировочные задания  по теме «Синтаксис простого предложения»</a:t>
            </a:r>
          </a:p>
          <a:p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Тренировочные задания по теме «Сложносочинённое предложение»</a:t>
            </a:r>
          </a:p>
          <a:p>
            <a:r>
              <a:rPr lang="ru-RU" sz="2700" b="1" dirty="0" smtClean="0">
                <a:solidFill>
                  <a:srgbClr val="FFFF00"/>
                </a:solidFill>
                <a:latin typeface="Cambria" pitchFamily="18" charset="0"/>
              </a:rPr>
              <a:t>Карточки-задания по теме   «Обособленные члены предложения»</a:t>
            </a:r>
            <a:r>
              <a:rPr lang="ru-RU" sz="2800" b="1" dirty="0" smtClean="0">
                <a:latin typeface="Cambria" pitchFamily="18" charset="0"/>
              </a:rPr>
              <a:t> </a:t>
            </a:r>
            <a:endParaRPr lang="ru-RU" sz="2800" dirty="0" smtClean="0">
              <a:latin typeface="Cambria" pitchFamily="18" charset="0"/>
            </a:endParaRPr>
          </a:p>
          <a:p>
            <a:endParaRPr lang="ru-RU" sz="12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080375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Раздаточные материалы: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496944" cy="4899248"/>
          </a:xfrm>
        </p:spPr>
        <p:txBody>
          <a:bodyPr/>
          <a:lstStyle/>
          <a:p>
            <a:pPr marL="173038" indent="-173038"/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  Нестандартные карточки-задания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Карточки «Комплексное повторение орфографии и пунктуации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Карточки «Словарная работа на каждый урок»</a:t>
            </a:r>
          </a:p>
          <a:p>
            <a:pPr marL="268288" indent="-268288"/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  Тренировочные задания по теме «Синтаксис простого предложения»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Тренировочные задания по теме «Сложное предложение»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Карточки-задания по теме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«Второстепенные члены предложения»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Приёмы анализа итогов ПТ: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624" y="1981200"/>
            <a:ext cx="8209855" cy="4114800"/>
          </a:xfrm>
        </p:spPr>
        <p:txBody>
          <a:bodyPr/>
          <a:lstStyle/>
          <a:p>
            <a:r>
              <a:rPr lang="ru-RU" sz="3400" b="1" dirty="0" smtClean="0">
                <a:solidFill>
                  <a:srgbClr val="FFCC00"/>
                </a:solidFill>
                <a:latin typeface="Cambria" pitchFamily="18" charset="0"/>
              </a:rPr>
              <a:t>Определение параметров сравнения</a:t>
            </a:r>
          </a:p>
          <a:p>
            <a:r>
              <a:rPr lang="ru-RU" sz="3400" b="1" dirty="0" smtClean="0">
                <a:solidFill>
                  <a:srgbClr val="FFCC00"/>
                </a:solidFill>
              </a:rPr>
              <a:t>Заполнение таблицы с данными</a:t>
            </a:r>
          </a:p>
          <a:p>
            <a:r>
              <a:rPr lang="ru-RU" sz="3400" b="1" dirty="0" smtClean="0">
                <a:solidFill>
                  <a:srgbClr val="FFCC00"/>
                </a:solidFill>
              </a:rPr>
              <a:t>Формулирование текста-описания характера динамики и её  причин</a:t>
            </a:r>
          </a:p>
          <a:p>
            <a:r>
              <a:rPr lang="ru-RU" sz="3400" b="1" dirty="0" smtClean="0">
                <a:solidFill>
                  <a:srgbClr val="FFCC00"/>
                </a:solidFill>
              </a:rPr>
              <a:t>Составление сравнительного мониторинга  последних двух- трех ПТ</a:t>
            </a:r>
            <a:endParaRPr lang="ru-RU" sz="34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28342"/>
            <a:ext cx="88204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15-м  ПТ произошла заметная положительная динамика. Вследствие расширения возможностей индивидуального подхода учащиеся допустили минимальное количество ошибок. Анализ работ и беседа с учащимися по темам затруднений показала причину: недостаточное внимание,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недочитанность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задания до конца.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b="1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Выводы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:   Продолжить работу над  углубленным повторением тем и разделов, вызывающих вопросы и сомнения уч-ся. Обратить внимание на аспекты: лексикология, орфоэпия, фонетика.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Учитель: </a:t>
            </a:r>
            <a:r>
              <a:rPr lang="ru-RU" b="1" u="sng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Баймаканова</a:t>
            </a: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Б.А.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268760"/>
          <a:ext cx="8208913" cy="2016224"/>
        </p:xfrm>
        <a:graphic>
          <a:graphicData uri="http://schemas.openxmlformats.org/drawingml/2006/table">
            <a:tbl>
              <a:tblPr/>
              <a:tblGrid>
                <a:gridCol w="704629"/>
                <a:gridCol w="601283"/>
                <a:gridCol w="1773313"/>
                <a:gridCol w="1529287"/>
                <a:gridCol w="432048"/>
                <a:gridCol w="586284"/>
                <a:gridCol w="787617"/>
                <a:gridCol w="958294"/>
                <a:gridCol w="836158"/>
              </a:tblGrid>
              <a:tr h="1336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К-во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 уч-ся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участвовали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«5»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«4»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«3»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«2»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349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Качество знаний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b="1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301"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Абильгазина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 А.-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23 б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Лашун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Д.-</a:t>
                      </a:r>
                      <a:r>
                        <a:rPr lang="ru-RU" sz="1800" b="1" dirty="0" err="1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20б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21,5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6924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100%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"/>
                          <a:ea typeface="Calibri"/>
                          <a:cs typeface="Times New Roman"/>
                        </a:rPr>
                        <a:t>100%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02" marR="62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11760" y="332656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Анализ пробного тестирования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№15  от 18.03.2014 года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773523" y="3913313"/>
            <a:ext cx="637047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600" b="1" dirty="0" smtClean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" pitchFamily="18" charset="0"/>
                <a:cs typeface="Times New Roman" pitchFamily="18" charset="0"/>
              </a:rPr>
              <a:t>“НЕЛЬЗЯ НАУЧИТЬСЯ ПЛАВАТЬ,СТОЯ НА БЕРЕГУ”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>
          <a:xfrm>
            <a:off x="467544" y="836712"/>
            <a:ext cx="8496944" cy="324036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800" b="1" dirty="0" smtClean="0">
                <a:solidFill>
                  <a:srgbClr val="C00000"/>
                </a:solidFill>
                <a:latin typeface="Cambria" pitchFamily="18" charset="0"/>
              </a:rPr>
              <a:t>СИСТЕМА </a:t>
            </a:r>
            <a:r>
              <a:rPr lang="ru-RU" sz="3800" b="1" dirty="0" smtClean="0">
                <a:solidFill>
                  <a:srgbClr val="FFFF00"/>
                </a:solidFill>
                <a:latin typeface="Cambria" pitchFamily="18" charset="0"/>
              </a:rPr>
              <a:t>  </a:t>
            </a:r>
            <a:r>
              <a:rPr lang="ru-RU" sz="3800" b="1" dirty="0" smtClean="0">
                <a:solidFill>
                  <a:srgbClr val="C00000"/>
                </a:solidFill>
                <a:latin typeface="Cambria" pitchFamily="18" charset="0"/>
              </a:rPr>
              <a:t>ПЕДАГОГА</a:t>
            </a:r>
            <a:r>
              <a:rPr lang="ru-RU" sz="3800" b="1" dirty="0" smtClean="0">
                <a:solidFill>
                  <a:srgbClr val="FFFF00"/>
                </a:solidFill>
                <a:latin typeface="Cambria" pitchFamily="18" charset="0"/>
              </a:rPr>
              <a:t>  БАЙМАКАНОВОЙ   БОТАГОЗ АЙТЫШЕВНЫ</a:t>
            </a:r>
            <a:endParaRPr lang="ru-RU" sz="38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925923" y="4894547"/>
            <a:ext cx="637047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3608" y="41431"/>
            <a:ext cx="7200800" cy="144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</a:rPr>
              <a:t>Мониторинг качества  ПТ №15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</a:rPr>
              <a:t>в сравнении с ПТ № 12,13,14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25" name="Диаграмма 4"/>
          <p:cNvGraphicFramePr>
            <a:graphicFrameLocks/>
          </p:cNvGraphicFramePr>
          <p:nvPr/>
        </p:nvGraphicFramePr>
        <p:xfrm>
          <a:off x="539552" y="1268760"/>
          <a:ext cx="8280920" cy="5112568"/>
        </p:xfrm>
        <a:graphic>
          <a:graphicData uri="http://schemas.openxmlformats.org/presentationml/2006/ole">
            <p:oleObj spid="_x0000_s1025" name="Диаграмма" r:id="rId3" imgW="6200775" imgH="407670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80375" cy="10081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Результаты пробных тестов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2624" y="980728"/>
          <a:ext cx="7849815" cy="5115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4259560"/>
          </a:xfrm>
        </p:spPr>
        <p:txBody>
          <a:bodyPr/>
          <a:lstStyle/>
          <a:p>
            <a:pPr algn="ctr"/>
            <a: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  <a:t/>
            </a:r>
            <a:b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</a:br>
            <a: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  <a:t/>
            </a:r>
            <a:b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</a:br>
            <a: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  <a:t>ОБРАЗОВАНИЕ</a:t>
            </a: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Cambria" pitchFamily="18" charset="0"/>
              </a:rPr>
            </a:br>
            <a: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  <a:t> НЕ ИМЕЕТ </a:t>
            </a:r>
            <a:r>
              <a:rPr lang="ru-RU" dirty="0" smtClean="0">
                <a:solidFill>
                  <a:srgbClr val="FFFF00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Cambria" pitchFamily="18" charset="0"/>
              </a:rPr>
            </a:br>
            <a:r>
              <a:rPr lang="kk-KZ" b="1" dirty="0" smtClean="0">
                <a:solidFill>
                  <a:srgbClr val="FFFF00"/>
                </a:solidFill>
                <a:latin typeface="Cambria" pitchFamily="18" charset="0"/>
              </a:rPr>
              <a:t>ТОЧКИ НАСЫЩЕНИЯ</a:t>
            </a:r>
            <a:r>
              <a:rPr lang="ru-RU" b="1" dirty="0" smtClean="0"/>
              <a:t>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120680" cy="1499766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Cambria" pitchFamily="18" charset="0"/>
              </a:rPr>
              <a:t>Концептуальные основы:</a:t>
            </a:r>
            <a:br>
              <a:rPr lang="ru-RU" sz="3600" dirty="0" smtClean="0">
                <a:solidFill>
                  <a:srgbClr val="FF0000"/>
                </a:solidFill>
                <a:latin typeface="Cambria" pitchFamily="18" charset="0"/>
              </a:rPr>
            </a:br>
            <a:r>
              <a:rPr lang="ru-RU" sz="3200" dirty="0" smtClean="0">
                <a:latin typeface="Cambria" pitchFamily="18" charset="0"/>
              </a:rPr>
              <a:t> </a:t>
            </a:r>
            <a:r>
              <a:rPr lang="ru-RU" sz="2800" dirty="0" smtClean="0">
                <a:latin typeface="Cambria" pitchFamily="18" charset="0"/>
              </a:rPr>
              <a:t/>
            </a:r>
            <a:br>
              <a:rPr lang="ru-RU" sz="2800" dirty="0" smtClean="0">
                <a:latin typeface="Cambria" pitchFamily="18" charset="0"/>
              </a:rPr>
            </a:br>
            <a:endParaRPr lang="ru-RU" sz="2800" dirty="0">
              <a:latin typeface="Cambr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5616" y="980728"/>
            <a:ext cx="7200800" cy="547260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Закон РК «Об образовании»</a:t>
            </a:r>
          </a:p>
          <a:p>
            <a:endParaRPr lang="ru-RU" sz="28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ГОСО РК -2012</a:t>
            </a:r>
          </a:p>
          <a:p>
            <a:endParaRPr lang="ru-RU" sz="28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Учебная программа «Русский язык»</a:t>
            </a:r>
          </a:p>
          <a:p>
            <a:endParaRPr lang="ru-RU" sz="28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indent="95250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Правила проведения тестирования в организациях образования РК</a:t>
            </a:r>
          </a:p>
          <a:p>
            <a:endParaRPr lang="ru-RU" sz="28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marL="268288" indent="-268288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Приказы: УО </a:t>
            </a:r>
            <a:r>
              <a:rPr lang="ru-RU" sz="2800" b="1" dirty="0" err="1" smtClean="0">
                <a:solidFill>
                  <a:srgbClr val="FFFF00"/>
                </a:solidFill>
                <a:latin typeface="Cambria" pitchFamily="18" charset="0"/>
              </a:rPr>
              <a:t>Костанайской</a:t>
            </a: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 области,          ОО </a:t>
            </a:r>
            <a:r>
              <a:rPr lang="ru-RU" sz="2800" b="1" dirty="0" err="1" smtClean="0">
                <a:solidFill>
                  <a:srgbClr val="FFFF00"/>
                </a:solidFill>
                <a:latin typeface="Cambria" pitchFamily="18" charset="0"/>
              </a:rPr>
              <a:t>Узункольского</a:t>
            </a:r>
            <a:r>
              <a:rPr lang="ru-RU" sz="2800" b="1" dirty="0" smtClean="0">
                <a:solidFill>
                  <a:srgbClr val="FFFF00"/>
                </a:solidFill>
                <a:latin typeface="Cambria" pitchFamily="18" charset="0"/>
              </a:rPr>
              <a:t> района, Куйбышевской СШ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ambria" pitchFamily="18" charset="0"/>
            </a:endParaRPr>
          </a:p>
          <a:p>
            <a:endParaRPr lang="ru-RU" sz="1800" dirty="0">
              <a:latin typeface="Cambria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60648"/>
            <a:ext cx="8763000" cy="1379240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КОНЦЕПЦИЯ УЧИТЕЛЯ В ПРЕПОДАВАНИИ РУССКОГО ЯЗЫКА:</a:t>
            </a:r>
            <a:br>
              <a:rPr lang="ru-RU" sz="3600" b="1" dirty="0" smtClean="0">
                <a:latin typeface="Cambria" pitchFamily="18" charset="0"/>
              </a:rPr>
            </a:br>
            <a:endParaRPr lang="ru-RU" sz="3600" b="1" dirty="0">
              <a:latin typeface="Cambr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268760"/>
            <a:ext cx="7772400" cy="4824536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ЧТО?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CC00"/>
                </a:solidFill>
              </a:rPr>
              <a:t>Довести до сознания уч-ся содержание предмета «Русский язык»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ЗАЧЕМ?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CC00"/>
                </a:solidFill>
              </a:rPr>
              <a:t>Разъяснить, зачем необходимо его изучать</a:t>
            </a:r>
          </a:p>
          <a:p>
            <a:pPr algn="ctr">
              <a:buNone/>
            </a:pPr>
            <a:r>
              <a:rPr lang="ru-RU" sz="2800" b="1" dirty="0" smtClean="0">
                <a:latin typeface="Cambria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КАК?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3000" b="1" dirty="0" smtClean="0">
                <a:solidFill>
                  <a:srgbClr val="FFCC00"/>
                </a:solidFill>
              </a:rPr>
              <a:t>Научить, как можно освоить правила  орфографии и пунктуации, применять их в устной и письменной речи</a:t>
            </a:r>
            <a:endParaRPr lang="ru-RU" sz="30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ЦЕЛЬ: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625" y="1772816"/>
            <a:ext cx="7772400" cy="453650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ru-RU" b="1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</a:rPr>
              <a:t>Восполнить</a:t>
            </a:r>
            <a:r>
              <a:rPr lang="ru-RU" b="1" dirty="0" smtClean="0">
                <a:solidFill>
                  <a:srgbClr val="FFFF00"/>
                </a:solidFill>
              </a:rPr>
              <a:t> пробелы по основным разделам русского языка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</a:rPr>
              <a:t>Сформировать</a:t>
            </a:r>
            <a:r>
              <a:rPr lang="ru-RU" b="1" dirty="0" smtClean="0">
                <a:solidFill>
                  <a:srgbClr val="FFFF00"/>
                </a:solidFill>
              </a:rPr>
              <a:t> у выпускников навыки </a:t>
            </a:r>
            <a:r>
              <a:rPr lang="ru-RU" b="1" dirty="0" smtClean="0">
                <a:solidFill>
                  <a:srgbClr val="FFCC00"/>
                </a:solidFill>
              </a:rPr>
              <a:t>самомотивации</a:t>
            </a:r>
            <a:r>
              <a:rPr lang="ru-RU" b="1" dirty="0" smtClean="0">
                <a:solidFill>
                  <a:srgbClr val="FFFF00"/>
                </a:solidFill>
              </a:rPr>
              <a:t> и </a:t>
            </a:r>
            <a:r>
              <a:rPr lang="ru-RU" b="1" dirty="0" smtClean="0">
                <a:solidFill>
                  <a:srgbClr val="FFCC00"/>
                </a:solidFill>
              </a:rPr>
              <a:t>самоменеджмента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Воспитать</a:t>
            </a:r>
            <a:r>
              <a:rPr lang="ru-RU" b="1" dirty="0" smtClean="0">
                <a:solidFill>
                  <a:srgbClr val="FFFF00"/>
                </a:solidFill>
              </a:rPr>
              <a:t> ответственность за качество собственного образования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080375" cy="936104"/>
          </a:xfrm>
        </p:spPr>
        <p:txBody>
          <a:bodyPr/>
          <a:lstStyle/>
          <a:p>
            <a:pPr algn="ctr"/>
            <a:r>
              <a:rPr lang="ru-RU" b="1" dirty="0" smtClean="0">
                <a:latin typeface="Cambria" pitchFamily="18" charset="0"/>
              </a:rPr>
              <a:t>ЗАДАЧИ: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820472" cy="54006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Сформировать</a:t>
            </a:r>
            <a:r>
              <a:rPr lang="ru-RU" sz="2800" b="1" dirty="0" smtClean="0">
                <a:solidFill>
                  <a:srgbClr val="FFCC00"/>
                </a:solidFill>
                <a:latin typeface="Cambria" pitchFamily="18" charset="0"/>
              </a:rPr>
              <a:t> мотивацию учения школьников для организации целенаправленного освоения учебного предмета «Русский язык»</a:t>
            </a:r>
          </a:p>
          <a:p>
            <a:r>
              <a:rPr lang="ru-RU" sz="2800" b="1" dirty="0" smtClean="0">
                <a:solidFill>
                  <a:srgbClr val="FFCC00"/>
                </a:solidFill>
                <a:latin typeface="Cambria" pitchFamily="18" charset="0"/>
              </a:rPr>
              <a:t>Максимально </a:t>
            </a:r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развить</a:t>
            </a:r>
            <a:r>
              <a:rPr lang="ru-RU" sz="2800" b="1" dirty="0" smtClean="0">
                <a:solidFill>
                  <a:srgbClr val="FFCC00"/>
                </a:solidFill>
                <a:latin typeface="Cambria" pitchFamily="18" charset="0"/>
              </a:rPr>
              <a:t> умения уч-ся: анализировать  свои ошибки, формулировать вопросы, самостоятельно исследовать источники учебной информации, выявлять ответы-решения проблемных заданий.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Научить определять </a:t>
            </a:r>
            <a:r>
              <a:rPr lang="ru-RU" sz="2800" b="1" dirty="0" err="1" smtClean="0">
                <a:solidFill>
                  <a:srgbClr val="FFCC00"/>
                </a:solidFill>
                <a:latin typeface="Cambria" pitchFamily="18" charset="0"/>
              </a:rPr>
              <a:t>компетентностные</a:t>
            </a:r>
            <a:r>
              <a:rPr lang="ru-RU" sz="2800" b="1" dirty="0" smtClean="0">
                <a:solidFill>
                  <a:srgbClr val="FFCC00"/>
                </a:solidFill>
                <a:latin typeface="Cambria" pitchFamily="18" charset="0"/>
              </a:rPr>
              <a:t> задания в тестах, решать их.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Cambria" pitchFamily="18" charset="0"/>
              </a:rPr>
              <a:t>Научить оценивать </a:t>
            </a:r>
            <a:r>
              <a:rPr lang="ru-RU" sz="2800" b="1" dirty="0" smtClean="0">
                <a:solidFill>
                  <a:srgbClr val="FFCC00"/>
                </a:solidFill>
                <a:latin typeface="Cambria" pitchFamily="18" charset="0"/>
              </a:rPr>
              <a:t>результаты собственной учебной деятельности</a:t>
            </a:r>
          </a:p>
          <a:p>
            <a:endParaRPr lang="ru-RU" sz="3000" dirty="0" smtClean="0">
              <a:latin typeface="Cambr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080375" cy="10081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ОСНОВНЫЕ ЭТАПЫ: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2625" y="1268760"/>
            <a:ext cx="7772400" cy="4827240"/>
          </a:xfrm>
        </p:spPr>
        <p:txBody>
          <a:bodyPr/>
          <a:lstStyle/>
          <a:p>
            <a:r>
              <a:rPr lang="ru-RU" sz="4400" b="1" dirty="0" err="1" smtClean="0">
                <a:solidFill>
                  <a:srgbClr val="FFCC00"/>
                </a:solidFill>
                <a:latin typeface="Cambria" pitchFamily="18" charset="0"/>
              </a:rPr>
              <a:t>Целеполагание</a:t>
            </a:r>
            <a:r>
              <a:rPr lang="ru-RU" sz="4400" b="1" dirty="0" smtClean="0">
                <a:solidFill>
                  <a:srgbClr val="FFCC00"/>
                </a:solidFill>
                <a:latin typeface="Cambria" pitchFamily="18" charset="0"/>
              </a:rPr>
              <a:t> </a:t>
            </a:r>
          </a:p>
          <a:p>
            <a:r>
              <a:rPr lang="ru-RU" sz="4400" b="1" dirty="0" smtClean="0">
                <a:solidFill>
                  <a:srgbClr val="FFCC00"/>
                </a:solidFill>
                <a:latin typeface="Cambria" pitchFamily="18" charset="0"/>
              </a:rPr>
              <a:t>Диагностирование</a:t>
            </a:r>
          </a:p>
          <a:p>
            <a:r>
              <a:rPr lang="ru-RU" sz="4400" b="1" dirty="0" smtClean="0">
                <a:solidFill>
                  <a:srgbClr val="FFCC00"/>
                </a:solidFill>
                <a:latin typeface="Cambria" pitchFamily="18" charset="0"/>
              </a:rPr>
              <a:t>Проектирование</a:t>
            </a:r>
          </a:p>
          <a:p>
            <a:r>
              <a:rPr lang="ru-RU" sz="4400" b="1" dirty="0" smtClean="0">
                <a:solidFill>
                  <a:srgbClr val="FFCC00"/>
                </a:solidFill>
                <a:latin typeface="Cambria" pitchFamily="18" charset="0"/>
              </a:rPr>
              <a:t>Преобразование</a:t>
            </a:r>
          </a:p>
          <a:p>
            <a:r>
              <a:rPr lang="ru-RU" sz="4400" b="1" dirty="0" smtClean="0">
                <a:solidFill>
                  <a:srgbClr val="FFCC00"/>
                </a:solidFill>
                <a:latin typeface="Cambria" pitchFamily="18" charset="0"/>
              </a:rPr>
              <a:t>Оценивание результатов</a:t>
            </a:r>
          </a:p>
          <a:p>
            <a:r>
              <a:rPr lang="ru-RU" sz="4400" b="1" dirty="0" smtClean="0">
                <a:solidFill>
                  <a:srgbClr val="FFCC00"/>
                </a:solidFill>
                <a:latin typeface="Cambria" pitchFamily="18" charset="0"/>
              </a:rPr>
              <a:t>Мониторинг </a:t>
            </a:r>
            <a:endParaRPr lang="ru-RU" sz="4400" b="1" dirty="0">
              <a:solidFill>
                <a:srgbClr val="FFCC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80375" cy="114300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mbria" pitchFamily="18" charset="0"/>
              </a:rPr>
              <a:t>ПРИЕМЫ  ДИАГНОСТИРОВАНИЯ</a:t>
            </a:r>
            <a:endParaRPr lang="ru-RU" sz="40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7772400" cy="4752528"/>
          </a:xfrm>
        </p:spPr>
        <p:txBody>
          <a:bodyPr/>
          <a:lstStyle/>
          <a:p>
            <a:r>
              <a:rPr lang="ru-RU" sz="3000" b="1" dirty="0" smtClean="0">
                <a:solidFill>
                  <a:srgbClr val="FFCC00"/>
                </a:solidFill>
                <a:latin typeface="Cambria" pitchFamily="18" charset="0"/>
              </a:rPr>
              <a:t>Выполнение контрольной работы</a:t>
            </a:r>
          </a:p>
          <a:p>
            <a:r>
              <a:rPr lang="ru-RU" sz="3000" b="1" dirty="0" smtClean="0">
                <a:solidFill>
                  <a:srgbClr val="FFCC00"/>
                </a:solidFill>
                <a:latin typeface="Cambria" pitchFamily="18" charset="0"/>
              </a:rPr>
              <a:t>Комплексный анализ текста</a:t>
            </a:r>
          </a:p>
          <a:p>
            <a:r>
              <a:rPr lang="ru-RU" sz="3000" b="1" dirty="0" smtClean="0">
                <a:solidFill>
                  <a:srgbClr val="FFCC00"/>
                </a:solidFill>
                <a:latin typeface="Cambria" pitchFamily="18" charset="0"/>
              </a:rPr>
              <a:t>Решение тематических тестов</a:t>
            </a:r>
          </a:p>
          <a:p>
            <a:r>
              <a:rPr lang="ru-RU" sz="3000" b="1" dirty="0" smtClean="0">
                <a:solidFill>
                  <a:srgbClr val="FFCC00"/>
                </a:solidFill>
                <a:latin typeface="Cambria" pitchFamily="18" charset="0"/>
              </a:rPr>
              <a:t>Решение олимпиадных заданий</a:t>
            </a:r>
          </a:p>
          <a:p>
            <a:r>
              <a:rPr lang="ru-RU" sz="3000" b="1" dirty="0" smtClean="0">
                <a:solidFill>
                  <a:srgbClr val="FFCC00"/>
                </a:solidFill>
                <a:latin typeface="Cambria" pitchFamily="18" charset="0"/>
              </a:rPr>
              <a:t>Решение нескольких вариантов  тестов из сборников к ЕНТ, поэлементный анализ затруднений,  их систематизация </a:t>
            </a:r>
          </a:p>
          <a:p>
            <a:r>
              <a:rPr lang="ru-RU" sz="3000" b="1" dirty="0" smtClean="0">
                <a:solidFill>
                  <a:srgbClr val="FFCC00"/>
                </a:solidFill>
                <a:latin typeface="Cambria" pitchFamily="18" charset="0"/>
              </a:rPr>
              <a:t>Зачет – игра по разделам русского языка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СПОСОБЫ  ПОДГОТОВКИ: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1200"/>
            <a:ext cx="8280919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ru-RU" sz="3600" b="1" dirty="0" smtClean="0">
              <a:solidFill>
                <a:srgbClr val="FFFF00"/>
              </a:solidFill>
              <a:latin typeface="Cambr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rgbClr val="FFFF00"/>
                </a:solidFill>
                <a:latin typeface="Cambria" pitchFamily="18" charset="0"/>
              </a:rPr>
              <a:t>Урок – основная организационная форма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rgbClr val="FFFF00"/>
                </a:solidFill>
                <a:latin typeface="Cambria" pitchFamily="18" charset="0"/>
              </a:rPr>
              <a:t>Индивидуальная консультация как важная составляющая  в подготовке к итоговой аттестации</a:t>
            </a:r>
            <a:endParaRPr lang="ru-RU" sz="3600" b="1" dirty="0">
              <a:solidFill>
                <a:srgbClr val="FFFF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8|4.4"/>
</p:tagLst>
</file>

<file path=ppt/theme/theme1.xml><?xml version="1.0" encoding="utf-8"?>
<a:theme xmlns:a="http://schemas.openxmlformats.org/drawingml/2006/main" name="Учебный курс">
  <a:themeElements>
    <a:clrScheme name="Учебный курс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Учебный курс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Учебный курс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курс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курс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курс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курс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780882</Template>
  <TotalTime>485</TotalTime>
  <Words>674</Words>
  <Application>Microsoft Office PowerPoint</Application>
  <PresentationFormat>Экран (4:3)</PresentationFormat>
  <Paragraphs>159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Учебный курс</vt:lpstr>
      <vt:lpstr>Диаграмма Microsoft Office Excel</vt:lpstr>
      <vt:lpstr>ЕНТ- форма государственной аттестации обучающихся</vt:lpstr>
      <vt:lpstr>Слайд 2</vt:lpstr>
      <vt:lpstr>Концептуальные основы:   </vt:lpstr>
      <vt:lpstr>КОНЦЕПЦИЯ УЧИТЕЛЯ В ПРЕПОДАВАНИИ РУССКОГО ЯЗЫКА: </vt:lpstr>
      <vt:lpstr>ЦЕЛЬ:</vt:lpstr>
      <vt:lpstr>ЗАДАЧИ:</vt:lpstr>
      <vt:lpstr>ОСНОВНЫЕ ЭТАПЫ:</vt:lpstr>
      <vt:lpstr>ПРИЕМЫ  ДИАГНОСТИРОВАНИЯ</vt:lpstr>
      <vt:lpstr>СПОСОБЫ  ПОДГОТОВКИ:</vt:lpstr>
      <vt:lpstr>ОСНОВНЫЕ     МЕТОДЫ:</vt:lpstr>
      <vt:lpstr>ПРИЕМЫ:</vt:lpstr>
      <vt:lpstr>Ключевые приёмы в организации коррекционной работы</vt:lpstr>
      <vt:lpstr>Внимание: формулировка!</vt:lpstr>
      <vt:lpstr>СИСТЕМА  СРЕДСТВ:</vt:lpstr>
      <vt:lpstr>ДИДАКТИЧЕСКИЕ МАТЕРИАЛЫ:</vt:lpstr>
      <vt:lpstr>Раздаточные материалы:</vt:lpstr>
      <vt:lpstr>Раздаточные материалы:</vt:lpstr>
      <vt:lpstr>Приёмы анализа итогов ПТ:</vt:lpstr>
      <vt:lpstr>Слайд 19</vt:lpstr>
      <vt:lpstr>Слайд 20</vt:lpstr>
      <vt:lpstr>Результаты пробных тестов</vt:lpstr>
      <vt:lpstr>  ОБРАЗОВАНИЕ  НЕ ИМЕЕТ  ТОЧКИ НАСЫЩЕНИЯ…  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PC</dc:creator>
  <cp:lastModifiedBy>User </cp:lastModifiedBy>
  <cp:revision>37</cp:revision>
  <dcterms:created xsi:type="dcterms:W3CDTF">2015-03-02T15:54:43Z</dcterms:created>
  <dcterms:modified xsi:type="dcterms:W3CDTF">2015-03-25T16:39:31Z</dcterms:modified>
</cp:coreProperties>
</file>