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7" r:id="rId3"/>
    <p:sldId id="258" r:id="rId4"/>
    <p:sldId id="259" r:id="rId5"/>
    <p:sldId id="260" r:id="rId6"/>
    <p:sldId id="261" r:id="rId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387" autoAdjust="0"/>
  </p:normalViewPr>
  <p:slideViewPr>
    <p:cSldViewPr>
      <p:cViewPr varScale="1">
        <p:scale>
          <a:sx n="88" d="100"/>
          <a:sy n="88" d="100"/>
        </p:scale>
        <p:origin x="146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5B106E36-FD25-4E2D-B0AA-010F637433A0}" type="datetimeFigureOut">
              <a:rPr lang="ru-RU" smtClean="0"/>
              <a:pPr/>
              <a:t>08.04.2015</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08.04.2015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08.04.2015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08.04.2015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B106E36-FD25-4E2D-B0AA-010F637433A0}" type="datetimeFigureOut">
              <a:rPr lang="ru-RU" smtClean="0"/>
              <a:pPr/>
              <a:t>08.04.2015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08.04.2015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08.04.2015</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5B106E36-FD25-4E2D-B0AA-010F637433A0}" type="datetimeFigureOut">
              <a:rPr lang="ru-RU" smtClean="0"/>
              <a:pPr/>
              <a:t>08.04.2015</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5B106E36-FD25-4E2D-B0AA-010F637433A0}" type="datetimeFigureOut">
              <a:rPr lang="ru-RU" smtClean="0"/>
              <a:pPr/>
              <a:t>08.04.2015</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5B106E36-FD25-4E2D-B0AA-010F637433A0}" type="datetimeFigureOut">
              <a:rPr lang="ru-RU" smtClean="0"/>
              <a:pPr/>
              <a:t>08.04.2015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5B106E36-FD25-4E2D-B0AA-010F637433A0}" type="datetimeFigureOut">
              <a:rPr lang="ru-RU" smtClean="0"/>
              <a:pPr/>
              <a:t>08.04.2015</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725C68B6-61C2-468F-89AB-4B9F7531AA68}"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B106E36-FD25-4E2D-B0AA-010F637433A0}" type="datetimeFigureOut">
              <a:rPr lang="ru-RU" smtClean="0"/>
              <a:pPr/>
              <a:t>08.04.2015</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ru.wikipedia.org/wiki/%D0%90%D0%BD%D0%B0%D0%BD%D0%B0%D1%81%D1%8B" TargetMode="External"/><Relationship Id="rId3" Type="http://schemas.openxmlformats.org/officeDocument/2006/relationships/hyperlink" Target="http://ru.wikipedia.org/wiki/%D0%AD%D0%BA%D0%B2%D0%B0%D1%82%D0%BE%D1%80%D0%B8%D0%B0%D0%BB%D1%8C%D0%BD%D1%8B%D0%B9_%D0%BA%D0%BB%D0%B8%D0%BC%D0%B0%D1%82" TargetMode="External"/><Relationship Id="rId7" Type="http://schemas.openxmlformats.org/officeDocument/2006/relationships/hyperlink" Target="http://ru.wikipedia.org/wiki/%D0%91%D0%B0%D0%BD%D0%B0%D0%BD%D1%8B" TargetMode="External"/><Relationship Id="rId2" Type="http://schemas.openxmlformats.org/officeDocument/2006/relationships/hyperlink" Target="http://ru.wikipedia.org/wiki/%D0%9F%D0%B0%D1%81%D1%81%D0%B0%D1%82" TargetMode="External"/><Relationship Id="rId1" Type="http://schemas.openxmlformats.org/officeDocument/2006/relationships/slideLayout" Target="../slideLayouts/slideLayout2.xml"/><Relationship Id="rId6" Type="http://schemas.openxmlformats.org/officeDocument/2006/relationships/hyperlink" Target="http://ru.wikipedia.org/wiki/%D0%9A%D0%BE%D0%BA%D0%BE%D1%81%D0%BE%D0%B2%D0%B0%D1%8F_%D0%BF%D0%B0%D0%BB%D1%8C%D0%BC%D0%B0" TargetMode="External"/><Relationship Id="rId5" Type="http://schemas.openxmlformats.org/officeDocument/2006/relationships/hyperlink" Target="http://ru.wikipedia.org/wiki/%D0%A1%D0%B0%D0%B3%D0%BE%D0%B2%D0%BD%D0%B8%D0%BA" TargetMode="External"/><Relationship Id="rId4" Type="http://schemas.openxmlformats.org/officeDocument/2006/relationships/hyperlink" Target="http://ru.wikipedia.org/wiki/%D0%92%D0%BB%D0%B0%D0%B6%D0%BD%D1%8B%D0%B5_%D1%82%D1%80%D0%BE%D0%BF%D0%B8%D1%87%D0%B5%D1%81%D0%BA%D0%B8%D0%B5_%D0%BB%D0%B5%D1%81%D0%B0" TargetMode="External"/><Relationship Id="rId9" Type="http://schemas.openxmlformats.org/officeDocument/2006/relationships/hyperlink" Target="http://ru.wikipedia.org/wiki/%D0%9A%D0%B0%D0%BA%D0%B0%D0%BE"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85729"/>
            <a:ext cx="7772400" cy="1714511"/>
          </a:xfrm>
        </p:spPr>
        <p:txBody>
          <a:bodyPr>
            <a:noAutofit/>
          </a:bodyPr>
          <a:lstStyle/>
          <a:p>
            <a:r>
              <a:rPr lang="ru-RU" sz="5400" dirty="0" smtClean="0">
                <a:solidFill>
                  <a:srgbClr val="7030A0"/>
                </a:solidFill>
                <a:latin typeface="Monotype Corsiva" pitchFamily="66" charset="0"/>
              </a:rPr>
              <a:t>Презентация на </a:t>
            </a:r>
            <a:r>
              <a:rPr lang="ru-RU" sz="5400" dirty="0" err="1" smtClean="0">
                <a:solidFill>
                  <a:srgbClr val="7030A0"/>
                </a:solidFill>
                <a:latin typeface="Monotype Corsiva" pitchFamily="66" charset="0"/>
              </a:rPr>
              <a:t>тему:Экваториальный</a:t>
            </a:r>
            <a:r>
              <a:rPr lang="ru-RU" sz="5400" dirty="0" smtClean="0">
                <a:solidFill>
                  <a:srgbClr val="7030A0"/>
                </a:solidFill>
                <a:latin typeface="Monotype Corsiva" pitchFamily="66" charset="0"/>
              </a:rPr>
              <a:t> пояс.</a:t>
            </a:r>
            <a:endParaRPr lang="ru-RU" sz="5400" dirty="0">
              <a:solidFill>
                <a:srgbClr val="7030A0"/>
              </a:solidFill>
              <a:latin typeface="Monotype Corsiva" pitchFamily="66" charset="0"/>
            </a:endParaRPr>
          </a:p>
        </p:txBody>
      </p:sp>
      <p:sp>
        <p:nvSpPr>
          <p:cNvPr id="3" name="Подзаголовок 2"/>
          <p:cNvSpPr>
            <a:spLocks noGrp="1"/>
          </p:cNvSpPr>
          <p:nvPr>
            <p:ph type="subTitle" idx="1"/>
          </p:nvPr>
        </p:nvSpPr>
        <p:spPr/>
        <p:txBody>
          <a:bodyPr>
            <a:normAutofit/>
          </a:bodyPr>
          <a:lstStyle/>
          <a:p>
            <a:endParaRPr lang="ru-RU" dirty="0" smtClean="0">
              <a:solidFill>
                <a:srgbClr val="7030A0"/>
              </a:solidFill>
              <a:latin typeface="Monotype Corsiva" pitchFamily="66" charset="0"/>
            </a:endParaRPr>
          </a:p>
          <a:p>
            <a:r>
              <a:rPr lang="ru-RU" dirty="0" smtClean="0">
                <a:solidFill>
                  <a:srgbClr val="7030A0"/>
                </a:solidFill>
                <a:latin typeface="Monotype Corsiva" pitchFamily="66" charset="0"/>
              </a:rPr>
              <a:t> </a:t>
            </a:r>
            <a:endParaRPr lang="ru-RU" dirty="0">
              <a:solidFill>
                <a:srgbClr val="7030A0"/>
              </a:solidFill>
              <a:latin typeface="Monotype Corsiva" pitchFamily="66"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77500" lnSpcReduction="20000"/>
          </a:bodyPr>
          <a:lstStyle/>
          <a:p>
            <a:r>
              <a:rPr lang="ru-RU" dirty="0" smtClean="0">
                <a:solidFill>
                  <a:srgbClr val="FF0000"/>
                </a:solidFill>
                <a:latin typeface="Monotype Corsiva" pitchFamily="66" charset="0"/>
              </a:rPr>
              <a:t>Постоянно высокие температуры (на равнинах 24° — 28 °C).</a:t>
            </a:r>
          </a:p>
          <a:p>
            <a:r>
              <a:rPr lang="ru-RU" dirty="0" smtClean="0">
                <a:solidFill>
                  <a:srgbClr val="FF0000"/>
                </a:solidFill>
                <a:latin typeface="Monotype Corsiva" pitchFamily="66" charset="0"/>
              </a:rPr>
              <a:t>Слабые неустойчивые ветры. Характерно наличие полосы пониженного давления с постоянным притоком в неё </a:t>
            </a:r>
            <a:r>
              <a:rPr lang="ru-RU" dirty="0" smtClean="0">
                <a:solidFill>
                  <a:srgbClr val="FF0000"/>
                </a:solidFill>
                <a:latin typeface="Monotype Corsiva" pitchFamily="66" charset="0"/>
                <a:hlinkClick r:id="rId2" tooltip="Пассат"/>
              </a:rPr>
              <a:t>пассатов</a:t>
            </a:r>
            <a:r>
              <a:rPr lang="ru-RU" dirty="0" smtClean="0">
                <a:solidFill>
                  <a:srgbClr val="FF0000"/>
                </a:solidFill>
                <a:latin typeface="Monotype Corsiva" pitchFamily="66" charset="0"/>
              </a:rPr>
              <a:t> и тенденцией к общим восходящим движениям воздуха и быстрой трансформацией тропического воздуха во влажный экваториальный (относит. влажность 80—95 %).</a:t>
            </a:r>
          </a:p>
          <a:p>
            <a:r>
              <a:rPr lang="ru-RU" dirty="0" smtClean="0">
                <a:solidFill>
                  <a:srgbClr val="FF0000"/>
                </a:solidFill>
                <a:latin typeface="Monotype Corsiva" pitchFamily="66" charset="0"/>
              </a:rPr>
              <a:t>Обильные в течение всего года осадки (1500-3000 мм, местами до 10 000 мм).</a:t>
            </a:r>
          </a:p>
          <a:p>
            <a:r>
              <a:rPr lang="ru-RU" dirty="0" smtClean="0">
                <a:solidFill>
                  <a:srgbClr val="FF0000"/>
                </a:solidFill>
                <a:latin typeface="Monotype Corsiva" pitchFamily="66" charset="0"/>
              </a:rPr>
              <a:t>Постоянно жаркий и влажный </a:t>
            </a:r>
            <a:r>
              <a:rPr lang="ru-RU" dirty="0" smtClean="0">
                <a:solidFill>
                  <a:srgbClr val="FF0000"/>
                </a:solidFill>
                <a:latin typeface="Monotype Corsiva" pitchFamily="66" charset="0"/>
                <a:hlinkClick r:id="rId3" tooltip="Экваториальный климат"/>
              </a:rPr>
              <a:t>экваториальный климат</a:t>
            </a:r>
            <a:r>
              <a:rPr lang="ru-RU" dirty="0" smtClean="0">
                <a:solidFill>
                  <a:srgbClr val="FF0000"/>
                </a:solidFill>
                <a:latin typeface="Monotype Corsiva" pitchFamily="66" charset="0"/>
              </a:rPr>
              <a:t>, обусловленный большим притоком солнечной радиации. Климатические сезоны не выражены или выражены слабо. Пониженное давление, обильные тропические дожди, высокая температура, но без засушливых периодов создают условия для произрастания </a:t>
            </a:r>
            <a:r>
              <a:rPr lang="ru-RU" dirty="0" err="1" smtClean="0">
                <a:solidFill>
                  <a:srgbClr val="FF0000"/>
                </a:solidFill>
                <a:latin typeface="Monotype Corsiva" pitchFamily="66" charset="0"/>
                <a:hlinkClick r:id="rId4" tooltip="Влажные тропические леса"/>
              </a:rPr>
              <a:t>влажноэкваториальных</a:t>
            </a:r>
            <a:r>
              <a:rPr lang="ru-RU" dirty="0" smtClean="0">
                <a:solidFill>
                  <a:srgbClr val="FF0000"/>
                </a:solidFill>
                <a:latin typeface="Monotype Corsiva" pitchFamily="66" charset="0"/>
                <a:hlinkClick r:id="rId4" tooltip="Влажные тропические леса"/>
              </a:rPr>
              <a:t> лесов</a:t>
            </a:r>
            <a:r>
              <a:rPr lang="ru-RU" dirty="0" smtClean="0">
                <a:solidFill>
                  <a:srgbClr val="FF0000"/>
                </a:solidFill>
                <a:latin typeface="Monotype Corsiva" pitchFamily="66" charset="0"/>
              </a:rPr>
              <a:t> и возделывания ценных тропических культур (</a:t>
            </a:r>
            <a:r>
              <a:rPr lang="ru-RU" dirty="0" smtClean="0">
                <a:solidFill>
                  <a:srgbClr val="FF0000"/>
                </a:solidFill>
                <a:latin typeface="Monotype Corsiva" pitchFamily="66" charset="0"/>
                <a:hlinkClick r:id="rId5" tooltip="Саговник"/>
              </a:rPr>
              <a:t>саговая</a:t>
            </a:r>
            <a:r>
              <a:rPr lang="ru-RU" dirty="0" smtClean="0">
                <a:solidFill>
                  <a:srgbClr val="FF0000"/>
                </a:solidFill>
                <a:latin typeface="Monotype Corsiva" pitchFamily="66" charset="0"/>
              </a:rPr>
              <a:t> и </a:t>
            </a:r>
            <a:r>
              <a:rPr lang="ru-RU" dirty="0" smtClean="0">
                <a:solidFill>
                  <a:srgbClr val="FF0000"/>
                </a:solidFill>
                <a:latin typeface="Monotype Corsiva" pitchFamily="66" charset="0"/>
                <a:hlinkClick r:id="rId6" tooltip="Кокосовая пальма"/>
              </a:rPr>
              <a:t>кокосовая пальмы</a:t>
            </a:r>
            <a:r>
              <a:rPr lang="ru-RU" dirty="0" smtClean="0">
                <a:solidFill>
                  <a:srgbClr val="FF0000"/>
                </a:solidFill>
                <a:latin typeface="Monotype Corsiva" pitchFamily="66" charset="0"/>
              </a:rPr>
              <a:t>, </a:t>
            </a:r>
            <a:r>
              <a:rPr lang="ru-RU" dirty="0" smtClean="0">
                <a:solidFill>
                  <a:srgbClr val="FF0000"/>
                </a:solidFill>
                <a:latin typeface="Monotype Corsiva" pitchFamily="66" charset="0"/>
                <a:hlinkClick r:id="rId7" tooltip="Бананы"/>
              </a:rPr>
              <a:t>бананы</a:t>
            </a:r>
            <a:r>
              <a:rPr lang="ru-RU" dirty="0" smtClean="0">
                <a:solidFill>
                  <a:srgbClr val="FF0000"/>
                </a:solidFill>
                <a:latin typeface="Monotype Corsiva" pitchFamily="66" charset="0"/>
              </a:rPr>
              <a:t>, </a:t>
            </a:r>
            <a:r>
              <a:rPr lang="ru-RU" dirty="0" smtClean="0">
                <a:solidFill>
                  <a:srgbClr val="FF0000"/>
                </a:solidFill>
                <a:latin typeface="Monotype Corsiva" pitchFamily="66" charset="0"/>
                <a:hlinkClick r:id="rId8" tooltip="Ананасы"/>
              </a:rPr>
              <a:t>ананасы</a:t>
            </a:r>
            <a:r>
              <a:rPr lang="ru-RU" dirty="0" smtClean="0">
                <a:solidFill>
                  <a:srgbClr val="FF0000"/>
                </a:solidFill>
                <a:latin typeface="Monotype Corsiva" pitchFamily="66" charset="0"/>
              </a:rPr>
              <a:t>, </a:t>
            </a:r>
            <a:r>
              <a:rPr lang="ru-RU" dirty="0" smtClean="0">
                <a:solidFill>
                  <a:srgbClr val="FF0000"/>
                </a:solidFill>
                <a:latin typeface="Monotype Corsiva" pitchFamily="66" charset="0"/>
                <a:hlinkClick r:id="rId9" tooltip="Какао"/>
              </a:rPr>
              <a:t>какао</a:t>
            </a:r>
            <a:r>
              <a:rPr lang="ru-RU" dirty="0" smtClean="0">
                <a:solidFill>
                  <a:srgbClr val="FF0000"/>
                </a:solidFill>
                <a:latin typeface="Monotype Corsiva" pitchFamily="66" charset="0"/>
              </a:rPr>
              <a:t>).</a:t>
            </a:r>
          </a:p>
          <a:p>
            <a:pPr>
              <a:buNone/>
            </a:pPr>
            <a:endParaRPr lang="ru-RU" dirty="0" smtClean="0">
              <a:solidFill>
                <a:srgbClr val="FF0000"/>
              </a:solidFill>
              <a:latin typeface="Monotype Corsiva" pitchFamily="66" charset="0"/>
            </a:endParaRPr>
          </a:p>
          <a:p>
            <a:endParaRPr lang="ru-RU" dirty="0">
              <a:solidFill>
                <a:srgbClr val="FF0000"/>
              </a:solidFill>
              <a:latin typeface="Monotype Corsiva" pitchFamily="66" charset="0"/>
            </a:endParaRPr>
          </a:p>
        </p:txBody>
      </p:sp>
      <p:sp>
        <p:nvSpPr>
          <p:cNvPr id="3" name="Заголовок 2"/>
          <p:cNvSpPr>
            <a:spLocks noGrp="1"/>
          </p:cNvSpPr>
          <p:nvPr>
            <p:ph type="title"/>
          </p:nvPr>
        </p:nvSpPr>
        <p:spPr/>
        <p:txBody>
          <a:bodyPr>
            <a:normAutofit fontScale="90000"/>
          </a:bodyPr>
          <a:lstStyle/>
          <a:p>
            <a:r>
              <a:rPr lang="ru-RU" dirty="0" smtClean="0">
                <a:solidFill>
                  <a:srgbClr val="00B050"/>
                </a:solidFill>
                <a:latin typeface="Monotype Corsiva" pitchFamily="66" charset="0"/>
              </a:rPr>
              <a:t>Характеристики экваториального пояса:</a:t>
            </a:r>
            <a:br>
              <a:rPr lang="ru-RU" dirty="0" smtClean="0">
                <a:solidFill>
                  <a:srgbClr val="00B050"/>
                </a:solidFill>
                <a:latin typeface="Monotype Corsiva" pitchFamily="66" charset="0"/>
              </a:rPr>
            </a:br>
            <a:endParaRPr lang="ru-RU" dirty="0">
              <a:solidFill>
                <a:srgbClr val="00B050"/>
              </a:solidFill>
              <a:latin typeface="Monotype Corsiva" pitchFamily="66"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       </a:t>
            </a:r>
            <a:r>
              <a:rPr lang="ru-RU" sz="5400" dirty="0" smtClean="0">
                <a:latin typeface="Monotype Corsiva" pitchFamily="66" charset="0"/>
              </a:rPr>
              <a:t>    </a:t>
            </a:r>
            <a:r>
              <a:rPr lang="ru-RU" sz="5400" dirty="0" smtClean="0">
                <a:solidFill>
                  <a:schemeClr val="accent5">
                    <a:lumMod val="60000"/>
                    <a:lumOff val="40000"/>
                  </a:schemeClr>
                </a:solidFill>
                <a:latin typeface="Monotype Corsiva" pitchFamily="66" charset="0"/>
              </a:rPr>
              <a:t>Виды   поясов.</a:t>
            </a:r>
            <a:endParaRPr lang="ru-RU" dirty="0">
              <a:solidFill>
                <a:schemeClr val="accent5">
                  <a:lumMod val="60000"/>
                  <a:lumOff val="40000"/>
                </a:schemeClr>
              </a:solidFill>
            </a:endParaRPr>
          </a:p>
        </p:txBody>
      </p:sp>
      <p:pic>
        <p:nvPicPr>
          <p:cNvPr id="4" name="Содержимое 3" descr="450px-Alisov's_classification_of_climate_ru.jpg"/>
          <p:cNvPicPr>
            <a:picLocks noGrp="1" noChangeAspect="1"/>
          </p:cNvPicPr>
          <p:nvPr>
            <p:ph idx="1"/>
          </p:nvPr>
        </p:nvPicPr>
        <p:blipFill>
          <a:blip r:embed="rId2" cstate="print"/>
          <a:stretch>
            <a:fillRect/>
          </a:stretch>
        </p:blipFill>
        <p:spPr>
          <a:xfrm>
            <a:off x="1714500" y="1428736"/>
            <a:ext cx="5715000" cy="4214842"/>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85000" lnSpcReduction="20000"/>
          </a:bodyPr>
          <a:lstStyle/>
          <a:p>
            <a:r>
              <a:rPr lang="ru-RU" dirty="0" smtClean="0">
                <a:solidFill>
                  <a:schemeClr val="accent2"/>
                </a:solidFill>
                <a:latin typeface="Monotype Corsiva" pitchFamily="66" charset="0"/>
              </a:rPr>
              <a:t>В экваториальном поясе сталкиваются пассаты Северного и Южного полушарий, которые создают мощные потоки воздуха, направленные вверх. Здесь образуются мощные кучевые облака, из которых льются интенсивные дожди. Годовая сумма осадков составляет от 1000 до 3000 мм, но местами где подъему воздуха способствуют горы, наветренных склонах осадков ещё больше – до 6000 мм. Они обычно выпадают в виде ливней.</a:t>
            </a:r>
          </a:p>
          <a:p>
            <a:r>
              <a:rPr lang="ru-RU" dirty="0" smtClean="0">
                <a:solidFill>
                  <a:schemeClr val="accent2"/>
                </a:solidFill>
                <a:latin typeface="Monotype Corsiva" pitchFamily="66" charset="0"/>
              </a:rPr>
              <a:t>Максимум солнечного тепла приходится на время равноденствии – т.е. в сентябре и в марте, когда солнце на экваторе стоит в зените. В эти месяцы в экваториальном поясе выпадает максимальное количество осадков. Летом дождливый пояс смещается к северу, а зимой – к югу, соответственно то к северной, то к южной окраине экваториальной климатической зоны. Поэтому на состояние дождливом фоне выделяются максимумы весной и осенью и минимумы летом и зимой.</a:t>
            </a:r>
          </a:p>
          <a:p>
            <a:endParaRPr lang="ru-RU" dirty="0"/>
          </a:p>
        </p:txBody>
      </p:sp>
      <p:sp>
        <p:nvSpPr>
          <p:cNvPr id="3" name="Заголовок 2"/>
          <p:cNvSpPr>
            <a:spLocks noGrp="1"/>
          </p:cNvSpPr>
          <p:nvPr>
            <p:ph type="title"/>
          </p:nvPr>
        </p:nvSpPr>
        <p:spPr/>
        <p:txBody>
          <a:bodyPr/>
          <a:lstStyle/>
          <a:p>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ru-RU" sz="2800" dirty="0" smtClean="0">
                <a:latin typeface="Monotype Corsiva" pitchFamily="66" charset="0"/>
              </a:rPr>
              <a:t>Ученые насчитывают в этих лесах около 200 видов млекопитающих, 400 видов птиц, почти 1000 видов бабочек! Обезьяны, ягуары, муравьеды, ленивцы, жуки-голиафы, хамелеоны, летучие мыши и райские птицы являются своего рода визитной карточкой влажных лесов экватора. Экосистема этих удивительных мест крайне сложна. Растения и животные экваториальных лесов взаимосвязаны между собой и уничтожение одного вида ведет к вымиранию другого.</a:t>
            </a:r>
          </a:p>
          <a:p>
            <a:endParaRPr lang="ru-RU" dirty="0"/>
          </a:p>
        </p:txBody>
      </p:sp>
      <p:sp>
        <p:nvSpPr>
          <p:cNvPr id="3" name="Заголовок 2"/>
          <p:cNvSpPr>
            <a:spLocks noGrp="1"/>
          </p:cNvSpPr>
          <p:nvPr>
            <p:ph type="title"/>
          </p:nvPr>
        </p:nvSpPr>
        <p:spPr/>
        <p:txBody>
          <a:bodyPr>
            <a:noAutofit/>
          </a:bodyPr>
          <a:lstStyle/>
          <a:p>
            <a:endParaRPr lang="ru-RU" sz="2400" dirty="0">
              <a:latin typeface="Monotype Corsiva" pitchFamily="66" charset="0"/>
            </a:endParaRPr>
          </a:p>
        </p:txBody>
      </p:sp>
      <p:pic>
        <p:nvPicPr>
          <p:cNvPr id="5" name="Рисунок 4" descr="44a3a71d4db4a7c6c34277f8e427634b.jpg"/>
          <p:cNvPicPr>
            <a:picLocks noChangeAspect="1"/>
          </p:cNvPicPr>
          <p:nvPr/>
        </p:nvPicPr>
        <p:blipFill>
          <a:blip r:embed="rId2" cstate="print"/>
          <a:stretch>
            <a:fillRect/>
          </a:stretch>
        </p:blipFill>
        <p:spPr>
          <a:xfrm>
            <a:off x="6929422" y="5286388"/>
            <a:ext cx="2214578" cy="1571612"/>
          </a:xfrm>
          <a:prstGeom prst="rect">
            <a:avLst/>
          </a:prstGeom>
        </p:spPr>
      </p:pic>
      <p:pic>
        <p:nvPicPr>
          <p:cNvPr id="6" name="Рисунок 5" descr="81eb7f476371265c00fe4a58bfb001c0.jpg"/>
          <p:cNvPicPr>
            <a:picLocks noChangeAspect="1"/>
          </p:cNvPicPr>
          <p:nvPr/>
        </p:nvPicPr>
        <p:blipFill>
          <a:blip r:embed="rId3" cstate="print"/>
          <a:stretch>
            <a:fillRect/>
          </a:stretch>
        </p:blipFill>
        <p:spPr>
          <a:xfrm>
            <a:off x="7143768" y="0"/>
            <a:ext cx="2000232" cy="1357298"/>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62500" lnSpcReduction="20000"/>
          </a:bodyPr>
          <a:lstStyle/>
          <a:p>
            <a:r>
              <a:rPr lang="ru-RU" dirty="0" smtClean="0">
                <a:solidFill>
                  <a:schemeClr val="accent4">
                    <a:lumMod val="60000"/>
                    <a:lumOff val="40000"/>
                  </a:schemeClr>
                </a:solidFill>
                <a:latin typeface="Monotype Corsiva" pitchFamily="66" charset="0"/>
              </a:rPr>
              <a:t>Типичный лист растений экваториального леса обычно имеет темно-зеленый цвет и продолговатую форму (от ланцетовидной до эллиптической), с вытянутым "носиком" на конце. Это капельница, помогающая освобождать поверхность листа от слоя воды после дождя или росы. Поверхность эта часто глянцевитая, а сам лист довольно жесткий (это можно видеть у фикуса, растущего у нас дома). Размер листа чаще всего колеблется от 20 до 200 см2. Таким образом, уже упомянутый фикус дает пример максимальных размеров из обычно встречающихся в дождевом лесу. Очень крупные листья, как, например, у банана, встречаются редко. Также мало характерны пальмы с перистыми листьями, составляющими совсем небольшую примесь в первичном влажном тропическом лесу. Отметим, что несколько видов вечнозеленых кленов  дождевого леса имеют небольшие </a:t>
            </a:r>
            <a:r>
              <a:rPr lang="ru-RU" dirty="0" err="1" smtClean="0">
                <a:solidFill>
                  <a:schemeClr val="accent4">
                    <a:lumMod val="60000"/>
                    <a:lumOff val="40000"/>
                  </a:schemeClr>
                </a:solidFill>
                <a:latin typeface="Monotype Corsiva" pitchFamily="66" charset="0"/>
              </a:rPr>
              <a:t>фикусообразные</a:t>
            </a:r>
            <a:r>
              <a:rPr lang="ru-RU" dirty="0" smtClean="0">
                <a:solidFill>
                  <a:schemeClr val="accent4">
                    <a:lumMod val="60000"/>
                    <a:lumOff val="40000"/>
                  </a:schemeClr>
                </a:solidFill>
                <a:latin typeface="Monotype Corsiva" pitchFamily="66" charset="0"/>
              </a:rPr>
              <a:t> </a:t>
            </a:r>
            <a:r>
              <a:rPr lang="ru-RU" dirty="0" err="1" smtClean="0">
                <a:solidFill>
                  <a:schemeClr val="accent4">
                    <a:lumMod val="60000"/>
                    <a:lumOff val="40000"/>
                  </a:schemeClr>
                </a:solidFill>
                <a:latin typeface="Monotype Corsiva" pitchFamily="66" charset="0"/>
              </a:rPr>
              <a:t>цельнокрайние</a:t>
            </a:r>
            <a:r>
              <a:rPr lang="ru-RU" dirty="0" smtClean="0">
                <a:solidFill>
                  <a:schemeClr val="accent4">
                    <a:lumMod val="60000"/>
                    <a:lumOff val="40000"/>
                  </a:schemeClr>
                </a:solidFill>
                <a:latin typeface="Monotype Corsiva" pitchFamily="66" charset="0"/>
              </a:rPr>
              <a:t> листья, совершенно непохожие на привычный нам кленовый лист. Самые крупные листья с хорошо выраженными капельницами приурочены к ярусу С, а самые мелкие и кожистые - к верхнему ярусу А. Наиболее мягкие и нежные листья имеют наземные и эпифитные травы и папоротники нижних ярусов. Одна из примечательных особенностей деревьев влажного экваториального леса - частое образование </a:t>
            </a:r>
            <a:r>
              <a:rPr lang="ru-RU" dirty="0" err="1" smtClean="0">
                <a:solidFill>
                  <a:schemeClr val="accent4">
                    <a:lumMod val="60000"/>
                    <a:lumOff val="40000"/>
                  </a:schemeClr>
                </a:solidFill>
                <a:latin typeface="Monotype Corsiva" pitchFamily="66" charset="0"/>
              </a:rPr>
              <a:t>досковидных</a:t>
            </a:r>
            <a:r>
              <a:rPr lang="ru-RU" dirty="0" smtClean="0">
                <a:solidFill>
                  <a:schemeClr val="accent4">
                    <a:lumMod val="60000"/>
                    <a:lumOff val="40000"/>
                  </a:schemeClr>
                </a:solidFill>
                <a:latin typeface="Monotype Corsiva" pitchFamily="66" charset="0"/>
              </a:rPr>
              <a:t> корней. Наиболее характерны такие выросты в нижней части ствола для высоких деревьев ярусов А и В. Среди низкорослых представителей они редки. В то же время для яруса С нередки виды с ходульными корнями, которые часто встречаются также у болотных и мангровых деревьев.</a:t>
            </a:r>
            <a:endParaRPr lang="ru-RU" dirty="0">
              <a:solidFill>
                <a:schemeClr val="accent4">
                  <a:lumMod val="60000"/>
                  <a:lumOff val="40000"/>
                </a:schemeClr>
              </a:solidFill>
              <a:latin typeface="Monotype Corsiva" pitchFamily="66" charset="0"/>
            </a:endParaRPr>
          </a:p>
        </p:txBody>
      </p:sp>
      <p:sp>
        <p:nvSpPr>
          <p:cNvPr id="3" name="Заголовок 2"/>
          <p:cNvSpPr>
            <a:spLocks noGrp="1"/>
          </p:cNvSpPr>
          <p:nvPr>
            <p:ph type="title"/>
          </p:nvPr>
        </p:nvSpPr>
        <p:spPr/>
        <p:txBody>
          <a:bodyPr/>
          <a:lstStyle/>
          <a:p>
            <a:endParaRPr lang="ru-RU"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Яркая">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57</TotalTime>
  <Words>477</Words>
  <Application>Microsoft Office PowerPoint</Application>
  <PresentationFormat>Экран (4:3)</PresentationFormat>
  <Paragraphs>13</Paragraphs>
  <Slides>6</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6</vt:i4>
      </vt:variant>
    </vt:vector>
  </HeadingPairs>
  <TitlesOfParts>
    <vt:vector size="12" baseType="lpstr">
      <vt:lpstr>Lucida Sans Unicode</vt:lpstr>
      <vt:lpstr>Monotype Corsiva</vt:lpstr>
      <vt:lpstr>Verdana</vt:lpstr>
      <vt:lpstr>Wingdings 2</vt:lpstr>
      <vt:lpstr>Wingdings 3</vt:lpstr>
      <vt:lpstr>Открытая</vt:lpstr>
      <vt:lpstr>Презентация на тему:Экваториальный пояс.</vt:lpstr>
      <vt:lpstr>Характеристики экваториального пояса: </vt:lpstr>
      <vt:lpstr>           Виды   поясов.</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на тему:Экваториальный пояс.</dc:title>
  <dc:creator>aser)))</dc:creator>
  <cp:lastModifiedBy>6</cp:lastModifiedBy>
  <cp:revision>8</cp:revision>
  <dcterms:created xsi:type="dcterms:W3CDTF">2014-04-18T10:01:49Z</dcterms:created>
  <dcterms:modified xsi:type="dcterms:W3CDTF">2015-04-08T08:11:17Z</dcterms:modified>
</cp:coreProperties>
</file>