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3" r:id="rId7"/>
    <p:sldId id="261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b="2825"/>
          <a:stretch/>
        </p:blipFill>
        <p:spPr>
          <a:xfrm>
            <a:off x="-13447" y="13447"/>
            <a:ext cx="9144000" cy="6844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7128792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bg2"/>
              </a:gs>
              <a:gs pos="88358">
                <a:srgbClr val="DAE1F8"/>
              </a:gs>
              <a:gs pos="25426">
                <a:schemeClr val="bg2"/>
              </a:gs>
              <a:gs pos="38000">
                <a:srgbClr val="DBDBE7">
                  <a:lumMod val="0"/>
                  <a:lumOff val="100000"/>
                </a:srgbClr>
              </a:gs>
              <a:gs pos="12495">
                <a:schemeClr val="bg2">
                  <a:lumMod val="14000"/>
                  <a:lumOff val="86000"/>
                </a:schemeClr>
              </a:gs>
              <a:gs pos="49000">
                <a:schemeClr val="bg2">
                  <a:lumMod val="35000"/>
                  <a:lumOff val="65000"/>
                </a:schemeClr>
              </a:gs>
              <a:gs pos="68320">
                <a:srgbClr val="E4E7EC">
                  <a:lumMod val="12000"/>
                  <a:lumOff val="88000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96AB94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Relationship Id="rId1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irdsofkazakhstan.com/" TargetMode="External"/><Relationship Id="rId13" Type="http://schemas.openxmlformats.org/officeDocument/2006/relationships/hyperlink" Target="http://photos.delovoimir.kz/gallers/filename/2012/09/14/31/5.jpg" TargetMode="External"/><Relationship Id="rId18" Type="http://schemas.openxmlformats.org/officeDocument/2006/relationships/hyperlink" Target="http://mysteriesplanet.ru/dikie-plodovye-derevya.html" TargetMode="External"/><Relationship Id="rId26" Type="http://schemas.openxmlformats.org/officeDocument/2006/relationships/hyperlink" Target="http://textreferat.com.ua/referat2.php?id=3204" TargetMode="External"/><Relationship Id="rId3" Type="http://schemas.openxmlformats.org/officeDocument/2006/relationships/hyperlink" Target="http://chagan-tranzit.ru/wp-content/uploads/2012/11/image75317.jpg" TargetMode="External"/><Relationship Id="rId21" Type="http://schemas.openxmlformats.org/officeDocument/2006/relationships/hyperlink" Target="http://www.newikis.com/ru/wiki/Picea_tianschanica" TargetMode="External"/><Relationship Id="rId7" Type="http://schemas.openxmlformats.org/officeDocument/2006/relationships/hyperlink" Target="http://go.mail.ru/search_images" TargetMode="External"/><Relationship Id="rId12" Type="http://schemas.openxmlformats.org/officeDocument/2006/relationships/hyperlink" Target="http://docs.podelise.ru/pars_docs/animal_refs/6/5720/5720_html_m3982737.jpg" TargetMode="External"/><Relationship Id="rId17" Type="http://schemas.openxmlformats.org/officeDocument/2006/relationships/hyperlink" Target="http://www.vashsad.ua/encyclopedia-of-plants/show/3098/" TargetMode="External"/><Relationship Id="rId25" Type="http://schemas.openxmlformats.org/officeDocument/2006/relationships/hyperlink" Target="http://birds-altay.ru/2009/06/altajskij-ular-tetraogallus-altaicus-gebl/" TargetMode="External"/><Relationship Id="rId2" Type="http://schemas.openxmlformats.org/officeDocument/2006/relationships/hyperlink" Target="http://silkadv.com/sites/default/files/Kazahstan/Priroda/Vostochnyi_Kazahstan/Priroda_Vostochnogo_Kz/Saur_Tarbagatai/0_4_Saur_Tarbagatai_gory.jpg" TargetMode="External"/><Relationship Id="rId16" Type="http://schemas.openxmlformats.org/officeDocument/2006/relationships/hyperlink" Target="http://pazitiff.info/uploads/posts/2011-12/1323269618_036.jpg" TargetMode="External"/><Relationship Id="rId20" Type="http://schemas.openxmlformats.org/officeDocument/2006/relationships/hyperlink" Target="http://flower.onego.ru/conifer/junip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s1.mm.bing.net/th?&amp;id=HN.608018235448557865&amp;w=300&amp;h=300&amp;c=0&amp;pid=1.9&amp;rs=0&amp;p=0" TargetMode="External"/><Relationship Id="rId11" Type="http://schemas.openxmlformats.org/officeDocument/2006/relationships/hyperlink" Target="http://www.caravan.kz/images/cache/article_main/46970.jpeg" TargetMode="External"/><Relationship Id="rId24" Type="http://schemas.openxmlformats.org/officeDocument/2006/relationships/hyperlink" Target="http://www.naturelifepark.com/birds/birds_view.php?id=641" TargetMode="External"/><Relationship Id="rId5" Type="http://schemas.openxmlformats.org/officeDocument/2006/relationships/hyperlink" Target="http://silkadv.com/en/content/przhevalskiy-o-saur-tarbagatay" TargetMode="External"/><Relationship Id="rId15" Type="http://schemas.openxmlformats.org/officeDocument/2006/relationships/hyperlink" Target="http://investvko.kz/assets/images/regoins/kokpekty/storage%20reservoir.JPG" TargetMode="External"/><Relationship Id="rId23" Type="http://schemas.openxmlformats.org/officeDocument/2006/relationships/hyperlink" Target="http://www.bioaa.info/baran-gorn1.jpg" TargetMode="External"/><Relationship Id="rId10" Type="http://schemas.openxmlformats.org/officeDocument/2006/relationships/hyperlink" Target="http://www.ansar.ru/uploads/imagesb/2010/02/95b006b3.jpg" TargetMode="External"/><Relationship Id="rId19" Type="http://schemas.openxmlformats.org/officeDocument/2006/relationships/hyperlink" Target="http://asktree.ru/pomogite-pozhalujsta-chto-takoe-topol.html" TargetMode="External"/><Relationship Id="rId4" Type="http://schemas.openxmlformats.org/officeDocument/2006/relationships/hyperlink" Target="http://geosfera.info/uploads/fotos/vko2.jpg" TargetMode="External"/><Relationship Id="rId9" Type="http://schemas.openxmlformats.org/officeDocument/2006/relationships/hyperlink" Target="http://lubov-perl.blogspot.ru/2012/02/blog%20-post_17.html" TargetMode="External"/><Relationship Id="rId14" Type="http://schemas.openxmlformats.org/officeDocument/2006/relationships/hyperlink" Target="http://static.panoramio.com/photos/large/89849938.jpg" TargetMode="External"/><Relationship Id="rId22" Type="http://schemas.openxmlformats.org/officeDocument/2006/relationships/hyperlink" Target="http://www.online-spb.com/94-el-sibirskaj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21088"/>
            <a:ext cx="9144000" cy="2118097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арбагатай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881"/>
            <a:ext cx="8229600" cy="43879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19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-Тарбагатая континентальный,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осадков мало.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переходная зона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горами Южной Сибири и Центральной Азии.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Сред­няя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января -20°С, июля - 22°С. Среднегодовое количество осадков 350—500 мм.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горах с высотой количество осадков увеличивается,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понижается.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Снеговая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высоте 3300 м,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вершины постоянно покрыты снегом.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Музтау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имеются ледники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(самый большой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 км</a:t>
            </a:r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равнине обычно сухо и жарко.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Тарбагатае ледников нет.</a:t>
            </a:r>
          </a:p>
        </p:txBody>
      </p:sp>
      <p:pic>
        <p:nvPicPr>
          <p:cNvPr id="2050" name="Picture 2" descr="Тема 3. Климат ВКО - Тема Введение. Особенности географического положения и границы вко. История исследова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r="3652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 rot="17410310">
            <a:off x="6329835" y="4213506"/>
            <a:ext cx="633718" cy="711266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7809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небольшие, многие начинаются с гор.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Жарма,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Кайынды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Кокпекты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когда-то впадали в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не доходят до озера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реки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Карабулак,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Жетыарал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Каргыба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выходе на равнину пересыхают.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Уржар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Катынсу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Емел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стекающие с южного склона Тарбагатая, впадают в озеро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Алаколь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река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Аягоз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Східно-Казахстанська область ScienceGraph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7394"/>
            <a:ext cx="87849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15452"/>
            <a:ext cx="927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Аягоз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р.Каратал 2013 - Казахстан, Алматинская - Фотографии на карт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2" y="908720"/>
            <a:ext cx="8812396" cy="58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6036096"/>
            <a:ext cx="158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арабулак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investvko.kz/assets/images/regoins/kokpekty/storage%20reservo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2" y="908720"/>
            <a:ext cx="8812396" cy="58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205" y="6043920"/>
            <a:ext cx="148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Кокпекты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http://pazitiff.info/uploads/posts/2011-12/1323269618_03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 bwMode="auto">
          <a:xfrm>
            <a:off x="152092" y="908720"/>
            <a:ext cx="8884404" cy="58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206" y="6043920"/>
            <a:ext cx="11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зоны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стр. 208-210)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69214"/>
              </p:ext>
            </p:extLst>
          </p:nvPr>
        </p:nvGraphicFramePr>
        <p:xfrm>
          <a:off x="179511" y="764704"/>
          <a:ext cx="8882602" cy="57412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5"/>
                <a:gridCol w="3787989"/>
                <a:gridCol w="3438428"/>
              </a:tblGrid>
              <a:tr h="833413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Горно-степной Тарбагатай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Горные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лесолуговые степи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Сауыра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446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Растения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 северных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склонах - 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льпийские луга (Алтай),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 южных - 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кустарники,</a:t>
                      </a:r>
                      <a:r>
                        <a:rPr lang="ru-RU" sz="20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i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яблоня </a:t>
                      </a:r>
                      <a:r>
                        <a:rPr lang="ru-RU" sz="2000" b="1" i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Сиверса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осина, серебристый тополь,</a:t>
                      </a:r>
                      <a:r>
                        <a:rPr lang="ru-RU" sz="20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можжевельник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 Тянь-Шаня).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700 м -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полупустыня.</a:t>
                      </a: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ибирские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тянь-шаньские</a:t>
                      </a:r>
                      <a:r>
                        <a:rPr lang="ru-RU" sz="20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ели.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Полупустынная степь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Шиликты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(солончаки)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Ковыль, полынь, типчак.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359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Животные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Бурые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медведи,   маралы,   косули,   горные   козлы,   архары,   волки,   лисицы. 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орные, степные и полупустынные виды животных.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Многие животные: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полосатый полоз, журавль-красавка,  дрофа,  саджа,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улар,  беркут,  сапсан,  сокол-</a:t>
                      </a:r>
                      <a:r>
                        <a:rPr lang="ru-RU" sz="2000" b="1" i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балобан</a:t>
                      </a: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 филин -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занесены в 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Красную книгу Казахстана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272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Хоз.</a:t>
                      </a:r>
                    </a:p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деятельность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Южные склоны -посевные земли и пастбищные угодья.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Западные -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сады и виноградники.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Подножья гор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Сауыр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удобны для посевов, сенокоса и пастбищ.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03209"/>
              </p:ext>
            </p:extLst>
          </p:nvPr>
        </p:nvGraphicFramePr>
        <p:xfrm>
          <a:off x="1835696" y="1628801"/>
          <a:ext cx="7200800" cy="48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/>
                <a:gridCol w="3384376"/>
              </a:tblGrid>
              <a:tr h="18613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67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04933" y="1609546"/>
            <a:ext cx="7200800" cy="4896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представлена горностепная территория, а где горная лесолуговая степь?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отличается  растительность северных и южных склонов Тарбагатая?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растение перешли на Тарбагатай с Алтая, а какие - с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Тянь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какой высоты простирается полупустынная зона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пород состоит лес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используются склоны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Тарбагатая  для хозяйственной деятельности?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животные характерны для горной страны?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– занесены в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Красную книгу?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2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-Тарбагатая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vashsad.ua/downloads/image/encyclopedia/Malus%20niedzwetzkya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1657"/>
            <a:ext cx="7128792" cy="59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4.imgsmail.ru/imgpreview?key=2c711e6763219190&amp;mb=imgdb_preview_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99" y="781657"/>
            <a:ext cx="2779576" cy="25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0466" y="4866190"/>
            <a:ext cx="232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Яблоня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иверса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http://flower.onego.ru/conifer/ena_46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81657"/>
            <a:ext cx="3960440" cy="59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4" y="781657"/>
            <a:ext cx="374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Туркестанский можжевельник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8" name="Picture 14" descr="http://content.foto.mail.ru/mail/mr.proper24/_answers/i-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" y="781658"/>
            <a:ext cx="5005333" cy="59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7323" y="781657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Тополь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еребристый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8" y="781658"/>
            <a:ext cx="5039256" cy="594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1" y="781658"/>
            <a:ext cx="269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 тянь-шаньская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81658"/>
            <a:ext cx="3888432" cy="59450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53206" y="781658"/>
            <a:ext cx="388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 сибирская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" name="Picture 20" descr="Архар, горный бара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7176"/>
            <a:ext cx="8928992" cy="60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03088" y="78165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1" y="737175"/>
            <a:ext cx="8904803" cy="60340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0702" y="879103"/>
            <a:ext cx="105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Саджа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" y="714864"/>
            <a:ext cx="8963039" cy="60563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62099" y="5949280"/>
            <a:ext cx="805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" y="714865"/>
            <a:ext cx="5074607" cy="60525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22546"/>
          <a:stretch/>
        </p:blipFill>
        <p:spPr>
          <a:xfrm>
            <a:off x="4283969" y="714865"/>
            <a:ext cx="4752528" cy="60563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3568" y="11099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Беркут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2086" y="877689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Сапсан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808" y="714865"/>
            <a:ext cx="8927689" cy="6056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Тарбагатай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занимают промежуточное положение между горами Южной Сибири и Средней Азии, но природа их еще ближе к сибирской, о чем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свидетельствует распространение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хребте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сибирской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лиственницы.</a:t>
            </a:r>
          </a:p>
          <a:p>
            <a:pPr algn="ctr"/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46" name="Picture 22" descr="http://travmed.ru/uploads/posts/2011-03/1300973287_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91" y="4314916"/>
            <a:ext cx="4286437" cy="23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tonysheridan.com/images/f/d/kto-v-ogorod-a-kto-v-les-listvennit_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1" y="4272508"/>
            <a:ext cx="3590727" cy="25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1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«Да» или «нет»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048672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северу от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Тарабагатая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лежит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Алаколькая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а к югу-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айсанская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котловина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(-)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начинаются в Монголии от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Улюнгирского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озера и протянулись с севера на юг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(-)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нескольких невысоких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хребтов.  (+)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Кандысу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Верхний Емель разделяют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Тарбагатай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(+)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км.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заходит на территорию Казахстана северной частью длиной 15-25 км.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(-)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упирается в озеро Зайсан, а на юге граничит с впадиной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Шиликты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(-)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 на востоке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(-)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 и длиннее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(+)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Тарбагатая 300 км.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(+)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Саыура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Музтау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 </a:t>
            </a:r>
          </a:p>
          <a:p>
            <a:pPr>
              <a:spcBef>
                <a:spcPts val="0"/>
              </a:spcBef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1520" y="1091401"/>
            <a:ext cx="577580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823072"/>
            <a:ext cx="577580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60925" y="2187525"/>
            <a:ext cx="577580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852936"/>
            <a:ext cx="86030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7293" y="3286252"/>
            <a:ext cx="577580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28050" y="4005064"/>
            <a:ext cx="577580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03363" y="4725144"/>
            <a:ext cx="723849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27830" y="4894312"/>
            <a:ext cx="577580" cy="513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4873" y="5453709"/>
            <a:ext cx="577580" cy="419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0310" y="5851721"/>
            <a:ext cx="574482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6020889"/>
            <a:ext cx="577580" cy="539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«Да» или «нет»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309320"/>
          </a:xfrm>
        </p:spPr>
        <p:txBody>
          <a:bodyPr>
            <a:normAutofit fontScale="70000" lnSpcReduction="20000"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Тарбагатая -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2000-2200 м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Тастау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достигает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 м.  (-) 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Тарбагатае нет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ледников.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сложены палеозойскими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породами.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складчатая горная страна, образована в позднем палеозое в герцинскую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складчатость.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Альпийское горообразование произошло омоложение горной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системы.  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переходная зона между горами Южной Сибири и Центральной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Азии.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Осадков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350-500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мм.  (+) 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Снеговая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в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Сауыре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проходит на высоте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2000м.     (-)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Вершины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Сауыра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год покрыты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снегом.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длинные, большие и начинаются в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горах.  (-)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при выходе на равнину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пересыхают.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Аягуз впадает в озеро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(+)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Емель впадает в оз.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айсан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(-)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48680"/>
            <a:ext cx="577580" cy="403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952128"/>
            <a:ext cx="677094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6468" y="1290464"/>
            <a:ext cx="577580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459632"/>
            <a:ext cx="637064" cy="507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9" y="2242333"/>
            <a:ext cx="8568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066" y="2905223"/>
            <a:ext cx="577580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521962"/>
            <a:ext cx="577580" cy="3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72167"/>
            <a:ext cx="721596" cy="509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83774" y="4149080"/>
            <a:ext cx="739159" cy="460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974" y="4648688"/>
            <a:ext cx="637064" cy="33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65248" y="4648688"/>
            <a:ext cx="686586" cy="67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63044" y="5297438"/>
            <a:ext cx="718526" cy="453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4088" y="5706065"/>
            <a:ext cx="577580" cy="507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05298" y="6128126"/>
            <a:ext cx="577580" cy="4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73616" cy="360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 fontScale="92500" lnSpcReduction="10000"/>
          </a:bodyPr>
          <a:lstStyle/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400" b="1" u="sng" dirty="0">
                <a:hlinkClick r:id="rId2"/>
              </a:rPr>
              <a:t>http://silkadv.com/sites/default/files/Kazahstan/Priroda/Vostochnyi_Kazahstan/Priroda_Vostochnogo_Kz/Saur_Tarbagatai/0_4_Saur_Tarbagatai_gory.jpg</a:t>
            </a:r>
            <a:r>
              <a:rPr lang="ru-RU" sz="1400" b="1" dirty="0"/>
              <a:t> </a:t>
            </a:r>
            <a:r>
              <a:rPr lang="ru-RU" sz="1400" b="1" dirty="0" err="1"/>
              <a:t>Сауыр</a:t>
            </a:r>
            <a:r>
              <a:rPr lang="ru-RU" sz="1400" b="1" dirty="0"/>
              <a:t> -Тарбагатай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400" b="1" u="sng" dirty="0">
                <a:hlinkClick r:id="rId3"/>
              </a:rPr>
              <a:t>http://chagan-tranzit.ru/wp-content/uploads/2012/11/image75317.jpg</a:t>
            </a:r>
            <a:r>
              <a:rPr lang="ru-RU" sz="1400" b="1" dirty="0"/>
              <a:t> Хребет </a:t>
            </a:r>
            <a:r>
              <a:rPr lang="ru-RU" sz="1400" b="1" dirty="0" smtClean="0"/>
              <a:t>Тарбагатай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geosfera.info/uploads/fotos/vko2.jpg</a:t>
            </a:r>
            <a:r>
              <a:rPr lang="ru-RU" sz="1400" b="1" dirty="0" smtClean="0"/>
              <a:t> Физическая карта</a:t>
            </a:r>
            <a:endParaRPr lang="ru-RU" sz="1400" b="1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US" sz="1400" b="1" u="sng" dirty="0">
                <a:hlinkClick r:id="rId5"/>
              </a:rPr>
              <a:t>http</a:t>
            </a:r>
            <a:r>
              <a:rPr lang="ru-RU" sz="1400" b="1" u="sng" dirty="0">
                <a:hlinkClick r:id="rId5"/>
              </a:rPr>
              <a:t>://</a:t>
            </a:r>
            <a:r>
              <a:rPr lang="en-US" sz="1400" b="1" u="sng" dirty="0" err="1">
                <a:hlinkClick r:id="rId5"/>
              </a:rPr>
              <a:t>silkadv</a:t>
            </a:r>
            <a:r>
              <a:rPr lang="ru-RU" sz="1400" b="1" u="sng" dirty="0">
                <a:hlinkClick r:id="rId5"/>
              </a:rPr>
              <a:t>.</a:t>
            </a:r>
            <a:r>
              <a:rPr lang="en-US" sz="1400" b="1" u="sng" dirty="0">
                <a:hlinkClick r:id="rId5"/>
              </a:rPr>
              <a:t>com</a:t>
            </a:r>
            <a:r>
              <a:rPr lang="ru-RU" sz="1400" b="1" u="sng" dirty="0">
                <a:hlinkClick r:id="rId5"/>
              </a:rPr>
              <a:t>/</a:t>
            </a:r>
            <a:r>
              <a:rPr lang="en-US" sz="1400" b="1" u="sng" dirty="0" err="1">
                <a:hlinkClick r:id="rId5"/>
              </a:rPr>
              <a:t>en</a:t>
            </a:r>
            <a:r>
              <a:rPr lang="ru-RU" sz="1400" b="1" u="sng" dirty="0">
                <a:hlinkClick r:id="rId5"/>
              </a:rPr>
              <a:t>/</a:t>
            </a:r>
            <a:r>
              <a:rPr lang="en-US" sz="1400" b="1" u="sng" dirty="0">
                <a:hlinkClick r:id="rId5"/>
              </a:rPr>
              <a:t>content</a:t>
            </a:r>
            <a:r>
              <a:rPr lang="ru-RU" sz="1400" b="1" u="sng" dirty="0">
                <a:hlinkClick r:id="rId5"/>
              </a:rPr>
              <a:t>/</a:t>
            </a:r>
            <a:r>
              <a:rPr lang="en-US" sz="1400" b="1" u="sng" dirty="0" err="1">
                <a:hlinkClick r:id="rId5"/>
              </a:rPr>
              <a:t>przhevalskiy</a:t>
            </a:r>
            <a:r>
              <a:rPr lang="ru-RU" sz="1400" b="1" u="sng" dirty="0">
                <a:hlinkClick r:id="rId5"/>
              </a:rPr>
              <a:t>-</a:t>
            </a:r>
            <a:r>
              <a:rPr lang="en-US" sz="1400" b="1" u="sng" dirty="0">
                <a:hlinkClick r:id="rId5"/>
              </a:rPr>
              <a:t>o</a:t>
            </a:r>
            <a:r>
              <a:rPr lang="ru-RU" sz="1400" b="1" u="sng" dirty="0">
                <a:hlinkClick r:id="rId5"/>
              </a:rPr>
              <a:t>-</a:t>
            </a:r>
            <a:r>
              <a:rPr lang="en-US" sz="1400" b="1" u="sng" dirty="0" err="1">
                <a:hlinkClick r:id="rId5"/>
              </a:rPr>
              <a:t>saur</a:t>
            </a:r>
            <a:r>
              <a:rPr lang="ru-RU" sz="1400" b="1" u="sng" dirty="0">
                <a:hlinkClick r:id="rId5"/>
              </a:rPr>
              <a:t>-</a:t>
            </a:r>
            <a:r>
              <a:rPr lang="en-US" sz="1400" b="1" u="sng" dirty="0" err="1">
                <a:hlinkClick r:id="rId5"/>
              </a:rPr>
              <a:t>tarbagatay</a:t>
            </a:r>
            <a:r>
              <a:rPr lang="ru-RU" sz="1400" b="1" dirty="0"/>
              <a:t> </a:t>
            </a:r>
            <a:r>
              <a:rPr lang="ru-RU" sz="1400" b="1" dirty="0" err="1"/>
              <a:t>Сауыр</a:t>
            </a:r>
            <a:r>
              <a:rPr lang="ru-RU" sz="1400" b="1" dirty="0"/>
              <a:t> -Тарбагатай (вершины)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400" b="1" u="sng" dirty="0">
                <a:hlinkClick r:id="rId6"/>
              </a:rPr>
              <a:t>http://ts1.mm.bing.net/th?&amp;id=HN.608018235448557865&amp;w=300&amp;h=300&amp;c=0&amp;pid=1.9&amp;rs=0&amp;p=0</a:t>
            </a:r>
            <a:r>
              <a:rPr lang="ru-RU" sz="1400" b="1" dirty="0"/>
              <a:t>  </a:t>
            </a:r>
            <a:r>
              <a:rPr lang="ru-RU" sz="1400" b="1" dirty="0" err="1"/>
              <a:t>Сауыр</a:t>
            </a:r>
            <a:r>
              <a:rPr lang="ru-RU" sz="1400" b="1" dirty="0"/>
              <a:t> Тарбагатай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400" b="1" u="sng" dirty="0">
                <a:hlinkClick r:id="rId7"/>
              </a:rPr>
              <a:t>http://go.mail.ru/search_images</a:t>
            </a:r>
            <a:r>
              <a:rPr lang="ru-RU" sz="1400" b="1" dirty="0"/>
              <a:t>? Западный Тарбагатай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ru-RU" sz="1400" b="1" u="sng" dirty="0">
                <a:hlinkClick r:id="rId8"/>
              </a:rPr>
              <a:t>http://birdsofkazakhstan.com/</a:t>
            </a:r>
            <a:r>
              <a:rPr lang="ru-RU" sz="1400" b="1" dirty="0"/>
              <a:t> </a:t>
            </a:r>
            <a:r>
              <a:rPr lang="ru-RU" sz="1400" b="1" dirty="0" err="1" smtClean="0"/>
              <a:t>Сауыр</a:t>
            </a:r>
            <a:endParaRPr lang="ru-RU" sz="1400" b="1" dirty="0" smtClean="0">
              <a:hlinkClick r:id="rId9"/>
            </a:endParaRP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 smtClean="0">
                <a:hlinkClick r:id="rId9"/>
              </a:rPr>
              <a:t>http</a:t>
            </a:r>
            <a:r>
              <a:rPr lang="en-US" sz="1400" b="1" dirty="0">
                <a:hlinkClick r:id="rId9"/>
              </a:rPr>
              <a:t>://</a:t>
            </a:r>
            <a:r>
              <a:rPr lang="en-US" sz="1400" b="1" dirty="0" smtClean="0">
                <a:hlinkClick r:id="rId9"/>
              </a:rPr>
              <a:t>lubov-perl.blogspot.ru/2012/02/blog</a:t>
            </a:r>
            <a:r>
              <a:rPr lang="ru-RU" sz="1400" b="1" dirty="0" smtClean="0">
                <a:hlinkClick r:id="rId9"/>
              </a:rPr>
              <a:t> </a:t>
            </a:r>
            <a:r>
              <a:rPr lang="en-US" sz="1400" b="1" dirty="0" smtClean="0">
                <a:hlinkClick r:id="rId9"/>
              </a:rPr>
              <a:t>-post_17.html</a:t>
            </a:r>
            <a:r>
              <a:rPr lang="en-US" sz="1400" b="1" dirty="0" smtClean="0"/>
              <a:t> </a:t>
            </a:r>
            <a:r>
              <a:rPr lang="ru-RU" sz="1400" b="1" dirty="0" smtClean="0"/>
              <a:t>Тарбагатай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0"/>
              </a:rPr>
              <a:t>http://</a:t>
            </a:r>
            <a:r>
              <a:rPr lang="en-US" sz="1400" b="1" dirty="0" smtClean="0">
                <a:hlinkClick r:id="rId10"/>
              </a:rPr>
              <a:t>www.ansar.ru/uploads/imagesb/2010/02/95b006b3.jpg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Сауыр</a:t>
            </a:r>
            <a:endParaRPr lang="ru-RU" sz="1400" b="1" dirty="0" smtClean="0"/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1"/>
              </a:rPr>
              <a:t>http://</a:t>
            </a:r>
            <a:r>
              <a:rPr lang="en-US" sz="1400" b="1" dirty="0" smtClean="0">
                <a:hlinkClick r:id="rId11"/>
              </a:rPr>
              <a:t>www.caravan.kz/images/cache/article_main/46970.jpeg</a:t>
            </a:r>
            <a:r>
              <a:rPr lang="ru-RU" sz="1400" b="1" dirty="0" smtClean="0"/>
              <a:t> Землетрясение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2"/>
              </a:rPr>
              <a:t>http://</a:t>
            </a:r>
            <a:r>
              <a:rPr lang="en-US" sz="1400" b="1" dirty="0" smtClean="0">
                <a:hlinkClick r:id="rId12"/>
              </a:rPr>
              <a:t>docs.podelise.ru/pars_docs/animal_refs/6/5720/5720_html_m3982737.jpg</a:t>
            </a:r>
            <a:r>
              <a:rPr lang="ru-RU" sz="1400" b="1" dirty="0" smtClean="0"/>
              <a:t> Карта климатическая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3"/>
              </a:rPr>
              <a:t>http://</a:t>
            </a:r>
            <a:r>
              <a:rPr lang="en-US" sz="1400" b="1" dirty="0" smtClean="0">
                <a:hlinkClick r:id="rId13"/>
              </a:rPr>
              <a:t>photos.delovoimir.kz/gallers/filename/2012/09/14/31/5.jpg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Аягоз</a:t>
            </a:r>
            <a:endParaRPr lang="ru-RU" sz="1400" b="1" dirty="0" smtClean="0"/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4"/>
              </a:rPr>
              <a:t>http://</a:t>
            </a:r>
            <a:r>
              <a:rPr lang="en-US" sz="1400" b="1" dirty="0" smtClean="0">
                <a:hlinkClick r:id="rId14"/>
              </a:rPr>
              <a:t>static.panoramio.com/photos/large/89849938.jpg</a:t>
            </a:r>
            <a:r>
              <a:rPr lang="ru-RU" sz="1400" b="1" dirty="0" smtClean="0"/>
              <a:t> Карабулак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5"/>
              </a:rPr>
              <a:t>http://</a:t>
            </a:r>
            <a:r>
              <a:rPr lang="en-US" sz="1400" b="1" dirty="0" smtClean="0">
                <a:hlinkClick r:id="rId15"/>
              </a:rPr>
              <a:t>investvko.kz/assets/images/regoins/kokpekty/storage%20reservoir.JPG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Кокпекты</a:t>
            </a:r>
            <a:endParaRPr lang="ru-RU" sz="1400" b="1" dirty="0" smtClean="0"/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6"/>
              </a:rPr>
              <a:t>http://</a:t>
            </a:r>
            <a:r>
              <a:rPr lang="en-US" sz="1400" b="1" dirty="0" smtClean="0">
                <a:hlinkClick r:id="rId16"/>
              </a:rPr>
              <a:t>pazitiff.info/uploads/posts/2011-12/1323269618_036.jpg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Емел</a:t>
            </a:r>
            <a:endParaRPr lang="ru-RU" sz="1400" b="1" dirty="0" smtClean="0"/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7"/>
              </a:rPr>
              <a:t>http://www.vashsad.ua/encyclopedia-of-plants/show/3098</a:t>
            </a:r>
            <a:r>
              <a:rPr lang="en-US" sz="1400" b="1" dirty="0" smtClean="0">
                <a:hlinkClick r:id="rId17"/>
              </a:rPr>
              <a:t>/</a:t>
            </a:r>
            <a:r>
              <a:rPr lang="ru-RU" sz="1400" b="1" dirty="0" smtClean="0"/>
              <a:t> Цветет яблоня </a:t>
            </a:r>
            <a:r>
              <a:rPr lang="ru-RU" sz="1400" b="1" dirty="0" err="1" smtClean="0"/>
              <a:t>Сиверса</a:t>
            </a:r>
            <a:r>
              <a:rPr lang="ru-RU" sz="1400" b="1" dirty="0" smtClean="0"/>
              <a:t>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8"/>
              </a:rPr>
              <a:t>http://</a:t>
            </a:r>
            <a:r>
              <a:rPr lang="en-US" sz="1400" b="1" dirty="0" smtClean="0">
                <a:hlinkClick r:id="rId18"/>
              </a:rPr>
              <a:t>mysteriesplanet.ru/dikie-plodovye-derevya.html</a:t>
            </a:r>
            <a:r>
              <a:rPr lang="ru-RU" sz="1400" b="1" dirty="0" smtClean="0"/>
              <a:t>   Яблоня </a:t>
            </a:r>
            <a:r>
              <a:rPr lang="ru-RU" sz="1400" b="1" dirty="0" err="1" smtClean="0"/>
              <a:t>Сиверса</a:t>
            </a:r>
            <a:endParaRPr lang="ru-RU" sz="1400" b="1" dirty="0" smtClean="0"/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19"/>
              </a:rPr>
              <a:t>http://</a:t>
            </a:r>
            <a:r>
              <a:rPr lang="en-US" sz="1400" b="1" dirty="0" smtClean="0">
                <a:hlinkClick r:id="rId19"/>
              </a:rPr>
              <a:t>asktree.ru/pomogite-pozhalujsta-chto-takoe-topol.html</a:t>
            </a:r>
            <a:r>
              <a:rPr lang="ru-RU" sz="1400" b="1" dirty="0" smtClean="0"/>
              <a:t> Тополь серебристый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20"/>
              </a:rPr>
              <a:t>http://</a:t>
            </a:r>
            <a:r>
              <a:rPr lang="en-US" sz="1400" b="1" dirty="0" smtClean="0">
                <a:hlinkClick r:id="rId20"/>
              </a:rPr>
              <a:t>flower.onego.ru/conifer/junipe.html</a:t>
            </a:r>
            <a:r>
              <a:rPr lang="ru-RU" sz="1400" b="1" dirty="0" smtClean="0"/>
              <a:t> Туркестанский можжевельник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21"/>
              </a:rPr>
              <a:t>http://</a:t>
            </a:r>
            <a:r>
              <a:rPr lang="en-US" sz="1400" b="1" dirty="0" smtClean="0">
                <a:hlinkClick r:id="rId21"/>
              </a:rPr>
              <a:t>www.newikis.com/ru/wiki/Picea_tianschanica</a:t>
            </a:r>
            <a:r>
              <a:rPr lang="ru-RU" sz="1400" b="1" dirty="0" smtClean="0"/>
              <a:t>  Ель </a:t>
            </a:r>
            <a:r>
              <a:rPr lang="ru-RU" sz="1400" b="1" dirty="0" err="1" smtClean="0"/>
              <a:t>тянь-шанская</a:t>
            </a:r>
            <a:endParaRPr lang="ru-RU" sz="1400" b="1" dirty="0" smtClean="0"/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22"/>
              </a:rPr>
              <a:t>http://</a:t>
            </a:r>
            <a:r>
              <a:rPr lang="en-US" sz="1400" b="1" dirty="0" smtClean="0">
                <a:hlinkClick r:id="rId22"/>
              </a:rPr>
              <a:t>www.online-spb.com/94-el-sibirskaj.html</a:t>
            </a:r>
            <a:r>
              <a:rPr lang="ru-RU" sz="1400" b="1" dirty="0" smtClean="0"/>
              <a:t> Ель сибирская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23"/>
              </a:rPr>
              <a:t>http://</a:t>
            </a:r>
            <a:r>
              <a:rPr lang="en-US" sz="1400" b="1" dirty="0" smtClean="0">
                <a:hlinkClick r:id="rId23"/>
              </a:rPr>
              <a:t>www.bioaa.info/baran-gorn1.jpg</a:t>
            </a:r>
            <a:r>
              <a:rPr lang="ru-RU" sz="1400" b="1" dirty="0" smtClean="0"/>
              <a:t> Архар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24"/>
              </a:rPr>
              <a:t>http://</a:t>
            </a:r>
            <a:r>
              <a:rPr lang="en-US" sz="1400" b="1" dirty="0" smtClean="0">
                <a:hlinkClick r:id="rId24"/>
              </a:rPr>
              <a:t>www.naturelifepark.com/birds/birds_view.php?id=641</a:t>
            </a:r>
            <a:r>
              <a:rPr lang="ru-RU" sz="1400" b="1" dirty="0" smtClean="0"/>
              <a:t> Саджа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25"/>
              </a:rPr>
              <a:t>http://birds-altay.ru/2009/06/altajskij-ular-tetraogallus-altaicus-gebl</a:t>
            </a:r>
            <a:r>
              <a:rPr lang="en-US" sz="1400" b="1" dirty="0" smtClean="0">
                <a:hlinkClick r:id="rId25"/>
              </a:rPr>
              <a:t>/</a:t>
            </a:r>
            <a:r>
              <a:rPr lang="ru-RU" sz="1400" b="1" dirty="0" smtClean="0"/>
              <a:t> Улар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26"/>
              </a:rPr>
              <a:t>http://</a:t>
            </a:r>
            <a:r>
              <a:rPr lang="en-US" sz="1400" b="1" dirty="0" smtClean="0">
                <a:hlinkClick r:id="rId26"/>
              </a:rPr>
              <a:t>textreferat.com.ua/referat2.php?id=3204</a:t>
            </a:r>
            <a:r>
              <a:rPr lang="ru-RU" sz="1400" b="1" dirty="0" smtClean="0"/>
              <a:t> Беркут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US" sz="1400" b="1" dirty="0">
                <a:hlinkClick r:id="rId7"/>
              </a:rPr>
              <a:t>http://</a:t>
            </a:r>
            <a:r>
              <a:rPr lang="en-US" sz="1400" b="1" dirty="0" smtClean="0">
                <a:hlinkClick r:id="rId7"/>
              </a:rPr>
              <a:t>go.mail.ru/search_images</a:t>
            </a:r>
            <a:r>
              <a:rPr lang="ru-RU" sz="1400" b="1" dirty="0" smtClean="0"/>
              <a:t>  Сапсан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784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85" y="0"/>
            <a:ext cx="8829439" cy="576064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Физико-географическое районирование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908720"/>
            <a:ext cx="8856985" cy="5472608"/>
          </a:xfrm>
        </p:spPr>
        <p:txBody>
          <a:bodyPr>
            <a:no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какими природными территориями граничит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-Тарбагатай?</a:t>
            </a:r>
          </a:p>
          <a:p>
            <a:pPr marL="742950" indent="-742950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 (стр. 15, тетрадь,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28,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5" descr="1 009.jpg"/>
          <p:cNvPicPr>
            <a:picLocks noChangeAspect="1"/>
          </p:cNvPicPr>
          <p:nvPr/>
        </p:nvPicPr>
        <p:blipFill>
          <a:blip r:embed="rId2"/>
          <a:srcRect l="12278" t="6805" r="4733" b="13313"/>
          <a:stretch>
            <a:fillRect/>
          </a:stretch>
        </p:blipFill>
        <p:spPr bwMode="auto">
          <a:xfrm>
            <a:off x="179511" y="692696"/>
            <a:ext cx="8856985" cy="6142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V="1">
            <a:off x="4681297" y="1527389"/>
            <a:ext cx="21397" cy="1368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416440" y="3321116"/>
            <a:ext cx="615827" cy="4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21" idx="1"/>
          </p:cNvCxnSpPr>
          <p:nvPr/>
        </p:nvCxnSpPr>
        <p:spPr>
          <a:xfrm>
            <a:off x="6056997" y="3321116"/>
            <a:ext cx="8875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78842" y="3717032"/>
            <a:ext cx="2455" cy="1355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953105" y="2636627"/>
            <a:ext cx="3456384" cy="139723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-Тарбагатай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2766" y="404664"/>
            <a:ext cx="4819856" cy="1122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Жайсанская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котловина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44251" y="5094042"/>
            <a:ext cx="491688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Алакольская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котловина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6393" y="3042331"/>
            <a:ext cx="2210047" cy="5858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Сарыарка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4505" y="3028203"/>
            <a:ext cx="2019983" cy="5858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1" t="38453"/>
          <a:stretch/>
        </p:blipFill>
        <p:spPr>
          <a:xfrm>
            <a:off x="107504" y="116632"/>
            <a:ext cx="8928992" cy="6720219"/>
          </a:xfrm>
        </p:spPr>
      </p:pic>
      <p:sp>
        <p:nvSpPr>
          <p:cNvPr id="7" name="TextBox 6"/>
          <p:cNvSpPr txBox="1"/>
          <p:nvPr/>
        </p:nvSpPr>
        <p:spPr>
          <a:xfrm>
            <a:off x="6358942" y="2914708"/>
            <a:ext cx="208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 у ы 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2878" y="2886216"/>
            <a:ext cx="998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Музтау</a:t>
            </a:r>
            <a:r>
              <a:rPr lang="ru-RU" alt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3816м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3333695" y="3458016"/>
            <a:ext cx="138590" cy="971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164288" y="2963288"/>
            <a:ext cx="138590" cy="971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4581128"/>
            <a:ext cx="3852428" cy="1872208"/>
          </a:xfrm>
          <a:prstGeom prst="rect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Тарбагатай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6626863">
            <a:off x="5519087" y="3789556"/>
            <a:ext cx="1679711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3814114">
            <a:off x="3199588" y="4418129"/>
            <a:ext cx="186342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04511"/>
              </p:ext>
            </p:extLst>
          </p:nvPr>
        </p:nvGraphicFramePr>
        <p:xfrm>
          <a:off x="323528" y="692696"/>
          <a:ext cx="8640960" cy="3474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525658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Длина</a:t>
                      </a:r>
                      <a:r>
                        <a:rPr lang="ru-RU" sz="32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общая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 км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Длина</a:t>
                      </a:r>
                      <a:r>
                        <a:rPr lang="ru-RU" sz="32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РК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60-65 км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Соединен с горным хребтом </a:t>
                      </a:r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Манырак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Озеро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3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Жайсан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Кара </a:t>
                      </a:r>
                      <a:r>
                        <a:rPr lang="ru-RU" sz="3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Ертис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Впадина </a:t>
                      </a:r>
                      <a:r>
                        <a:rPr lang="ru-RU" sz="3200" b="1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Шиликты</a:t>
                      </a:r>
                      <a:endParaRPr lang="ru-RU" sz="32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Вершина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Музтау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3816 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23892"/>
            <a:ext cx="4168014" cy="273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23892"/>
            <a:ext cx="446449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6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арбагатай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53089"/>
              </p:ext>
            </p:extLst>
          </p:nvPr>
        </p:nvGraphicFramePr>
        <p:xfrm>
          <a:off x="251520" y="836712"/>
          <a:ext cx="8712968" cy="55168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04256"/>
                <a:gridCol w="640871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Длина 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 км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Ширина 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30-50 км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Казахстане – только западная часть хребта</a:t>
                      </a:r>
                    </a:p>
                    <a:p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(от перевала Хабар Асу до реки </a:t>
                      </a:r>
                      <a:r>
                        <a:rPr lang="ru-RU" sz="3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Аягоз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северный склон восточной части)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gridSpan="2">
                  <a:txBody>
                    <a:bodyPr/>
                    <a:lstStyle/>
                    <a:p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Сауыр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Тарбагатай разделяют реки </a:t>
                      </a:r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Кандысу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Верхний 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Емель (Китай)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gridSpan="2"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Соединяется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с хребтом </a:t>
                      </a:r>
                      <a:r>
                        <a:rPr lang="ru-RU" sz="3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Шынгыстау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(250 км)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Вершина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Тастау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2992 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Ледники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6" y="764703"/>
            <a:ext cx="8893370" cy="597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743"/>
            <a:ext cx="8928992" cy="59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52392" y="836712"/>
            <a:ext cx="4320480" cy="5760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Тарбагатай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Вершины гор сглажены,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выровненные участки, склоны расчленены ущельями.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 палеозойскими породами: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известняки, граниты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836712"/>
            <a:ext cx="4320480" cy="5760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Геологическое строение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836712"/>
            <a:ext cx="432048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склон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сходен с Алтаем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крутой и скалистый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ходен с  Тянь-Шанем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 палеозоя:</a:t>
            </a:r>
          </a:p>
          <a:p>
            <a:pPr marL="0" indent="0" algn="ctr"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ланцы, песчаники, известняки  </a:t>
            </a:r>
          </a:p>
          <a:p>
            <a:pPr marL="0" indent="0"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(порфиры и порфириты)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27584" y="196535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11560" y="3131053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silkadv.com/sites/default/files/Kazahstan/Priroda/Vostochnyi_Kazahstan/Priroda_Vostochnogo_Kz/Przhevalskii_Saur_Tarbagatai/0_2_Na_gore_Sandyk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2" y="836712"/>
            <a:ext cx="4320480" cy="57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https://im0-tub-kz.yandex.net/i?id=d55a5a15a36ba841c42a4ea486fe26ed-85-144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Информационный ресурсный центр экотуризма - Восточный Казахст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7"/>
          <a:stretch/>
        </p:blipFill>
        <p:spPr bwMode="auto">
          <a:xfrm>
            <a:off x="155575" y="836712"/>
            <a:ext cx="4375357" cy="57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Тарбагатай -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92480" cy="5616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складчатая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горная страна.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Образовалась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позднем палеозое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(герцинская складчатость).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Обновление во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альпийского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горообразования.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современного рельефа повлияли древние оле­денения, эрозийное воздействие проточных вод и новые тектонические движения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 году в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Жайсане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произошло сильное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землетрясение (9 баллов) -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значительные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caravan.kz/images/cache/article_main/4697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2"/>
          <a:stretch/>
        </p:blipFill>
        <p:spPr bwMode="auto">
          <a:xfrm>
            <a:off x="153504" y="1031193"/>
            <a:ext cx="8882992" cy="56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412776"/>
            <a:ext cx="468052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находится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Кендирликское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месторождение угля. Разведываются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нефтяные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пласты.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Найдены большие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запасы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горючих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сланцев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268760"/>
            <a:ext cx="4025776" cy="52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1015</Words>
  <Application>Microsoft Office PowerPoint</Application>
  <PresentationFormat>Экран (4:3)</PresentationFormat>
  <Paragraphs>206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Сауыр - Тарбагатай</vt:lpstr>
      <vt:lpstr> Физико-географическое районирование  </vt:lpstr>
      <vt:lpstr>Презентация PowerPoint</vt:lpstr>
      <vt:lpstr>Презентация PowerPoint</vt:lpstr>
      <vt:lpstr>Сауыр</vt:lpstr>
      <vt:lpstr>Тарбагатай</vt:lpstr>
      <vt:lpstr>Геологическое строение</vt:lpstr>
      <vt:lpstr>Сауыр – Тарбагатай -</vt:lpstr>
      <vt:lpstr>Полезные ископаемые</vt:lpstr>
      <vt:lpstr>Климат</vt:lpstr>
      <vt:lpstr>Внутренние воды</vt:lpstr>
      <vt:lpstr>Природные зоны ( стр. 208-210)</vt:lpstr>
      <vt:lpstr>Природа Сауыр-Тарбагатая</vt:lpstr>
      <vt:lpstr>«Да» или «нет»</vt:lpstr>
      <vt:lpstr>«Да» или «нет»</vt:lpstr>
      <vt:lpstr>источники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САУЫР-ТАРБАГАТАЙ</dc:title>
  <dc:subject>ГЕОГРАФИЯ</dc:subject>
  <dc:creator>РЯБОВА Л.Н.</dc:creator>
  <cp:keywords>НИКИТА</cp:keywords>
  <cp:lastModifiedBy>Dell</cp:lastModifiedBy>
  <cp:revision>50</cp:revision>
  <dcterms:created xsi:type="dcterms:W3CDTF">2015-02-26T15:47:03Z</dcterms:created>
  <dcterms:modified xsi:type="dcterms:W3CDTF">2015-04-02T15:08:42Z</dcterms:modified>
  <cp:category>8 КЛАСС</cp:category>
</cp:coreProperties>
</file>