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9" r:id="rId3"/>
    <p:sldId id="260" r:id="rId4"/>
    <p:sldId id="258" r:id="rId5"/>
    <p:sldId id="257" r:id="rId6"/>
    <p:sldId id="263" r:id="rId7"/>
    <p:sldId id="261" r:id="rId8"/>
    <p:sldId id="264" r:id="rId9"/>
    <p:sldId id="266" r:id="rId10"/>
    <p:sldId id="265" r:id="rId11"/>
    <p:sldId id="267" r:id="rId12"/>
    <p:sldId id="268" r:id="rId13"/>
    <p:sldId id="269" r:id="rId14"/>
    <p:sldId id="270" r:id="rId15"/>
    <p:sldId id="271" r:id="rId16"/>
    <p:sldId id="262" r:id="rId1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E5FF"/>
    <a:srgbClr val="FF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FD0F851-EC5A-4D38-B0AD-8093EC10F338}" styleName="Светлый стиль 1 - акцент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BDBED569-4797-4DF1-A0F4-6AAB3CD982D8}" styleName="Светлый стиль 3 - акцент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35758FB7-9AC5-4552-8A53-C91805E547FA}" styleName="Стиль из темы 1 - акцент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4660"/>
  </p:normalViewPr>
  <p:slideViewPr>
    <p:cSldViewPr>
      <p:cViewPr varScale="1">
        <p:scale>
          <a:sx n="70" d="100"/>
          <a:sy n="70" d="100"/>
        </p:scale>
        <p:origin x="-1302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02.04.2015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pic>
        <p:nvPicPr>
          <p:cNvPr id="11" name="Рисунок 10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52" b="2825"/>
          <a:stretch/>
        </p:blipFill>
        <p:spPr>
          <a:xfrm>
            <a:off x="-13447" y="13447"/>
            <a:ext cx="9144000" cy="6844553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chemeClr val="accent1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dir="r" isInverted="1"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02.04.2015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dir="r" isInverted="1"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02.04.2015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dir="r" isInverted="1"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02.04.2015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pic>
        <p:nvPicPr>
          <p:cNvPr id="7" name="Рисунок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8520" y="-99392"/>
            <a:ext cx="9361040" cy="7128792"/>
          </a:xfrm>
          <a:prstGeom prst="rect">
            <a:avLst/>
          </a:prstGeom>
        </p:spPr>
      </p:pic>
      <p:sp>
        <p:nvSpPr>
          <p:cNvPr id="8" name="Прямоугольник 7"/>
          <p:cNvSpPr/>
          <p:nvPr userDrawn="1"/>
        </p:nvSpPr>
        <p:spPr>
          <a:xfrm>
            <a:off x="107504" y="116632"/>
            <a:ext cx="8928992" cy="6624736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20000"/>
                  <a:lumOff val="80000"/>
                </a:schemeClr>
              </a:gs>
              <a:gs pos="0">
                <a:schemeClr val="bg2"/>
              </a:gs>
              <a:gs pos="88358">
                <a:srgbClr val="DAE1F8"/>
              </a:gs>
              <a:gs pos="25426">
                <a:schemeClr val="bg2"/>
              </a:gs>
              <a:gs pos="38000">
                <a:srgbClr val="DBDBE7">
                  <a:lumMod val="0"/>
                  <a:lumOff val="100000"/>
                </a:srgbClr>
              </a:gs>
              <a:gs pos="12495">
                <a:schemeClr val="bg2">
                  <a:lumMod val="14000"/>
                  <a:lumOff val="86000"/>
                </a:schemeClr>
              </a:gs>
              <a:gs pos="49000">
                <a:schemeClr val="bg2">
                  <a:lumMod val="35000"/>
                  <a:lumOff val="65000"/>
                </a:schemeClr>
              </a:gs>
              <a:gs pos="68320">
                <a:srgbClr val="E4E7EC">
                  <a:lumMod val="12000"/>
                  <a:lumOff val="88000"/>
                </a:srgbClr>
              </a:gs>
              <a:gs pos="100000">
                <a:schemeClr val="bg1">
                  <a:lumMod val="95000"/>
                </a:schemeClr>
              </a:gs>
              <a:gs pos="100000">
                <a:srgbClr val="96AB94"/>
              </a:gs>
            </a:gsLst>
            <a:lin ang="2700000" scaled="1"/>
            <a:tileRect/>
          </a:gra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dir="r" isInverted="1"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02.04.2015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dir="r" isInverted="1"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02.04.2015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dir="r" isInverted="1"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02.04.2015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dir="r" isInverted="1"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02.04.2015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dir="r" isInverted="1"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02.04.2015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dir="r" isInverted="1"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02.04.2015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dir="r" isInverted="1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02.04.2015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dir="r" isInverted="1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02.04.2015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1600">
        <p14:prism dir="r" isInverted="1"/>
      </p:transition>
    </mc:Choice>
    <mc:Fallback xmlns="">
      <p:transition spd="slow">
        <p:fade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jpeg"/><Relationship Id="rId13" Type="http://schemas.openxmlformats.org/officeDocument/2006/relationships/image" Target="../media/image29.jpeg"/><Relationship Id="rId3" Type="http://schemas.openxmlformats.org/officeDocument/2006/relationships/image" Target="../media/image19.jpeg"/><Relationship Id="rId7" Type="http://schemas.openxmlformats.org/officeDocument/2006/relationships/image" Target="../media/image23.jpg"/><Relationship Id="rId12" Type="http://schemas.openxmlformats.org/officeDocument/2006/relationships/image" Target="../media/image28.jp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JPG"/><Relationship Id="rId11" Type="http://schemas.openxmlformats.org/officeDocument/2006/relationships/image" Target="../media/image27.jpg"/><Relationship Id="rId5" Type="http://schemas.openxmlformats.org/officeDocument/2006/relationships/image" Target="../media/image21.jpeg"/><Relationship Id="rId10" Type="http://schemas.openxmlformats.org/officeDocument/2006/relationships/image" Target="../media/image26.jpg"/><Relationship Id="rId4" Type="http://schemas.openxmlformats.org/officeDocument/2006/relationships/image" Target="../media/image20.jpeg"/><Relationship Id="rId9" Type="http://schemas.openxmlformats.org/officeDocument/2006/relationships/image" Target="../media/image25.jpg"/><Relationship Id="rId14" Type="http://schemas.openxmlformats.org/officeDocument/2006/relationships/image" Target="../media/image30.jpe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hyperlink" Target="http://birdsofkazakhstan.com/" TargetMode="External"/><Relationship Id="rId13" Type="http://schemas.openxmlformats.org/officeDocument/2006/relationships/hyperlink" Target="http://photos.delovoimir.kz/gallers/filename/2012/09/14/31/5.jpg" TargetMode="External"/><Relationship Id="rId18" Type="http://schemas.openxmlformats.org/officeDocument/2006/relationships/hyperlink" Target="http://mysteriesplanet.ru/dikie-plodovye-derevya.html" TargetMode="External"/><Relationship Id="rId26" Type="http://schemas.openxmlformats.org/officeDocument/2006/relationships/hyperlink" Target="http://textreferat.com.ua/referat2.php?id=3204" TargetMode="External"/><Relationship Id="rId3" Type="http://schemas.openxmlformats.org/officeDocument/2006/relationships/hyperlink" Target="http://chagan-tranzit.ru/wp-content/uploads/2012/11/image75317.jpg" TargetMode="External"/><Relationship Id="rId21" Type="http://schemas.openxmlformats.org/officeDocument/2006/relationships/hyperlink" Target="http://www.newikis.com/ru/wiki/Picea_tianschanica" TargetMode="External"/><Relationship Id="rId7" Type="http://schemas.openxmlformats.org/officeDocument/2006/relationships/hyperlink" Target="http://go.mail.ru/search_images" TargetMode="External"/><Relationship Id="rId12" Type="http://schemas.openxmlformats.org/officeDocument/2006/relationships/hyperlink" Target="http://docs.podelise.ru/pars_docs/animal_refs/6/5720/5720_html_m3982737.jpg" TargetMode="External"/><Relationship Id="rId17" Type="http://schemas.openxmlformats.org/officeDocument/2006/relationships/hyperlink" Target="http://www.vashsad.ua/encyclopedia-of-plants/show/3098/" TargetMode="External"/><Relationship Id="rId25" Type="http://schemas.openxmlformats.org/officeDocument/2006/relationships/hyperlink" Target="http://birds-altay.ru/2009/06/altajskij-ular-tetraogallus-altaicus-gebl/" TargetMode="External"/><Relationship Id="rId2" Type="http://schemas.openxmlformats.org/officeDocument/2006/relationships/hyperlink" Target="http://silkadv.com/sites/default/files/Kazahstan/Priroda/Vostochnyi_Kazahstan/Priroda_Vostochnogo_Kz/Saur_Tarbagatai/0_4_Saur_Tarbagatai_gory.jpg" TargetMode="External"/><Relationship Id="rId16" Type="http://schemas.openxmlformats.org/officeDocument/2006/relationships/hyperlink" Target="http://pazitiff.info/uploads/posts/2011-12/1323269618_036.jpg" TargetMode="External"/><Relationship Id="rId20" Type="http://schemas.openxmlformats.org/officeDocument/2006/relationships/hyperlink" Target="http://flower.onego.ru/conifer/junipe.html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ts1.mm.bing.net/th?&amp;id=HN.608018235448557865&amp;w=300&amp;h=300&amp;c=0&amp;pid=1.9&amp;rs=0&amp;p=0" TargetMode="External"/><Relationship Id="rId11" Type="http://schemas.openxmlformats.org/officeDocument/2006/relationships/hyperlink" Target="http://www.caravan.kz/images/cache/article_main/46970.jpeg" TargetMode="External"/><Relationship Id="rId24" Type="http://schemas.openxmlformats.org/officeDocument/2006/relationships/hyperlink" Target="http://www.naturelifepark.com/birds/birds_view.php?id=641" TargetMode="External"/><Relationship Id="rId5" Type="http://schemas.openxmlformats.org/officeDocument/2006/relationships/hyperlink" Target="http://silkadv.com/en/content/przhevalskiy-o-saur-tarbagatay" TargetMode="External"/><Relationship Id="rId15" Type="http://schemas.openxmlformats.org/officeDocument/2006/relationships/hyperlink" Target="http://investvko.kz/assets/images/regoins/kokpekty/storage%20reservoir.JPG" TargetMode="External"/><Relationship Id="rId23" Type="http://schemas.openxmlformats.org/officeDocument/2006/relationships/hyperlink" Target="http://www.bioaa.info/baran-gorn1.jpg" TargetMode="External"/><Relationship Id="rId10" Type="http://schemas.openxmlformats.org/officeDocument/2006/relationships/hyperlink" Target="http://www.ansar.ru/uploads/imagesb/2010/02/95b006b3.jpg" TargetMode="External"/><Relationship Id="rId19" Type="http://schemas.openxmlformats.org/officeDocument/2006/relationships/hyperlink" Target="http://asktree.ru/pomogite-pozhalujsta-chto-takoe-topol.html" TargetMode="External"/><Relationship Id="rId4" Type="http://schemas.openxmlformats.org/officeDocument/2006/relationships/hyperlink" Target="http://geosfera.info/uploads/fotos/vko2.jpg" TargetMode="External"/><Relationship Id="rId9" Type="http://schemas.openxmlformats.org/officeDocument/2006/relationships/hyperlink" Target="http://lubov-perl.blogspot.ru/2012/02/blog%20-post_17.html" TargetMode="External"/><Relationship Id="rId14" Type="http://schemas.openxmlformats.org/officeDocument/2006/relationships/hyperlink" Target="http://static.panoramio.com/photos/large/89849938.jpg" TargetMode="External"/><Relationship Id="rId22" Type="http://schemas.openxmlformats.org/officeDocument/2006/relationships/hyperlink" Target="http://www.online-spb.com/94-el-sibirskaj.html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4221088"/>
            <a:ext cx="9144000" cy="2118097"/>
          </a:xfrm>
        </p:spPr>
        <p:txBody>
          <a:bodyPr>
            <a:noAutofit/>
          </a:bodyPr>
          <a:lstStyle/>
          <a:p>
            <a:r>
              <a:rPr lang="ru-RU" sz="80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Сауыр</a:t>
            </a:r>
            <a:r>
              <a:rPr lang="ru-RU" sz="8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8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 </a:t>
            </a:r>
            <a:r>
              <a:rPr lang="ru-RU" sz="8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</a:t>
            </a:r>
            <a:r>
              <a:rPr lang="ru-RU" sz="8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арбагатай</a:t>
            </a:r>
            <a:endParaRPr lang="ru-RU" sz="8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974029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dir="r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09881"/>
            <a:ext cx="8229600" cy="438799"/>
          </a:xfrm>
        </p:spPr>
        <p:txBody>
          <a:bodyPr>
            <a:noAutofit/>
          </a:bodyPr>
          <a:lstStyle/>
          <a:p>
            <a:r>
              <a:rPr lang="ru-RU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Климат</a:t>
            </a:r>
            <a:endParaRPr lang="ru-RU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620688"/>
            <a:ext cx="8784976" cy="6041922"/>
          </a:xfrm>
        </p:spPr>
        <p:txBody>
          <a:bodyPr>
            <a:noAutofit/>
          </a:bodyPr>
          <a:lstStyle/>
          <a:p>
            <a:pPr marL="0" indent="0" algn="ctr">
              <a:spcBef>
                <a:spcPts val="0"/>
              </a:spcBef>
              <a:buNone/>
            </a:pPr>
            <a:r>
              <a:rPr lang="ru-RU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Климат </a:t>
            </a:r>
            <a:r>
              <a:rPr lang="ru-RU" sz="28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Сауыр</a:t>
            </a:r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-Тарбагатая континентальный, 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осадков мало.</a:t>
            </a:r>
            <a:endParaRPr lang="ru-RU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 algn="ctr">
              <a:spcBef>
                <a:spcPts val="0"/>
              </a:spcBef>
              <a:buNone/>
            </a:pPr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Это переходная зона </a:t>
            </a:r>
            <a:r>
              <a:rPr lang="ru-RU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между горами Южной Сибири и Центральной Азии. </a:t>
            </a:r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Сред­няя </a:t>
            </a:r>
            <a:r>
              <a:rPr lang="ru-RU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температура января -20°С, июля - 22°С. Среднегодовое количество осадков 350—500 мм. </a:t>
            </a:r>
            <a:endParaRPr lang="ru-RU" sz="28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 algn="ctr">
              <a:spcBef>
                <a:spcPts val="0"/>
              </a:spcBef>
              <a:buNone/>
            </a:pPr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 </a:t>
            </a:r>
            <a:r>
              <a:rPr lang="ru-RU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горах с высотой количество осадков увеличивается, </a:t>
            </a:r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температура понижается. </a:t>
            </a:r>
            <a:endParaRPr lang="ru-RU" sz="28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 algn="ctr">
              <a:spcBef>
                <a:spcPts val="0"/>
              </a:spcBef>
              <a:buNone/>
            </a:pPr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Снеговая </a:t>
            </a:r>
            <a:r>
              <a:rPr lang="ru-RU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линия в </a:t>
            </a:r>
            <a:r>
              <a:rPr lang="ru-RU" sz="2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Сауыре</a:t>
            </a:r>
            <a:r>
              <a:rPr lang="ru-RU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  </a:t>
            </a:r>
            <a:r>
              <a:rPr lang="ru-RU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 высоте 3300 м, 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его вершины постоянно покрыты снегом. </a:t>
            </a:r>
            <a:endParaRPr lang="ru-RU" sz="28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 algn="ctr">
              <a:spcBef>
                <a:spcPts val="0"/>
              </a:spcBef>
              <a:buNone/>
            </a:pPr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 </a:t>
            </a:r>
            <a:r>
              <a:rPr lang="ru-RU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горах </a:t>
            </a:r>
            <a:r>
              <a:rPr lang="ru-RU" sz="2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Музтау</a:t>
            </a:r>
            <a:r>
              <a:rPr lang="ru-RU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имеются ледники </a:t>
            </a:r>
            <a:endParaRPr lang="ru-RU" sz="28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 algn="ctr">
              <a:spcBef>
                <a:spcPts val="0"/>
              </a:spcBef>
              <a:buNone/>
            </a:pPr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(самый большой </a:t>
            </a:r>
            <a:r>
              <a:rPr lang="ru-RU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4-5 км</a:t>
            </a:r>
            <a:r>
              <a:rPr lang="ru-RU" sz="2800" b="1" baseline="30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</a:t>
            </a:r>
            <a:r>
              <a:rPr lang="ru-RU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). </a:t>
            </a:r>
            <a:endParaRPr lang="ru-RU" sz="28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 algn="ctr">
              <a:spcBef>
                <a:spcPts val="0"/>
              </a:spcBef>
              <a:buNone/>
            </a:pPr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 </a:t>
            </a:r>
            <a:r>
              <a:rPr lang="ru-RU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равнине обычно сухо и жарко. </a:t>
            </a:r>
            <a:endParaRPr lang="ru-RU" sz="28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 algn="ctr">
              <a:spcBef>
                <a:spcPts val="0"/>
              </a:spcBef>
              <a:buNone/>
            </a:pPr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 </a:t>
            </a:r>
            <a:r>
              <a:rPr lang="ru-RU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Тарбагатае ледников нет.</a:t>
            </a:r>
          </a:p>
        </p:txBody>
      </p:sp>
      <p:pic>
        <p:nvPicPr>
          <p:cNvPr id="2050" name="Picture 2" descr="Тема 3. Климат ВКО - Тема Введение. Особенности географического положения и границы вко. История исследования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67" r="3652"/>
          <a:stretch/>
        </p:blipFill>
        <p:spPr bwMode="auto">
          <a:xfrm>
            <a:off x="107504" y="116632"/>
            <a:ext cx="8928992" cy="66247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Стрелка вверх 3"/>
          <p:cNvSpPr/>
          <p:nvPr/>
        </p:nvSpPr>
        <p:spPr>
          <a:xfrm rot="17410310">
            <a:off x="6329835" y="4213506"/>
            <a:ext cx="633718" cy="711266"/>
          </a:xfrm>
          <a:prstGeom prst="upArrow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263000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dir="r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792088"/>
          </a:xfrm>
        </p:spPr>
        <p:txBody>
          <a:bodyPr/>
          <a:lstStyle/>
          <a:p>
            <a:r>
              <a:rPr lang="ru-RU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Внутренние воды</a:t>
            </a:r>
            <a:endParaRPr lang="ru-RU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7504" y="908720"/>
            <a:ext cx="8928992" cy="5678091"/>
          </a:xfrm>
        </p:spPr>
        <p:txBody>
          <a:bodyPr>
            <a:normAutofit lnSpcReduction="10000"/>
          </a:bodyPr>
          <a:lstStyle/>
          <a:p>
            <a:pPr marL="0" indent="0" algn="ctr">
              <a:lnSpc>
                <a:spcPct val="110000"/>
              </a:lnSpc>
              <a:spcBef>
                <a:spcPts val="0"/>
              </a:spcBef>
              <a:buNone/>
            </a:pPr>
            <a:r>
              <a:rPr lang="ru-RU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Реки </a:t>
            </a:r>
            <a:r>
              <a:rPr lang="ru-RU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небольшие, многие начинаются с гор.</a:t>
            </a:r>
          </a:p>
          <a:p>
            <a:pPr marL="0" indent="0" algn="ctr">
              <a:lnSpc>
                <a:spcPct val="110000"/>
              </a:lnSpc>
              <a:spcBef>
                <a:spcPts val="0"/>
              </a:spcBef>
              <a:buNone/>
            </a:pPr>
            <a:r>
              <a:rPr lang="ru-RU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Реки </a:t>
            </a:r>
            <a:r>
              <a:rPr lang="ru-RU" sz="36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Жарма, </a:t>
            </a:r>
            <a:r>
              <a:rPr lang="ru-RU" sz="3600" b="1" dirty="0" err="1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Кайынды</a:t>
            </a:r>
            <a:r>
              <a:rPr lang="ru-RU" sz="36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ru-RU" sz="3600" b="1" dirty="0" err="1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Кокпекты</a:t>
            </a:r>
            <a:r>
              <a:rPr lang="ru-RU" sz="36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когда-то впадали в </a:t>
            </a:r>
            <a:r>
              <a:rPr lang="ru-RU" sz="36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Жайсан</a:t>
            </a:r>
            <a:r>
              <a:rPr lang="ru-RU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endParaRPr lang="ru-RU" sz="36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 algn="ctr">
              <a:lnSpc>
                <a:spcPct val="110000"/>
              </a:lnSpc>
              <a:spcBef>
                <a:spcPts val="0"/>
              </a:spcBef>
              <a:buNone/>
            </a:pPr>
            <a:r>
              <a:rPr lang="ru-RU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теперь </a:t>
            </a:r>
            <a:r>
              <a:rPr lang="ru-RU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они не доходят до озера</a:t>
            </a:r>
            <a:r>
              <a:rPr lang="ru-RU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</a:p>
          <a:p>
            <a:pPr marL="0" indent="0" algn="ctr">
              <a:lnSpc>
                <a:spcPct val="110000"/>
              </a:lnSpc>
              <a:spcBef>
                <a:spcPts val="0"/>
              </a:spcBef>
              <a:buNone/>
            </a:pPr>
            <a:r>
              <a:rPr lang="ru-RU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Горные реки </a:t>
            </a:r>
            <a:r>
              <a:rPr lang="ru-RU" sz="36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Карабулак, </a:t>
            </a:r>
            <a:r>
              <a:rPr lang="ru-RU" sz="3600" b="1" dirty="0" err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Жетыарал</a:t>
            </a:r>
            <a:r>
              <a:rPr lang="ru-RU" sz="36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ru-RU" sz="3600" b="1" dirty="0" err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Каргыба</a:t>
            </a:r>
            <a:r>
              <a:rPr lang="ru-RU" sz="36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ru-RU" sz="36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Базар </a:t>
            </a:r>
            <a:r>
              <a:rPr lang="ru-RU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при выходе на равнину пересыхают. </a:t>
            </a:r>
            <a:endParaRPr lang="ru-RU" sz="36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 algn="ctr">
              <a:lnSpc>
                <a:spcPct val="110000"/>
              </a:lnSpc>
              <a:spcBef>
                <a:spcPts val="0"/>
              </a:spcBef>
              <a:buNone/>
            </a:pPr>
            <a:r>
              <a:rPr lang="ru-RU" sz="3600" b="1" dirty="0" err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Уржар</a:t>
            </a:r>
            <a:r>
              <a:rPr lang="ru-RU" sz="36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ru-RU" sz="3600" b="1" dirty="0" err="1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Катынсу</a:t>
            </a:r>
            <a:r>
              <a:rPr lang="ru-RU" sz="36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ru-RU" sz="3600" b="1" dirty="0" err="1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Емел</a:t>
            </a:r>
            <a:r>
              <a:rPr lang="ru-RU" sz="36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ru-RU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стекающие с южного склона Тарбагатая, впадают в озеро </a:t>
            </a:r>
            <a:r>
              <a:rPr lang="ru-RU" sz="36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Алаколь</a:t>
            </a:r>
            <a:r>
              <a:rPr lang="ru-RU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река </a:t>
            </a:r>
            <a:r>
              <a:rPr lang="ru-RU" sz="3600" b="1" dirty="0" err="1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Аягоз</a:t>
            </a:r>
            <a:r>
              <a:rPr lang="ru-RU" sz="36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 в </a:t>
            </a:r>
            <a:r>
              <a:rPr lang="ru-RU" sz="36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Балкаш</a:t>
            </a:r>
            <a:r>
              <a:rPr lang="ru-RU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</a:p>
          <a:p>
            <a:endParaRPr lang="ru-RU" dirty="0"/>
          </a:p>
        </p:txBody>
      </p:sp>
      <p:pic>
        <p:nvPicPr>
          <p:cNvPr id="3074" name="Picture 2" descr="Східно-Казахстанська область ScienceGraph.net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997394"/>
            <a:ext cx="8784976" cy="571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251520" y="1115452"/>
            <a:ext cx="92737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Аягоз</a:t>
            </a:r>
            <a:endParaRPr lang="ru-RU" sz="2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3076" name="Picture 4" descr="р.Каратал 2013 - Казахстан, Алматинская - Фотографии на карте.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092" y="908720"/>
            <a:ext cx="8812396" cy="58036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7020272" y="6036096"/>
            <a:ext cx="158857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</a:t>
            </a:r>
            <a:r>
              <a:rPr lang="ru-RU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арабулак</a:t>
            </a:r>
            <a:endParaRPr lang="ru-RU" sz="2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3078" name="Picture 6" descr="http://investvko.kz/assets/images/regoins/kokpekty/storage%20reservoir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092" y="908720"/>
            <a:ext cx="8812396" cy="58036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715205" y="6043920"/>
            <a:ext cx="148354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Кокпекты</a:t>
            </a:r>
            <a:endPara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3080" name="Picture 8" descr="http://pazitiff.info/uploads/posts/2011-12/1323269618_036.jpg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368"/>
          <a:stretch/>
        </p:blipFill>
        <p:spPr bwMode="auto">
          <a:xfrm>
            <a:off x="152092" y="908720"/>
            <a:ext cx="8884404" cy="58036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715206" y="6043920"/>
            <a:ext cx="112381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Емел</a:t>
            </a:r>
            <a:endParaRPr lang="ru-RU" sz="2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2184265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dir="r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0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30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308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308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30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16632"/>
            <a:ext cx="8229600" cy="504056"/>
          </a:xfrm>
        </p:spPr>
        <p:txBody>
          <a:bodyPr>
            <a:noAutofit/>
          </a:bodyPr>
          <a:lstStyle/>
          <a:p>
            <a:r>
              <a:rPr lang="ru-RU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Природные зоны </a:t>
            </a:r>
            <a:r>
              <a:rPr lang="ru-RU" sz="32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 стр. 208-210)</a:t>
            </a:r>
            <a:endParaRPr lang="ru-RU" sz="3200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86969214"/>
              </p:ext>
            </p:extLst>
          </p:nvPr>
        </p:nvGraphicFramePr>
        <p:xfrm>
          <a:off x="179511" y="764704"/>
          <a:ext cx="8882602" cy="5741288"/>
        </p:xfrm>
        <a:graphic>
          <a:graphicData uri="http://schemas.openxmlformats.org/drawingml/2006/table">
            <a:tbl>
              <a:tblPr firstRow="1" bandRow="1">
                <a:tableStyleId>{BDBED569-4797-4DF1-A0F4-6AAB3CD982D8}</a:tableStyleId>
              </a:tblPr>
              <a:tblGrid>
                <a:gridCol w="1656185"/>
                <a:gridCol w="3787989"/>
                <a:gridCol w="3438428"/>
              </a:tblGrid>
              <a:tr h="833413">
                <a:tc>
                  <a:txBody>
                    <a:bodyPr/>
                    <a:lstStyle/>
                    <a:p>
                      <a:pPr algn="ctr"/>
                      <a:endParaRPr lang="ru-RU" sz="2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kern="1200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+mn-cs"/>
                        </a:rPr>
                        <a:t>Горно-степной Тарбагатай</a:t>
                      </a:r>
                      <a:endParaRPr lang="ru-RU" sz="2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kern="1200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+mn-cs"/>
                        </a:rPr>
                        <a:t>Горные</a:t>
                      </a:r>
                      <a:r>
                        <a:rPr lang="ru-RU" sz="2400" b="1" kern="1200" baseline="0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2400" b="1" kern="1200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+mn-cs"/>
                        </a:rPr>
                        <a:t>лесолуговые степи </a:t>
                      </a:r>
                      <a:r>
                        <a:rPr lang="ru-RU" sz="2400" b="1" kern="1200" dirty="0" err="1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+mn-cs"/>
                        </a:rPr>
                        <a:t>Сауыра</a:t>
                      </a:r>
                      <a:endParaRPr lang="ru-RU" sz="32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</a:tr>
              <a:tr h="1944630"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Растения</a:t>
                      </a:r>
                      <a:endParaRPr lang="ru-RU" sz="2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kern="1200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+mn-cs"/>
                        </a:rPr>
                        <a:t>На северных</a:t>
                      </a:r>
                      <a:r>
                        <a:rPr lang="ru-RU" sz="2000" b="1" kern="1200" baseline="0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+mn-cs"/>
                        </a:rPr>
                        <a:t> склонах - а</a:t>
                      </a:r>
                      <a:r>
                        <a:rPr lang="ru-RU" sz="2000" b="1" kern="1200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+mn-cs"/>
                        </a:rPr>
                        <a:t>льпийские луга (Алтай),</a:t>
                      </a:r>
                      <a:r>
                        <a:rPr lang="ru-RU" sz="2000" b="1" kern="1200" baseline="0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</a:p>
                    <a:p>
                      <a:pPr algn="ctr"/>
                      <a:r>
                        <a:rPr lang="ru-RU" sz="2000" b="1" kern="1200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+mn-cs"/>
                        </a:rPr>
                        <a:t>на южных -  </a:t>
                      </a:r>
                      <a:r>
                        <a:rPr lang="ru-RU" sz="2000" b="1" i="1" kern="1200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+mn-cs"/>
                        </a:rPr>
                        <a:t>кустарники,</a:t>
                      </a:r>
                      <a:r>
                        <a:rPr lang="ru-RU" sz="2000" b="1" i="1" kern="1200" baseline="0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endParaRPr lang="ru-RU" sz="2000" b="1" i="1" kern="1200" dirty="0" smtClean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ctr"/>
                      <a:r>
                        <a:rPr lang="ru-RU" sz="2000" b="1" i="1" kern="1200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+mn-cs"/>
                        </a:rPr>
                        <a:t>яблоня </a:t>
                      </a:r>
                      <a:r>
                        <a:rPr lang="ru-RU" sz="2000" b="1" i="1" kern="1200" dirty="0" err="1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+mn-cs"/>
                        </a:rPr>
                        <a:t>Сиверса</a:t>
                      </a:r>
                      <a:r>
                        <a:rPr lang="ru-RU" sz="2000" b="1" i="1" kern="1200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+mn-cs"/>
                        </a:rPr>
                        <a:t>, осина, серебристый тополь,</a:t>
                      </a:r>
                      <a:r>
                        <a:rPr lang="ru-RU" sz="2000" b="1" i="1" kern="1200" baseline="0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+mn-cs"/>
                        </a:rPr>
                        <a:t> можжевельник </a:t>
                      </a:r>
                      <a:r>
                        <a:rPr lang="ru-RU" sz="2000" b="1" i="1" kern="1200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2000" b="1" i="0" kern="1200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+mn-cs"/>
                        </a:rPr>
                        <a:t>(</a:t>
                      </a:r>
                      <a:r>
                        <a:rPr lang="ru-RU" sz="2000" b="1" kern="1200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+mn-cs"/>
                        </a:rPr>
                        <a:t>с Тянь-Шаня).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kern="1200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+mn-cs"/>
                        </a:rPr>
                        <a:t>До</a:t>
                      </a:r>
                      <a:r>
                        <a:rPr lang="ru-RU" sz="2000" b="1" kern="1200" baseline="0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2000" b="1" kern="1200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+mn-cs"/>
                        </a:rPr>
                        <a:t>700 м -</a:t>
                      </a:r>
                      <a:r>
                        <a:rPr lang="ru-RU" sz="2000" b="1" kern="1200" baseline="0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2000" b="1" kern="1200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+mn-cs"/>
                        </a:rPr>
                        <a:t>полупустыня.</a:t>
                      </a:r>
                    </a:p>
                    <a:p>
                      <a:pPr algn="ctr"/>
                      <a:r>
                        <a:rPr lang="ru-RU" sz="2000" b="1" i="0" kern="1200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+mn-cs"/>
                        </a:rPr>
                        <a:t>С</a:t>
                      </a:r>
                      <a:r>
                        <a:rPr lang="ru-RU" sz="2000" b="1" i="1" kern="1200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+mn-cs"/>
                        </a:rPr>
                        <a:t>ибирские </a:t>
                      </a:r>
                      <a:r>
                        <a:rPr lang="ru-RU" sz="2000" b="1" kern="1200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+mn-cs"/>
                        </a:rPr>
                        <a:t>и </a:t>
                      </a:r>
                      <a:r>
                        <a:rPr lang="ru-RU" sz="2000" b="1" i="1" kern="1200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+mn-cs"/>
                        </a:rPr>
                        <a:t>тянь-шаньские</a:t>
                      </a:r>
                      <a:r>
                        <a:rPr lang="ru-RU" sz="2000" b="1" i="1" kern="1200" baseline="0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2000" b="1" i="1" kern="1200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+mn-cs"/>
                        </a:rPr>
                        <a:t>ели.</a:t>
                      </a:r>
                      <a:r>
                        <a:rPr lang="ru-RU" sz="2000" b="1" i="0" kern="1200" baseline="0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+mn-cs"/>
                        </a:rPr>
                        <a:t>  </a:t>
                      </a:r>
                      <a:r>
                        <a:rPr lang="ru-RU" sz="2000" b="1" kern="1200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+mn-cs"/>
                        </a:rPr>
                        <a:t>Полупустынная степь </a:t>
                      </a:r>
                      <a:r>
                        <a:rPr lang="ru-RU" sz="2000" b="1" kern="1200" dirty="0" err="1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+mn-cs"/>
                        </a:rPr>
                        <a:t>Шиликты</a:t>
                      </a:r>
                      <a:r>
                        <a:rPr lang="ru-RU" sz="2000" b="1" kern="1200" baseline="0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+mn-cs"/>
                        </a:rPr>
                        <a:t> (солончаки)</a:t>
                      </a:r>
                      <a:endParaRPr lang="ru-RU" sz="2000" b="1" kern="1200" dirty="0" smtClean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ctr"/>
                      <a:r>
                        <a:rPr lang="ru-RU" sz="2000" b="1" i="1" kern="1200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+mn-cs"/>
                        </a:rPr>
                        <a:t>Ковыль, полынь, типчак.</a:t>
                      </a:r>
                      <a:endParaRPr lang="ru-RU" sz="2000" b="1" kern="1200" dirty="0" smtClean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</a:tr>
              <a:tr h="1635958"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Животные</a:t>
                      </a:r>
                      <a:endParaRPr lang="ru-RU" sz="2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r>
                        <a:rPr lang="ru-RU" sz="2000" b="1" i="1" kern="1200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+mn-cs"/>
                        </a:rPr>
                        <a:t>Бурые</a:t>
                      </a:r>
                      <a:r>
                        <a:rPr lang="ru-RU" sz="2000" b="1" i="0" kern="1200" baseline="0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2000" b="1" i="1" kern="1200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+mn-cs"/>
                        </a:rPr>
                        <a:t>медведи,   маралы,   косули,   горные   козлы,   архары,   волки,   лисицы.  </a:t>
                      </a:r>
                      <a:r>
                        <a:rPr lang="ru-RU" sz="2000" b="1" i="0" kern="1200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+mn-cs"/>
                        </a:rPr>
                        <a:t>Г</a:t>
                      </a:r>
                      <a:r>
                        <a:rPr lang="ru-RU" sz="2000" b="1" kern="1200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+mn-cs"/>
                        </a:rPr>
                        <a:t>орные, степные и полупустынные виды животных.</a:t>
                      </a:r>
                      <a:r>
                        <a:rPr lang="ru-RU" sz="2000" b="1" kern="1200" baseline="0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2000" b="1" kern="1200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+mn-cs"/>
                        </a:rPr>
                        <a:t>Многие животные: </a:t>
                      </a:r>
                      <a:r>
                        <a:rPr lang="ru-RU" sz="2000" b="1" i="1" kern="1200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+mn-cs"/>
                        </a:rPr>
                        <a:t>полосатый полоз, журавль-красавка,  дрофа,  саджа,</a:t>
                      </a:r>
                      <a:r>
                        <a:rPr lang="ru-RU" sz="2000" b="1" i="0" kern="1200" baseline="0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2000" b="1" i="1" kern="1200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+mn-cs"/>
                        </a:rPr>
                        <a:t>улар,  беркут,  сапсан,  сокол-</a:t>
                      </a:r>
                      <a:r>
                        <a:rPr lang="ru-RU" sz="2000" b="1" i="1" kern="1200" dirty="0" err="1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+mn-cs"/>
                        </a:rPr>
                        <a:t>балобан</a:t>
                      </a:r>
                      <a:r>
                        <a:rPr lang="ru-RU" sz="2000" b="1" i="1" kern="1200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+mn-cs"/>
                        </a:rPr>
                        <a:t>,  филин - </a:t>
                      </a:r>
                      <a:r>
                        <a:rPr lang="ru-RU" sz="2000" b="1" kern="1200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+mn-cs"/>
                        </a:rPr>
                        <a:t>занесены в </a:t>
                      </a:r>
                      <a:r>
                        <a:rPr lang="ru-RU" sz="2000" b="1" kern="1200" dirty="0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+mn-cs"/>
                        </a:rPr>
                        <a:t>Красную книгу Казахстана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ru-RU" sz="2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</a:tr>
              <a:tr h="1327287"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Хоз.</a:t>
                      </a:r>
                    </a:p>
                    <a:p>
                      <a:pPr algn="ctr"/>
                      <a:r>
                        <a:rPr lang="ru-RU" sz="18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деятельность</a:t>
                      </a:r>
                      <a:endParaRPr lang="ru-RU" sz="18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kern="1200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+mn-cs"/>
                        </a:rPr>
                        <a:t>Южные склоны -посевные земли и пастбищные угодья. </a:t>
                      </a:r>
                    </a:p>
                    <a:p>
                      <a:pPr algn="ctr"/>
                      <a:r>
                        <a:rPr lang="ru-RU" sz="2000" b="1" kern="1200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+mn-cs"/>
                        </a:rPr>
                        <a:t>Западные -</a:t>
                      </a:r>
                      <a:r>
                        <a:rPr lang="ru-RU" sz="2000" b="1" kern="1200" baseline="0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2000" b="1" kern="1200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+mn-cs"/>
                        </a:rPr>
                        <a:t>сады и виноградники.</a:t>
                      </a:r>
                      <a:endParaRPr lang="ru-RU" sz="2000" b="1" kern="1200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kern="1200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+mn-cs"/>
                        </a:rPr>
                        <a:t>Подножья гор </a:t>
                      </a:r>
                      <a:r>
                        <a:rPr lang="ru-RU" sz="2000" b="1" kern="1200" dirty="0" err="1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+mn-cs"/>
                        </a:rPr>
                        <a:t>Сауыр</a:t>
                      </a:r>
                      <a:r>
                        <a:rPr lang="ru-RU" sz="2000" b="1" kern="1200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+mn-cs"/>
                        </a:rPr>
                        <a:t> удобны для посевов, сенокоса и пастбищ.</a:t>
                      </a:r>
                      <a:endParaRPr lang="ru-RU" sz="2000" b="1" kern="1200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30903209"/>
              </p:ext>
            </p:extLst>
          </p:nvPr>
        </p:nvGraphicFramePr>
        <p:xfrm>
          <a:off x="1835696" y="1628801"/>
          <a:ext cx="7200800" cy="4896543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816424"/>
                <a:gridCol w="3384376"/>
              </a:tblGrid>
              <a:tr h="1861300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1667091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1368152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" name="Прямоугольник 4"/>
          <p:cNvSpPr/>
          <p:nvPr/>
        </p:nvSpPr>
        <p:spPr>
          <a:xfrm>
            <a:off x="1804933" y="1609546"/>
            <a:ext cx="7200800" cy="4896544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514350" indent="-514350">
              <a:buFont typeface="+mj-lt"/>
              <a:buAutoNum type="arabicPeriod"/>
            </a:pP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Где представлена горностепная территория, а где горная лесолуговая степь? </a:t>
            </a:r>
          </a:p>
          <a:p>
            <a:pPr marL="514350" indent="-514350">
              <a:buFont typeface="+mj-lt"/>
              <a:buAutoNum type="arabicPeriod"/>
            </a:pP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Чем отличается  растительность северных и южных склонов Тарбагатая? </a:t>
            </a:r>
          </a:p>
          <a:p>
            <a:pPr marL="514350" indent="-514350">
              <a:buFont typeface="+mj-lt"/>
              <a:buAutoNum type="arabicPeriod"/>
            </a:pP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Какие растение перешли на Тарбагатай с Алтая, а какие - с </a:t>
            </a:r>
            <a:r>
              <a:rPr lang="ru-RU" sz="2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Тянь</a:t>
            </a: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 </a:t>
            </a:r>
            <a:r>
              <a:rPr lang="ru-RU" sz="2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Шаня</a:t>
            </a: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? </a:t>
            </a:r>
            <a:endParaRPr lang="ru-RU" sz="24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514350" indent="-514350">
              <a:buFont typeface="+mj-lt"/>
              <a:buAutoNum type="arabicPeriod"/>
            </a:pP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До какой высоты простирается полупустынная зона в </a:t>
            </a:r>
            <a:r>
              <a:rPr lang="ru-RU" sz="2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Сауыре</a:t>
            </a: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? </a:t>
            </a:r>
          </a:p>
          <a:p>
            <a:pPr marL="514350" indent="-514350">
              <a:buFont typeface="+mj-lt"/>
              <a:buAutoNum type="arabicPeriod"/>
            </a:pP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Из каких пород состоит лес на </a:t>
            </a:r>
            <a:r>
              <a:rPr lang="ru-RU" sz="2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Сауыре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?</a:t>
            </a:r>
            <a:endPara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514350" indent="-514350">
              <a:buFont typeface="+mj-lt"/>
              <a:buAutoNum type="arabicPeriod"/>
            </a:pP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Как используются склоны </a:t>
            </a:r>
            <a:r>
              <a:rPr lang="ru-RU" sz="2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Сауыра</a:t>
            </a: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и Тарбагатая  для хозяйственной деятельности? </a:t>
            </a:r>
            <a:endParaRPr lang="ru-RU" sz="24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514350" indent="-514350">
              <a:buFont typeface="+mj-lt"/>
              <a:buAutoNum type="arabicPeriod"/>
            </a:pP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Какие животные характерны для горной страны?</a:t>
            </a:r>
            <a:r>
              <a:rPr lang="ru-RU" sz="2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 </a:t>
            </a:r>
            <a:r>
              <a:rPr lang="ru-RU" sz="2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Какие – занесены в </a:t>
            </a:r>
            <a:r>
              <a:rPr lang="ru-RU" sz="2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Красную книгу?</a:t>
            </a:r>
            <a:endParaRPr lang="ru-RU" sz="26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1772788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dir="r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395536" y="116632"/>
            <a:ext cx="8229600" cy="490066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Природа </a:t>
            </a:r>
            <a:r>
              <a:rPr lang="ru-RU" b="1" dirty="0" err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Сауыр</a:t>
            </a:r>
            <a:r>
              <a:rPr lang="ru-RU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-Тарбагатая</a:t>
            </a:r>
            <a:endParaRPr lang="ru-RU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028" name="Picture 4" descr="http://www.vashsad.ua/downloads/image/encyclopedia/Malus%20niedzwetzkyana_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781657"/>
            <a:ext cx="7128792" cy="59011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http://go4.imgsmail.ru/imgpreview?key=2c711e6763219190&amp;mb=imgdb_preview_75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999" y="781657"/>
            <a:ext cx="2779576" cy="25033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4910466" y="4866190"/>
            <a:ext cx="232583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Яблоня </a:t>
            </a:r>
            <a:r>
              <a:rPr lang="ru-RU" sz="2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иверса</a:t>
            </a:r>
            <a:endPara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034" name="Picture 10" descr="http://flower.onego.ru/conifer/ena_4697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056" y="781657"/>
            <a:ext cx="3960440" cy="59451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5148064" y="781657"/>
            <a:ext cx="374751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Туркестанский можжевельник</a:t>
            </a:r>
            <a:endParaRPr lang="ru-RU" sz="2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038" name="Picture 14" descr="http://content.foto.mail.ru/mail/mr.proper24/_answers/i-64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731" y="781658"/>
            <a:ext cx="5005333" cy="5945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3147323" y="781657"/>
            <a:ext cx="1928733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Тополь </a:t>
            </a:r>
          </a:p>
          <a:p>
            <a:pPr algn="ctr"/>
            <a:r>
              <a:rPr lang="ru-RU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</a:t>
            </a:r>
            <a:r>
              <a:rPr lang="ru-RU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еребристый</a:t>
            </a:r>
            <a:endParaRPr lang="ru-RU" sz="2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808" y="781658"/>
            <a:ext cx="5039256" cy="5945100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899591" y="781658"/>
            <a:ext cx="269573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Ель тянь-шаньская</a:t>
            </a:r>
            <a:endPara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8064" y="781658"/>
            <a:ext cx="3888432" cy="5945099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5153206" y="781658"/>
            <a:ext cx="388328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Ель сибирская</a:t>
            </a:r>
            <a:endPara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044" name="Picture 20" descr="Архар, горный баран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737176"/>
            <a:ext cx="8928992" cy="60340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TextBox 13"/>
          <p:cNvSpPr txBox="1"/>
          <p:nvPr/>
        </p:nvSpPr>
        <p:spPr>
          <a:xfrm>
            <a:off x="7603088" y="781658"/>
            <a:ext cx="136815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Архар</a:t>
            </a:r>
            <a:endParaRPr lang="ru-RU" sz="2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5" name="Рисунок 14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691" y="737175"/>
            <a:ext cx="8904803" cy="6034061"/>
          </a:xfrm>
          <a:prstGeom prst="rect">
            <a:avLst/>
          </a:prstGeom>
        </p:spPr>
      </p:pic>
      <p:sp>
        <p:nvSpPr>
          <p:cNvPr id="16" name="TextBox 15"/>
          <p:cNvSpPr txBox="1"/>
          <p:nvPr/>
        </p:nvSpPr>
        <p:spPr>
          <a:xfrm>
            <a:off x="7840702" y="879103"/>
            <a:ext cx="105439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Саджа</a:t>
            </a:r>
            <a:endParaRPr lang="ru-RU" sz="2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7" name="Рисунок 16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457" y="714864"/>
            <a:ext cx="8963039" cy="6056373"/>
          </a:xfrm>
          <a:prstGeom prst="rect">
            <a:avLst/>
          </a:prstGeom>
        </p:spPr>
      </p:pic>
      <p:sp>
        <p:nvSpPr>
          <p:cNvPr id="18" name="TextBox 17"/>
          <p:cNvSpPr txBox="1"/>
          <p:nvPr/>
        </p:nvSpPr>
        <p:spPr>
          <a:xfrm>
            <a:off x="7562099" y="5949280"/>
            <a:ext cx="80579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Улар</a:t>
            </a:r>
            <a:endPara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9" name="Рисунок 18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409" y="714865"/>
            <a:ext cx="5074607" cy="6052588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40" r="22546"/>
          <a:stretch/>
        </p:blipFill>
        <p:spPr>
          <a:xfrm>
            <a:off x="4283969" y="714865"/>
            <a:ext cx="4752528" cy="6056372"/>
          </a:xfrm>
          <a:prstGeom prst="rect">
            <a:avLst/>
          </a:prstGeom>
        </p:spPr>
      </p:pic>
      <p:sp>
        <p:nvSpPr>
          <p:cNvPr id="22" name="TextBox 21"/>
          <p:cNvSpPr txBox="1"/>
          <p:nvPr/>
        </p:nvSpPr>
        <p:spPr>
          <a:xfrm>
            <a:off x="683568" y="1109935"/>
            <a:ext cx="109517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Беркут</a:t>
            </a:r>
            <a:endPara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7922086" y="877689"/>
            <a:ext cx="111440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Сапсан</a:t>
            </a:r>
            <a:endParaRPr lang="ru-RU" sz="2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108808" y="714865"/>
            <a:ext cx="8927689" cy="605637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Сауыр</a:t>
            </a:r>
            <a:r>
              <a:rPr lang="ru-RU" sz="36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36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 </a:t>
            </a:r>
            <a:r>
              <a:rPr lang="ru-RU" sz="36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Тарбагатай </a:t>
            </a:r>
            <a:r>
              <a:rPr lang="ru-RU" sz="36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занимают промежуточное положение между горами Южной Сибири и Средней Азии, но природа их еще ближе к сибирской, о чем </a:t>
            </a:r>
            <a:r>
              <a:rPr lang="ru-RU" sz="36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свидетельствует распространение </a:t>
            </a:r>
            <a:r>
              <a:rPr lang="ru-RU" sz="36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 хребте </a:t>
            </a:r>
            <a:r>
              <a:rPr lang="ru-RU" sz="3600" b="1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Сауыр</a:t>
            </a:r>
            <a:r>
              <a:rPr lang="ru-RU" sz="36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36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сибирской </a:t>
            </a:r>
            <a:r>
              <a:rPr lang="ru-RU" sz="36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лиственницы.</a:t>
            </a:r>
          </a:p>
          <a:p>
            <a:pPr algn="ctr"/>
            <a:endParaRPr lang="ru-RU" sz="36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endParaRPr lang="ru-RU" sz="3600" b="1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endParaRPr lang="ru-RU" sz="36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endParaRPr lang="ru-RU" sz="3600" b="1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ru-RU" dirty="0" smtClean="0"/>
              <a:t>.</a:t>
            </a:r>
            <a:endParaRPr lang="ru-RU" dirty="0"/>
          </a:p>
        </p:txBody>
      </p:sp>
      <p:pic>
        <p:nvPicPr>
          <p:cNvPr id="1046" name="Picture 22" descr="http://travmed.ru/uploads/posts/2011-03/1300973287_8.jpg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45491" y="4314916"/>
            <a:ext cx="4286437" cy="23679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8" name="Picture 24" descr="http://tonysheridan.com/images/f/d/kto-v-ogorod-a-kto-v-les-listvennit_1.jpg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3241" y="4272508"/>
            <a:ext cx="3590727" cy="25531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572675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dir="r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0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10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3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8" dur="500"/>
                                        <p:tgtEl>
                                          <p:spTgt spid="10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1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9" dur="5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7" dur="5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5" dur="500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1" dur="500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9" dur="500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2" dur="500"/>
                                        <p:tgtEl>
                                          <p:spTgt spid="2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5" dur="500"/>
                                        <p:tgtEl>
                                          <p:spTgt spid="10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6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8" dur="500"/>
                                        <p:tgtEl>
                                          <p:spTgt spid="10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5110"/>
            <a:ext cx="8229600" cy="576064"/>
          </a:xfrm>
        </p:spPr>
        <p:txBody>
          <a:bodyPr>
            <a:noAutofit/>
          </a:bodyPr>
          <a:lstStyle/>
          <a:p>
            <a:r>
              <a:rPr lang="ru-RU" sz="32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«Да» или «нет»</a:t>
            </a:r>
            <a:endParaRPr lang="ru-RU" sz="3200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7504" y="620688"/>
            <a:ext cx="8856984" cy="6048672"/>
          </a:xfrm>
        </p:spPr>
        <p:txBody>
          <a:bodyPr>
            <a:noAutofit/>
          </a:bodyPr>
          <a:lstStyle/>
          <a:p>
            <a:pPr marL="457200" indent="-457200">
              <a:spcBef>
                <a:spcPts val="0"/>
              </a:spcBef>
              <a:buFont typeface="+mj-lt"/>
              <a:buAutoNum type="arabicPeriod"/>
            </a:pP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 </a:t>
            </a: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северу от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Сауыр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- </a:t>
            </a:r>
            <a:r>
              <a:rPr lang="ru-RU" sz="2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Тарабагатая</a:t>
            </a: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лежит </a:t>
            </a:r>
            <a:r>
              <a:rPr lang="ru-RU" sz="2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Алаколькая</a:t>
            </a: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, а к югу- </a:t>
            </a:r>
            <a:r>
              <a:rPr lang="ru-RU" sz="2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Ж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айсанская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котловина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  (-) </a:t>
            </a:r>
            <a:endPara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457200" indent="-457200">
              <a:spcBef>
                <a:spcPts val="0"/>
              </a:spcBef>
              <a:buFont typeface="+mj-lt"/>
              <a:buAutoNum type="arabicPeriod"/>
            </a:pP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Горы </a:t>
            </a:r>
            <a:r>
              <a:rPr lang="ru-RU" sz="2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Саур</a:t>
            </a: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начинаются в Монголии от </a:t>
            </a:r>
            <a:r>
              <a:rPr lang="ru-RU" sz="2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Улюнгирского</a:t>
            </a: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озера и протянулись с севера на юг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  (-) </a:t>
            </a:r>
            <a:endPara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457200" indent="-457200">
              <a:spcBef>
                <a:spcPts val="0"/>
              </a:spcBef>
              <a:buFont typeface="+mj-lt"/>
              <a:buAutoNum type="arabicPeriod"/>
            </a:pP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Тарбагатай </a:t>
            </a: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состоит из нескольких невысоких 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хребтов.  (+) </a:t>
            </a:r>
            <a:endPara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457200" indent="-457200">
              <a:spcBef>
                <a:spcPts val="0"/>
              </a:spcBef>
              <a:buFont typeface="+mj-lt"/>
              <a:buAutoNum type="arabicPeriod"/>
            </a:pP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Река </a:t>
            </a:r>
            <a:r>
              <a:rPr lang="ru-RU" sz="2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Кандысу</a:t>
            </a: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и Верхний Емель разделяют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Сауыр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 Тарбагатай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    (+) </a:t>
            </a:r>
            <a:endPara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457200" indent="-457200">
              <a:spcBef>
                <a:spcPts val="0"/>
              </a:spcBef>
              <a:buFont typeface="+mj-lt"/>
              <a:buAutoNum type="arabicPeriod"/>
            </a:pP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Протяженность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Сауыра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200 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км.   </a:t>
            </a: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(-) </a:t>
            </a:r>
          </a:p>
          <a:p>
            <a:pPr marL="457200" indent="-457200">
              <a:spcBef>
                <a:spcPts val="0"/>
              </a:spcBef>
              <a:buFont typeface="+mj-lt"/>
              <a:buAutoNum type="arabicPeriod"/>
            </a:pP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Сауыр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заходит на территорию Казахстана северной частью длиной 15-25 км. 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(-) </a:t>
            </a:r>
            <a:endPara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457200" indent="-457200">
              <a:spcBef>
                <a:spcPts val="0"/>
              </a:spcBef>
              <a:buFont typeface="+mj-lt"/>
              <a:buAutoNum type="arabicPeriod"/>
            </a:pP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 </a:t>
            </a: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севере </a:t>
            </a:r>
            <a:r>
              <a:rPr lang="ru-RU" sz="2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Саур</a:t>
            </a: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упирается в озеро Зайсан, а на юге граничит с впадиной </a:t>
            </a:r>
            <a:r>
              <a:rPr lang="ru-RU" sz="2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Шиликты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  (-) </a:t>
            </a:r>
            <a:endPara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457200" indent="-457200">
              <a:spcBef>
                <a:spcPts val="0"/>
              </a:spcBef>
              <a:buFont typeface="+mj-lt"/>
              <a:buAutoNum type="arabicPeriod"/>
            </a:pP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Тарбагатай </a:t>
            </a: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расположен на востоке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Сауыра</a:t>
            </a: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(-) </a:t>
            </a:r>
            <a:endPara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457200" indent="-457200">
              <a:spcBef>
                <a:spcPts val="0"/>
              </a:spcBef>
              <a:buFont typeface="+mj-lt"/>
              <a:buAutoNum type="arabicPeriod"/>
            </a:pP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Тарбагатай </a:t>
            </a: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ниже и длиннее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Сауыра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 (+) </a:t>
            </a:r>
            <a:endPara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457200" indent="-457200">
              <a:spcBef>
                <a:spcPts val="0"/>
              </a:spcBef>
              <a:buFont typeface="+mj-lt"/>
              <a:buAutoNum type="arabicPeriod"/>
            </a:pP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Длина </a:t>
            </a: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Тарбагатая 300 км. 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(+) </a:t>
            </a:r>
            <a:endPara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457200" indent="-457200">
              <a:spcBef>
                <a:spcPts val="0"/>
              </a:spcBef>
              <a:buFont typeface="+mj-lt"/>
              <a:buAutoNum type="arabicPeriod"/>
            </a:pP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Высшая </a:t>
            </a: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точка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Саыура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гора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Музтау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 </a:t>
            </a: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(+) </a:t>
            </a:r>
          </a:p>
          <a:p>
            <a:pPr>
              <a:spcBef>
                <a:spcPts val="0"/>
              </a:spcBef>
            </a:pPr>
            <a:endPara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941520" y="1091401"/>
            <a:ext cx="577580" cy="33833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4499992" y="1823072"/>
            <a:ext cx="577580" cy="33833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7960925" y="2187525"/>
            <a:ext cx="577580" cy="33833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2267744" y="2852936"/>
            <a:ext cx="860306" cy="43204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5007293" y="3286252"/>
            <a:ext cx="577580" cy="33833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3128050" y="4005064"/>
            <a:ext cx="577580" cy="33833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3503363" y="4725144"/>
            <a:ext cx="723849" cy="33833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6527830" y="4894312"/>
            <a:ext cx="577580" cy="51305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5584873" y="5453709"/>
            <a:ext cx="577580" cy="41960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4230310" y="5851721"/>
            <a:ext cx="574482" cy="33833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5436096" y="6020889"/>
            <a:ext cx="577580" cy="53929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59384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dir="r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2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2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3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3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4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4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5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5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0"/>
            <a:ext cx="8229600" cy="634082"/>
          </a:xfrm>
        </p:spPr>
        <p:txBody>
          <a:bodyPr>
            <a:noAutofit/>
          </a:bodyPr>
          <a:lstStyle/>
          <a:p>
            <a:r>
              <a:rPr lang="ru-RU" sz="32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«Да» или «нет»</a:t>
            </a:r>
            <a:endParaRPr lang="ru-RU" sz="3200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7504" y="548680"/>
            <a:ext cx="8928992" cy="6309320"/>
          </a:xfrm>
        </p:spPr>
        <p:txBody>
          <a:bodyPr>
            <a:normAutofit fontScale="70000" lnSpcReduction="20000"/>
          </a:bodyPr>
          <a:lstStyle/>
          <a:p>
            <a:pPr marL="355600" indent="-355600">
              <a:lnSpc>
                <a:spcPct val="110000"/>
              </a:lnSpc>
              <a:spcBef>
                <a:spcPts val="0"/>
              </a:spcBef>
              <a:buFont typeface="+mj-lt"/>
              <a:buAutoNum type="arabicPeriod"/>
            </a:pPr>
            <a:r>
              <a:rPr lang="ru-RU" sz="3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Средняя </a:t>
            </a:r>
            <a:r>
              <a:rPr lang="ru-RU" sz="3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высота </a:t>
            </a:r>
            <a:r>
              <a:rPr lang="ru-RU" sz="3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Тарбагатая - </a:t>
            </a:r>
            <a:r>
              <a:rPr lang="ru-RU" sz="3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2000-2200 м</a:t>
            </a:r>
            <a:r>
              <a:rPr lang="ru-RU" sz="3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  (+) </a:t>
            </a:r>
            <a:endParaRPr lang="ru-RU" sz="3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355600" indent="-355600">
              <a:lnSpc>
                <a:spcPct val="110000"/>
              </a:lnSpc>
              <a:spcBef>
                <a:spcPts val="0"/>
              </a:spcBef>
              <a:buFont typeface="+mj-lt"/>
              <a:buAutoNum type="arabicPeriod"/>
            </a:pPr>
            <a:r>
              <a:rPr lang="ru-RU" sz="3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Высшая </a:t>
            </a:r>
            <a:r>
              <a:rPr lang="ru-RU" sz="3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точка </a:t>
            </a:r>
            <a:r>
              <a:rPr lang="ru-RU" sz="3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Тарбагатая </a:t>
            </a:r>
            <a:r>
              <a:rPr lang="ru-RU" sz="3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3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 </a:t>
            </a:r>
            <a:r>
              <a:rPr lang="ru-RU" sz="3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Тастау</a:t>
            </a:r>
            <a:r>
              <a:rPr lang="ru-RU" sz="3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3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достигает </a:t>
            </a:r>
            <a:r>
              <a:rPr lang="ru-RU" sz="3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4000 м.  (-) </a:t>
            </a:r>
          </a:p>
          <a:p>
            <a:pPr marL="355600" indent="-355600">
              <a:lnSpc>
                <a:spcPct val="110000"/>
              </a:lnSpc>
              <a:spcBef>
                <a:spcPts val="0"/>
              </a:spcBef>
              <a:buFont typeface="+mj-lt"/>
              <a:buAutoNum type="arabicPeriod"/>
            </a:pPr>
            <a:r>
              <a:rPr lang="ru-RU" sz="3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 </a:t>
            </a:r>
            <a:r>
              <a:rPr lang="ru-RU" sz="3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Тарбагатае нет </a:t>
            </a:r>
            <a:r>
              <a:rPr lang="ru-RU" sz="3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ледников.  (+) </a:t>
            </a:r>
            <a:endParaRPr lang="ru-RU" sz="3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355600" indent="-355600">
              <a:lnSpc>
                <a:spcPct val="110000"/>
              </a:lnSpc>
              <a:spcBef>
                <a:spcPts val="0"/>
              </a:spcBef>
              <a:buFont typeface="+mj-lt"/>
              <a:buAutoNum type="arabicPeriod"/>
            </a:pPr>
            <a:r>
              <a:rPr lang="ru-RU" sz="3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Горы </a:t>
            </a:r>
            <a:r>
              <a:rPr lang="ru-RU" sz="3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сложены палеозойскими </a:t>
            </a:r>
            <a:r>
              <a:rPr lang="ru-RU" sz="3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породами.  (+) </a:t>
            </a:r>
            <a:endParaRPr lang="ru-RU" sz="3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355600" indent="-355600">
              <a:lnSpc>
                <a:spcPct val="110000"/>
              </a:lnSpc>
              <a:spcBef>
                <a:spcPts val="0"/>
              </a:spcBef>
              <a:buFont typeface="+mj-lt"/>
              <a:buAutoNum type="arabicPeriod"/>
            </a:pPr>
            <a:r>
              <a:rPr lang="ru-RU" sz="3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Это </a:t>
            </a:r>
            <a:r>
              <a:rPr lang="ru-RU" sz="3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складчатая горная страна, образована в позднем палеозое в герцинскую </a:t>
            </a:r>
            <a:r>
              <a:rPr lang="ru-RU" sz="3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складчатость.  (+) </a:t>
            </a:r>
            <a:endParaRPr lang="ru-RU" sz="3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355600" indent="-355600">
              <a:lnSpc>
                <a:spcPct val="110000"/>
              </a:lnSpc>
              <a:spcBef>
                <a:spcPts val="0"/>
              </a:spcBef>
              <a:buFont typeface="+mj-lt"/>
              <a:buAutoNum type="arabicPeriod"/>
            </a:pPr>
            <a:r>
              <a:rPr lang="ru-RU" sz="3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 </a:t>
            </a:r>
            <a:r>
              <a:rPr lang="ru-RU" sz="3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Альпийское горообразование произошло омоложение горной </a:t>
            </a:r>
            <a:r>
              <a:rPr lang="ru-RU" sz="3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системы.    (+) </a:t>
            </a:r>
            <a:endParaRPr lang="ru-RU" sz="3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355600" indent="-355600">
              <a:lnSpc>
                <a:spcPct val="110000"/>
              </a:lnSpc>
              <a:spcBef>
                <a:spcPts val="0"/>
              </a:spcBef>
              <a:buFont typeface="+mj-lt"/>
              <a:buAutoNum type="arabicPeriod"/>
            </a:pPr>
            <a:r>
              <a:rPr lang="ru-RU" sz="3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Это </a:t>
            </a:r>
            <a:r>
              <a:rPr lang="ru-RU" sz="3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переходная зона между горами Южной Сибири и Центральной </a:t>
            </a:r>
            <a:r>
              <a:rPr lang="ru-RU" sz="3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Азии.  (+) </a:t>
            </a:r>
            <a:endParaRPr lang="ru-RU" sz="3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355600" indent="-355600">
              <a:buFont typeface="+mj-lt"/>
              <a:buAutoNum type="arabicPeriod"/>
            </a:pPr>
            <a:r>
              <a:rPr lang="ru-RU" sz="3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Осадков </a:t>
            </a:r>
            <a:r>
              <a:rPr lang="ru-RU" sz="3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всего 350-500 </a:t>
            </a:r>
            <a:r>
              <a:rPr lang="ru-RU" sz="3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мм.  (+) </a:t>
            </a:r>
          </a:p>
          <a:p>
            <a:pPr marL="355600" indent="-355600">
              <a:buFont typeface="+mj-lt"/>
              <a:buAutoNum type="arabicPeriod"/>
            </a:pPr>
            <a:r>
              <a:rPr lang="ru-RU" sz="3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Снеговая </a:t>
            </a:r>
            <a:r>
              <a:rPr lang="ru-RU" sz="3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линия в </a:t>
            </a:r>
            <a:r>
              <a:rPr lang="ru-RU" sz="3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Сауыре</a:t>
            </a:r>
            <a:r>
              <a:rPr lang="ru-RU" sz="3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3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проходит на высоте </a:t>
            </a:r>
            <a:r>
              <a:rPr lang="ru-RU" sz="3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2000м.     (-) </a:t>
            </a:r>
            <a:endParaRPr lang="ru-RU" sz="3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355600" indent="-355600">
              <a:buFont typeface="+mj-lt"/>
              <a:buAutoNum type="arabicPeriod"/>
            </a:pPr>
            <a:r>
              <a:rPr lang="ru-RU" sz="3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Вершины </a:t>
            </a:r>
            <a:r>
              <a:rPr lang="ru-RU" sz="3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Сауыра</a:t>
            </a:r>
            <a:r>
              <a:rPr lang="ru-RU" sz="3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3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весь год покрыты </a:t>
            </a:r>
            <a:r>
              <a:rPr lang="ru-RU" sz="3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снегом.  (+) </a:t>
            </a:r>
            <a:endParaRPr lang="ru-RU" sz="3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355600" indent="-355600">
              <a:buFont typeface="+mj-lt"/>
              <a:buAutoNum type="arabicPeriod"/>
            </a:pPr>
            <a:r>
              <a:rPr lang="ru-RU" sz="3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Реки </a:t>
            </a:r>
            <a:r>
              <a:rPr lang="ru-RU" sz="3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длинные, большие и начинаются в </a:t>
            </a:r>
            <a:r>
              <a:rPr lang="ru-RU" sz="3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горах.  (-) </a:t>
            </a:r>
            <a:endParaRPr lang="ru-RU" sz="3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355600" indent="-355600">
              <a:buFont typeface="+mj-lt"/>
              <a:buAutoNum type="arabicPeriod"/>
            </a:pPr>
            <a:r>
              <a:rPr lang="ru-RU" sz="3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Многие </a:t>
            </a:r>
            <a:r>
              <a:rPr lang="ru-RU" sz="3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реки при выходе на равнину </a:t>
            </a:r>
            <a:r>
              <a:rPr lang="ru-RU" sz="3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пересыхают. (+) </a:t>
            </a:r>
            <a:endParaRPr lang="ru-RU" sz="3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355600" indent="-355600">
              <a:buFont typeface="+mj-lt"/>
              <a:buAutoNum type="arabicPeriod"/>
            </a:pPr>
            <a:r>
              <a:rPr lang="ru-RU" sz="3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Река </a:t>
            </a:r>
            <a:r>
              <a:rPr lang="ru-RU" sz="3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Аягуз впадает в озеро </a:t>
            </a:r>
            <a:r>
              <a:rPr lang="ru-RU" sz="3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Балкаш</a:t>
            </a:r>
            <a:r>
              <a:rPr lang="ru-RU" sz="3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 (+) </a:t>
            </a:r>
            <a:endParaRPr lang="ru-RU" sz="3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355600" indent="-355600">
              <a:buFont typeface="+mj-lt"/>
              <a:buAutoNum type="arabicPeriod"/>
            </a:pPr>
            <a:r>
              <a:rPr lang="ru-RU" sz="3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Река </a:t>
            </a:r>
            <a:r>
              <a:rPr lang="ru-RU" sz="3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Емель впадает в оз. </a:t>
            </a:r>
            <a:r>
              <a:rPr lang="ru-RU" sz="3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Ж</a:t>
            </a:r>
            <a:r>
              <a:rPr lang="ru-RU" sz="3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айсан</a:t>
            </a:r>
            <a:r>
              <a:rPr lang="ru-RU" sz="3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 (-) </a:t>
            </a:r>
            <a:endParaRPr lang="ru-RU" sz="3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514350" indent="-514350">
              <a:lnSpc>
                <a:spcPct val="110000"/>
              </a:lnSpc>
              <a:spcBef>
                <a:spcPts val="0"/>
              </a:spcBef>
              <a:buFont typeface="+mj-lt"/>
              <a:buAutoNum type="arabicPeriod"/>
            </a:pPr>
            <a:endParaRPr lang="ru-RU" sz="2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>
              <a:buNone/>
            </a:pP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6228184" y="548680"/>
            <a:ext cx="577580" cy="40344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7452320" y="952128"/>
            <a:ext cx="677094" cy="33833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4426468" y="1290464"/>
            <a:ext cx="577580" cy="33833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6228184" y="1459632"/>
            <a:ext cx="637064" cy="50750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4283969" y="2242333"/>
            <a:ext cx="856820" cy="36004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2987066" y="2905223"/>
            <a:ext cx="577580" cy="33833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3131840" y="3521962"/>
            <a:ext cx="577580" cy="33908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4139952" y="3772167"/>
            <a:ext cx="721596" cy="50986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7583774" y="4149080"/>
            <a:ext cx="739159" cy="46085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6516974" y="4648688"/>
            <a:ext cx="637064" cy="33833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6865248" y="4648688"/>
            <a:ext cx="686586" cy="67667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Прямоугольник 14"/>
          <p:cNvSpPr/>
          <p:nvPr/>
        </p:nvSpPr>
        <p:spPr>
          <a:xfrm>
            <a:off x="7263044" y="5297438"/>
            <a:ext cx="718526" cy="45375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>
            <a:off x="5394088" y="5706065"/>
            <a:ext cx="577580" cy="50750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Прямоугольник 16"/>
          <p:cNvSpPr/>
          <p:nvPr/>
        </p:nvSpPr>
        <p:spPr>
          <a:xfrm>
            <a:off x="5105298" y="6128126"/>
            <a:ext cx="577580" cy="41847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967051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dir="r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2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2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3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3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4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4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5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5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7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116632"/>
            <a:ext cx="8373616" cy="360040"/>
          </a:xfrm>
        </p:spPr>
        <p:txBody>
          <a:bodyPr>
            <a:noAutofit/>
          </a:bodyPr>
          <a:lstStyle/>
          <a:p>
            <a:r>
              <a:rPr lang="ru-RU" sz="36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источники</a:t>
            </a:r>
            <a:endParaRPr lang="ru-RU" sz="3600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620688"/>
            <a:ext cx="8784976" cy="5976664"/>
          </a:xfrm>
        </p:spPr>
        <p:txBody>
          <a:bodyPr>
            <a:normAutofit fontScale="92500" lnSpcReduction="10000"/>
          </a:bodyPr>
          <a:lstStyle/>
          <a:p>
            <a:pPr marL="177800" lvl="0" indent="-177800">
              <a:buFont typeface="Wingdings" panose="05000000000000000000" pitchFamily="2" charset="2"/>
              <a:buChar char="ü"/>
            </a:pPr>
            <a:r>
              <a:rPr lang="ru-RU" sz="1400" b="1" u="sng" dirty="0">
                <a:hlinkClick r:id="rId2"/>
              </a:rPr>
              <a:t>http://silkadv.com/sites/default/files/Kazahstan/Priroda/Vostochnyi_Kazahstan/Priroda_Vostochnogo_Kz/Saur_Tarbagatai/0_4_Saur_Tarbagatai_gory.jpg</a:t>
            </a:r>
            <a:r>
              <a:rPr lang="ru-RU" sz="1400" b="1" dirty="0"/>
              <a:t> </a:t>
            </a:r>
            <a:r>
              <a:rPr lang="ru-RU" sz="1400" b="1" dirty="0" err="1"/>
              <a:t>Сауыр</a:t>
            </a:r>
            <a:r>
              <a:rPr lang="ru-RU" sz="1400" b="1" dirty="0"/>
              <a:t> -Тарбагатай</a:t>
            </a:r>
          </a:p>
          <a:p>
            <a:pPr marL="177800" lvl="0" indent="-177800">
              <a:buFont typeface="Wingdings" panose="05000000000000000000" pitchFamily="2" charset="2"/>
              <a:buChar char="ü"/>
            </a:pPr>
            <a:r>
              <a:rPr lang="ru-RU" sz="1400" b="1" u="sng" dirty="0">
                <a:hlinkClick r:id="rId3"/>
              </a:rPr>
              <a:t>http://chagan-tranzit.ru/wp-content/uploads/2012/11/image75317.jpg</a:t>
            </a:r>
            <a:r>
              <a:rPr lang="ru-RU" sz="1400" b="1" dirty="0"/>
              <a:t> Хребет </a:t>
            </a:r>
            <a:r>
              <a:rPr lang="ru-RU" sz="1400" b="1" dirty="0" smtClean="0"/>
              <a:t>Тарбагатай</a:t>
            </a:r>
          </a:p>
          <a:p>
            <a:pPr marL="177800" lvl="0" indent="-177800">
              <a:buFont typeface="Wingdings" panose="05000000000000000000" pitchFamily="2" charset="2"/>
              <a:buChar char="ü"/>
            </a:pPr>
            <a:r>
              <a:rPr lang="en-US" sz="1400" b="1" dirty="0">
                <a:hlinkClick r:id="rId4"/>
              </a:rPr>
              <a:t>http://</a:t>
            </a:r>
            <a:r>
              <a:rPr lang="en-US" sz="1400" b="1" dirty="0" smtClean="0">
                <a:hlinkClick r:id="rId4"/>
              </a:rPr>
              <a:t>geosfera.info/uploads/fotos/vko2.jpg</a:t>
            </a:r>
            <a:r>
              <a:rPr lang="ru-RU" sz="1400" b="1" dirty="0" smtClean="0"/>
              <a:t> Физическая карта</a:t>
            </a:r>
            <a:endParaRPr lang="ru-RU" sz="1400" b="1" dirty="0"/>
          </a:p>
          <a:p>
            <a:pPr marL="177800" lvl="0" indent="-177800">
              <a:buFont typeface="Wingdings" panose="05000000000000000000" pitchFamily="2" charset="2"/>
              <a:buChar char="ü"/>
            </a:pPr>
            <a:r>
              <a:rPr lang="en-US" sz="1400" b="1" u="sng" dirty="0">
                <a:hlinkClick r:id="rId5"/>
              </a:rPr>
              <a:t>http</a:t>
            </a:r>
            <a:r>
              <a:rPr lang="ru-RU" sz="1400" b="1" u="sng" dirty="0">
                <a:hlinkClick r:id="rId5"/>
              </a:rPr>
              <a:t>://</a:t>
            </a:r>
            <a:r>
              <a:rPr lang="en-US" sz="1400" b="1" u="sng" dirty="0" err="1">
                <a:hlinkClick r:id="rId5"/>
              </a:rPr>
              <a:t>silkadv</a:t>
            </a:r>
            <a:r>
              <a:rPr lang="ru-RU" sz="1400" b="1" u="sng" dirty="0">
                <a:hlinkClick r:id="rId5"/>
              </a:rPr>
              <a:t>.</a:t>
            </a:r>
            <a:r>
              <a:rPr lang="en-US" sz="1400" b="1" u="sng" dirty="0">
                <a:hlinkClick r:id="rId5"/>
              </a:rPr>
              <a:t>com</a:t>
            </a:r>
            <a:r>
              <a:rPr lang="ru-RU" sz="1400" b="1" u="sng" dirty="0">
                <a:hlinkClick r:id="rId5"/>
              </a:rPr>
              <a:t>/</a:t>
            </a:r>
            <a:r>
              <a:rPr lang="en-US" sz="1400" b="1" u="sng" dirty="0" err="1">
                <a:hlinkClick r:id="rId5"/>
              </a:rPr>
              <a:t>en</a:t>
            </a:r>
            <a:r>
              <a:rPr lang="ru-RU" sz="1400" b="1" u="sng" dirty="0">
                <a:hlinkClick r:id="rId5"/>
              </a:rPr>
              <a:t>/</a:t>
            </a:r>
            <a:r>
              <a:rPr lang="en-US" sz="1400" b="1" u="sng" dirty="0">
                <a:hlinkClick r:id="rId5"/>
              </a:rPr>
              <a:t>content</a:t>
            </a:r>
            <a:r>
              <a:rPr lang="ru-RU" sz="1400" b="1" u="sng" dirty="0">
                <a:hlinkClick r:id="rId5"/>
              </a:rPr>
              <a:t>/</a:t>
            </a:r>
            <a:r>
              <a:rPr lang="en-US" sz="1400" b="1" u="sng" dirty="0" err="1">
                <a:hlinkClick r:id="rId5"/>
              </a:rPr>
              <a:t>przhevalskiy</a:t>
            </a:r>
            <a:r>
              <a:rPr lang="ru-RU" sz="1400" b="1" u="sng" dirty="0">
                <a:hlinkClick r:id="rId5"/>
              </a:rPr>
              <a:t>-</a:t>
            </a:r>
            <a:r>
              <a:rPr lang="en-US" sz="1400" b="1" u="sng" dirty="0">
                <a:hlinkClick r:id="rId5"/>
              </a:rPr>
              <a:t>o</a:t>
            </a:r>
            <a:r>
              <a:rPr lang="ru-RU" sz="1400" b="1" u="sng" dirty="0">
                <a:hlinkClick r:id="rId5"/>
              </a:rPr>
              <a:t>-</a:t>
            </a:r>
            <a:r>
              <a:rPr lang="en-US" sz="1400" b="1" u="sng" dirty="0" err="1">
                <a:hlinkClick r:id="rId5"/>
              </a:rPr>
              <a:t>saur</a:t>
            </a:r>
            <a:r>
              <a:rPr lang="ru-RU" sz="1400" b="1" u="sng" dirty="0">
                <a:hlinkClick r:id="rId5"/>
              </a:rPr>
              <a:t>-</a:t>
            </a:r>
            <a:r>
              <a:rPr lang="en-US" sz="1400" b="1" u="sng" dirty="0" err="1">
                <a:hlinkClick r:id="rId5"/>
              </a:rPr>
              <a:t>tarbagatay</a:t>
            </a:r>
            <a:r>
              <a:rPr lang="ru-RU" sz="1400" b="1" dirty="0"/>
              <a:t> </a:t>
            </a:r>
            <a:r>
              <a:rPr lang="ru-RU" sz="1400" b="1" dirty="0" err="1"/>
              <a:t>Сауыр</a:t>
            </a:r>
            <a:r>
              <a:rPr lang="ru-RU" sz="1400" b="1" dirty="0"/>
              <a:t> -Тарбагатай (вершины)</a:t>
            </a:r>
          </a:p>
          <a:p>
            <a:pPr marL="177800" lvl="0" indent="-177800">
              <a:buFont typeface="Wingdings" panose="05000000000000000000" pitchFamily="2" charset="2"/>
              <a:buChar char="ü"/>
            </a:pPr>
            <a:r>
              <a:rPr lang="ru-RU" sz="1400" b="1" u="sng" dirty="0">
                <a:hlinkClick r:id="rId6"/>
              </a:rPr>
              <a:t>http://ts1.mm.bing.net/th?&amp;id=HN.608018235448557865&amp;w=300&amp;h=300&amp;c=0&amp;pid=1.9&amp;rs=0&amp;p=0</a:t>
            </a:r>
            <a:r>
              <a:rPr lang="ru-RU" sz="1400" b="1" dirty="0"/>
              <a:t>  </a:t>
            </a:r>
            <a:r>
              <a:rPr lang="ru-RU" sz="1400" b="1" dirty="0" err="1"/>
              <a:t>Сауыр</a:t>
            </a:r>
            <a:r>
              <a:rPr lang="ru-RU" sz="1400" b="1" dirty="0"/>
              <a:t> Тарбагатай</a:t>
            </a:r>
          </a:p>
          <a:p>
            <a:pPr marL="177800" lvl="0" indent="-177800">
              <a:buFont typeface="Wingdings" panose="05000000000000000000" pitchFamily="2" charset="2"/>
              <a:buChar char="ü"/>
            </a:pPr>
            <a:r>
              <a:rPr lang="ru-RU" sz="1400" b="1" u="sng" dirty="0">
                <a:hlinkClick r:id="rId7"/>
              </a:rPr>
              <a:t>http://go.mail.ru/search_images</a:t>
            </a:r>
            <a:r>
              <a:rPr lang="ru-RU" sz="1400" b="1" dirty="0"/>
              <a:t>? Западный Тарбагатай</a:t>
            </a:r>
          </a:p>
          <a:p>
            <a:pPr marL="177800" lvl="0" indent="-177800">
              <a:buFont typeface="Wingdings" panose="05000000000000000000" pitchFamily="2" charset="2"/>
              <a:buChar char="ü"/>
            </a:pPr>
            <a:r>
              <a:rPr lang="ru-RU" sz="1400" b="1" u="sng" dirty="0">
                <a:hlinkClick r:id="rId8"/>
              </a:rPr>
              <a:t>http://birdsofkazakhstan.com/</a:t>
            </a:r>
            <a:r>
              <a:rPr lang="ru-RU" sz="1400" b="1" dirty="0"/>
              <a:t> </a:t>
            </a:r>
            <a:r>
              <a:rPr lang="ru-RU" sz="1400" b="1" dirty="0" err="1" smtClean="0"/>
              <a:t>Сауыр</a:t>
            </a:r>
            <a:endParaRPr lang="ru-RU" sz="1400" b="1" dirty="0" smtClean="0">
              <a:hlinkClick r:id="rId9"/>
            </a:endParaRPr>
          </a:p>
          <a:p>
            <a:pPr marL="177800" indent="-177800">
              <a:buFont typeface="Wingdings" panose="05000000000000000000" pitchFamily="2" charset="2"/>
              <a:buChar char="ü"/>
            </a:pPr>
            <a:r>
              <a:rPr lang="en-US" sz="1400" b="1" dirty="0" smtClean="0">
                <a:hlinkClick r:id="rId9"/>
              </a:rPr>
              <a:t>http</a:t>
            </a:r>
            <a:r>
              <a:rPr lang="en-US" sz="1400" b="1" dirty="0">
                <a:hlinkClick r:id="rId9"/>
              </a:rPr>
              <a:t>://</a:t>
            </a:r>
            <a:r>
              <a:rPr lang="en-US" sz="1400" b="1" dirty="0" smtClean="0">
                <a:hlinkClick r:id="rId9"/>
              </a:rPr>
              <a:t>lubov-perl.blogspot.ru/2012/02/blog</a:t>
            </a:r>
            <a:r>
              <a:rPr lang="ru-RU" sz="1400" b="1" dirty="0" smtClean="0">
                <a:hlinkClick r:id="rId9"/>
              </a:rPr>
              <a:t> </a:t>
            </a:r>
            <a:r>
              <a:rPr lang="en-US" sz="1400" b="1" dirty="0" smtClean="0">
                <a:hlinkClick r:id="rId9"/>
              </a:rPr>
              <a:t>-post_17.html</a:t>
            </a:r>
            <a:r>
              <a:rPr lang="en-US" sz="1400" b="1" dirty="0" smtClean="0"/>
              <a:t> </a:t>
            </a:r>
            <a:r>
              <a:rPr lang="ru-RU" sz="1400" b="1" dirty="0" smtClean="0"/>
              <a:t>Тарбагатай</a:t>
            </a:r>
          </a:p>
          <a:p>
            <a:pPr marL="177800" indent="-177800">
              <a:buFont typeface="Wingdings" panose="05000000000000000000" pitchFamily="2" charset="2"/>
              <a:buChar char="ü"/>
            </a:pPr>
            <a:r>
              <a:rPr lang="en-US" sz="1400" b="1" dirty="0">
                <a:hlinkClick r:id="rId10"/>
              </a:rPr>
              <a:t>http://</a:t>
            </a:r>
            <a:r>
              <a:rPr lang="en-US" sz="1400" b="1" dirty="0" smtClean="0">
                <a:hlinkClick r:id="rId10"/>
              </a:rPr>
              <a:t>www.ansar.ru/uploads/imagesb/2010/02/95b006b3.jpg</a:t>
            </a:r>
            <a:r>
              <a:rPr lang="ru-RU" sz="1400" b="1" dirty="0" smtClean="0"/>
              <a:t> </a:t>
            </a:r>
            <a:r>
              <a:rPr lang="ru-RU" sz="1400" b="1" dirty="0" err="1" smtClean="0"/>
              <a:t>Сауыр</a:t>
            </a:r>
            <a:endParaRPr lang="ru-RU" sz="1400" b="1" dirty="0" smtClean="0"/>
          </a:p>
          <a:p>
            <a:pPr marL="177800" indent="-177800">
              <a:buFont typeface="Wingdings" panose="05000000000000000000" pitchFamily="2" charset="2"/>
              <a:buChar char="ü"/>
            </a:pPr>
            <a:r>
              <a:rPr lang="en-US" sz="1400" b="1" dirty="0">
                <a:hlinkClick r:id="rId11"/>
              </a:rPr>
              <a:t>http://</a:t>
            </a:r>
            <a:r>
              <a:rPr lang="en-US" sz="1400" b="1" dirty="0" smtClean="0">
                <a:hlinkClick r:id="rId11"/>
              </a:rPr>
              <a:t>www.caravan.kz/images/cache/article_main/46970.jpeg</a:t>
            </a:r>
            <a:r>
              <a:rPr lang="ru-RU" sz="1400" b="1" dirty="0" smtClean="0"/>
              <a:t> Землетрясение</a:t>
            </a:r>
          </a:p>
          <a:p>
            <a:pPr marL="177800" indent="-177800">
              <a:buFont typeface="Wingdings" panose="05000000000000000000" pitchFamily="2" charset="2"/>
              <a:buChar char="ü"/>
            </a:pPr>
            <a:r>
              <a:rPr lang="en-US" sz="1400" b="1" dirty="0">
                <a:hlinkClick r:id="rId12"/>
              </a:rPr>
              <a:t>http://</a:t>
            </a:r>
            <a:r>
              <a:rPr lang="en-US" sz="1400" b="1" dirty="0" smtClean="0">
                <a:hlinkClick r:id="rId12"/>
              </a:rPr>
              <a:t>docs.podelise.ru/pars_docs/animal_refs/6/5720/5720_html_m3982737.jpg</a:t>
            </a:r>
            <a:r>
              <a:rPr lang="ru-RU" sz="1400" b="1" dirty="0" smtClean="0"/>
              <a:t> Карта климатическая</a:t>
            </a:r>
          </a:p>
          <a:p>
            <a:pPr marL="177800" indent="-177800">
              <a:buFont typeface="Wingdings" panose="05000000000000000000" pitchFamily="2" charset="2"/>
              <a:buChar char="ü"/>
            </a:pPr>
            <a:r>
              <a:rPr lang="en-US" sz="1400" b="1" dirty="0">
                <a:hlinkClick r:id="rId13"/>
              </a:rPr>
              <a:t>http://</a:t>
            </a:r>
            <a:r>
              <a:rPr lang="en-US" sz="1400" b="1" dirty="0" smtClean="0">
                <a:hlinkClick r:id="rId13"/>
              </a:rPr>
              <a:t>photos.delovoimir.kz/gallers/filename/2012/09/14/31/5.jpg</a:t>
            </a:r>
            <a:r>
              <a:rPr lang="ru-RU" sz="1400" b="1" dirty="0" smtClean="0"/>
              <a:t> </a:t>
            </a:r>
            <a:r>
              <a:rPr lang="ru-RU" sz="1400" b="1" dirty="0" err="1" smtClean="0"/>
              <a:t>Аягоз</a:t>
            </a:r>
            <a:endParaRPr lang="ru-RU" sz="1400" b="1" dirty="0" smtClean="0"/>
          </a:p>
          <a:p>
            <a:pPr marL="177800" indent="-177800">
              <a:buFont typeface="Wingdings" panose="05000000000000000000" pitchFamily="2" charset="2"/>
              <a:buChar char="ü"/>
            </a:pPr>
            <a:r>
              <a:rPr lang="en-US" sz="1400" b="1" dirty="0">
                <a:hlinkClick r:id="rId14"/>
              </a:rPr>
              <a:t>http://</a:t>
            </a:r>
            <a:r>
              <a:rPr lang="en-US" sz="1400" b="1" dirty="0" smtClean="0">
                <a:hlinkClick r:id="rId14"/>
              </a:rPr>
              <a:t>static.panoramio.com/photos/large/89849938.jpg</a:t>
            </a:r>
            <a:r>
              <a:rPr lang="ru-RU" sz="1400" b="1" dirty="0" smtClean="0"/>
              <a:t> Карабулак</a:t>
            </a:r>
          </a:p>
          <a:p>
            <a:pPr marL="177800" indent="-177800">
              <a:buFont typeface="Wingdings" panose="05000000000000000000" pitchFamily="2" charset="2"/>
              <a:buChar char="ü"/>
            </a:pPr>
            <a:r>
              <a:rPr lang="en-US" sz="1400" b="1" dirty="0">
                <a:hlinkClick r:id="rId15"/>
              </a:rPr>
              <a:t>http://</a:t>
            </a:r>
            <a:r>
              <a:rPr lang="en-US" sz="1400" b="1" dirty="0" smtClean="0">
                <a:hlinkClick r:id="rId15"/>
              </a:rPr>
              <a:t>investvko.kz/assets/images/regoins/kokpekty/storage%20reservoir.JPG</a:t>
            </a:r>
            <a:r>
              <a:rPr lang="ru-RU" sz="1400" b="1" dirty="0" smtClean="0"/>
              <a:t> </a:t>
            </a:r>
            <a:r>
              <a:rPr lang="ru-RU" sz="1400" b="1" dirty="0" err="1" smtClean="0"/>
              <a:t>Кокпекты</a:t>
            </a:r>
            <a:endParaRPr lang="ru-RU" sz="1400" b="1" dirty="0" smtClean="0"/>
          </a:p>
          <a:p>
            <a:pPr marL="177800" indent="-177800">
              <a:buFont typeface="Wingdings" panose="05000000000000000000" pitchFamily="2" charset="2"/>
              <a:buChar char="ü"/>
            </a:pPr>
            <a:r>
              <a:rPr lang="en-US" sz="1400" b="1" dirty="0">
                <a:hlinkClick r:id="rId16"/>
              </a:rPr>
              <a:t>http://</a:t>
            </a:r>
            <a:r>
              <a:rPr lang="en-US" sz="1400" b="1" dirty="0" smtClean="0">
                <a:hlinkClick r:id="rId16"/>
              </a:rPr>
              <a:t>pazitiff.info/uploads/posts/2011-12/1323269618_036.jpg</a:t>
            </a:r>
            <a:r>
              <a:rPr lang="ru-RU" sz="1400" b="1" dirty="0" smtClean="0"/>
              <a:t> </a:t>
            </a:r>
            <a:r>
              <a:rPr lang="ru-RU" sz="1400" b="1" dirty="0" err="1" smtClean="0"/>
              <a:t>Емел</a:t>
            </a:r>
            <a:endParaRPr lang="ru-RU" sz="1400" b="1" dirty="0" smtClean="0"/>
          </a:p>
          <a:p>
            <a:pPr marL="177800" indent="-177800">
              <a:buFont typeface="Wingdings" panose="05000000000000000000" pitchFamily="2" charset="2"/>
              <a:buChar char="ü"/>
            </a:pPr>
            <a:r>
              <a:rPr lang="en-US" sz="1400" b="1" dirty="0">
                <a:hlinkClick r:id="rId17"/>
              </a:rPr>
              <a:t>http://www.vashsad.ua/encyclopedia-of-plants/show/3098</a:t>
            </a:r>
            <a:r>
              <a:rPr lang="en-US" sz="1400" b="1" dirty="0" smtClean="0">
                <a:hlinkClick r:id="rId17"/>
              </a:rPr>
              <a:t>/</a:t>
            </a:r>
            <a:r>
              <a:rPr lang="ru-RU" sz="1400" b="1" dirty="0" smtClean="0"/>
              <a:t> Цветет яблоня </a:t>
            </a:r>
            <a:r>
              <a:rPr lang="ru-RU" sz="1400" b="1" dirty="0" err="1" smtClean="0"/>
              <a:t>Сиверса</a:t>
            </a:r>
            <a:r>
              <a:rPr lang="ru-RU" sz="1400" b="1" dirty="0" smtClean="0"/>
              <a:t> </a:t>
            </a:r>
          </a:p>
          <a:p>
            <a:pPr marL="177800" indent="-177800">
              <a:buFont typeface="Wingdings" panose="05000000000000000000" pitchFamily="2" charset="2"/>
              <a:buChar char="ü"/>
            </a:pPr>
            <a:r>
              <a:rPr lang="en-US" sz="1400" b="1" dirty="0">
                <a:hlinkClick r:id="rId18"/>
              </a:rPr>
              <a:t>http://</a:t>
            </a:r>
            <a:r>
              <a:rPr lang="en-US" sz="1400" b="1" dirty="0" smtClean="0">
                <a:hlinkClick r:id="rId18"/>
              </a:rPr>
              <a:t>mysteriesplanet.ru/dikie-plodovye-derevya.html</a:t>
            </a:r>
            <a:r>
              <a:rPr lang="ru-RU" sz="1400" b="1" dirty="0" smtClean="0"/>
              <a:t>   Яблоня </a:t>
            </a:r>
            <a:r>
              <a:rPr lang="ru-RU" sz="1400" b="1" dirty="0" err="1" smtClean="0"/>
              <a:t>Сиверса</a:t>
            </a:r>
            <a:endParaRPr lang="ru-RU" sz="1400" b="1" dirty="0" smtClean="0"/>
          </a:p>
          <a:p>
            <a:pPr marL="177800" indent="-177800">
              <a:buFont typeface="Wingdings" panose="05000000000000000000" pitchFamily="2" charset="2"/>
              <a:buChar char="ü"/>
            </a:pPr>
            <a:r>
              <a:rPr lang="en-US" sz="1400" b="1" dirty="0">
                <a:hlinkClick r:id="rId19"/>
              </a:rPr>
              <a:t>http://</a:t>
            </a:r>
            <a:r>
              <a:rPr lang="en-US" sz="1400" b="1" dirty="0" smtClean="0">
                <a:hlinkClick r:id="rId19"/>
              </a:rPr>
              <a:t>asktree.ru/pomogite-pozhalujsta-chto-takoe-topol.html</a:t>
            </a:r>
            <a:r>
              <a:rPr lang="ru-RU" sz="1400" b="1" dirty="0" smtClean="0"/>
              <a:t> Тополь серебристый</a:t>
            </a:r>
          </a:p>
          <a:p>
            <a:pPr marL="177800" indent="-177800">
              <a:buFont typeface="Wingdings" panose="05000000000000000000" pitchFamily="2" charset="2"/>
              <a:buChar char="ü"/>
            </a:pPr>
            <a:r>
              <a:rPr lang="en-US" sz="1400" b="1" dirty="0">
                <a:hlinkClick r:id="rId20"/>
              </a:rPr>
              <a:t>http://</a:t>
            </a:r>
            <a:r>
              <a:rPr lang="en-US" sz="1400" b="1" dirty="0" smtClean="0">
                <a:hlinkClick r:id="rId20"/>
              </a:rPr>
              <a:t>flower.onego.ru/conifer/junipe.html</a:t>
            </a:r>
            <a:r>
              <a:rPr lang="ru-RU" sz="1400" b="1" dirty="0" smtClean="0"/>
              <a:t> Туркестанский можжевельник</a:t>
            </a:r>
          </a:p>
          <a:p>
            <a:pPr marL="177800" indent="-177800">
              <a:buFont typeface="Wingdings" panose="05000000000000000000" pitchFamily="2" charset="2"/>
              <a:buChar char="ü"/>
            </a:pPr>
            <a:r>
              <a:rPr lang="en-US" sz="1400" b="1" dirty="0">
                <a:hlinkClick r:id="rId21"/>
              </a:rPr>
              <a:t>http://</a:t>
            </a:r>
            <a:r>
              <a:rPr lang="en-US" sz="1400" b="1" dirty="0" smtClean="0">
                <a:hlinkClick r:id="rId21"/>
              </a:rPr>
              <a:t>www.newikis.com/ru/wiki/Picea_tianschanica</a:t>
            </a:r>
            <a:r>
              <a:rPr lang="ru-RU" sz="1400" b="1" dirty="0" smtClean="0"/>
              <a:t>  Ель </a:t>
            </a:r>
            <a:r>
              <a:rPr lang="ru-RU" sz="1400" b="1" dirty="0" err="1" smtClean="0"/>
              <a:t>тянь-шанская</a:t>
            </a:r>
            <a:endParaRPr lang="ru-RU" sz="1400" b="1" dirty="0" smtClean="0"/>
          </a:p>
          <a:p>
            <a:pPr marL="177800" indent="-177800">
              <a:buFont typeface="Wingdings" panose="05000000000000000000" pitchFamily="2" charset="2"/>
              <a:buChar char="ü"/>
            </a:pPr>
            <a:r>
              <a:rPr lang="en-US" sz="1400" b="1" dirty="0">
                <a:hlinkClick r:id="rId22"/>
              </a:rPr>
              <a:t>http://</a:t>
            </a:r>
            <a:r>
              <a:rPr lang="en-US" sz="1400" b="1" dirty="0" smtClean="0">
                <a:hlinkClick r:id="rId22"/>
              </a:rPr>
              <a:t>www.online-spb.com/94-el-sibirskaj.html</a:t>
            </a:r>
            <a:r>
              <a:rPr lang="ru-RU" sz="1400" b="1" dirty="0" smtClean="0"/>
              <a:t> Ель сибирская</a:t>
            </a:r>
          </a:p>
          <a:p>
            <a:pPr marL="177800" indent="-177800">
              <a:buFont typeface="Wingdings" panose="05000000000000000000" pitchFamily="2" charset="2"/>
              <a:buChar char="ü"/>
            </a:pPr>
            <a:r>
              <a:rPr lang="en-US" sz="1400" b="1" dirty="0">
                <a:hlinkClick r:id="rId23"/>
              </a:rPr>
              <a:t>http://</a:t>
            </a:r>
            <a:r>
              <a:rPr lang="en-US" sz="1400" b="1" dirty="0" smtClean="0">
                <a:hlinkClick r:id="rId23"/>
              </a:rPr>
              <a:t>www.bioaa.info/baran-gorn1.jpg</a:t>
            </a:r>
            <a:r>
              <a:rPr lang="ru-RU" sz="1400" b="1" dirty="0" smtClean="0"/>
              <a:t> Архар </a:t>
            </a:r>
          </a:p>
          <a:p>
            <a:pPr marL="177800" indent="-177800">
              <a:buFont typeface="Wingdings" panose="05000000000000000000" pitchFamily="2" charset="2"/>
              <a:buChar char="ü"/>
            </a:pPr>
            <a:r>
              <a:rPr lang="en-US" sz="1400" b="1" dirty="0">
                <a:hlinkClick r:id="rId24"/>
              </a:rPr>
              <a:t>http://</a:t>
            </a:r>
            <a:r>
              <a:rPr lang="en-US" sz="1400" b="1" dirty="0" smtClean="0">
                <a:hlinkClick r:id="rId24"/>
              </a:rPr>
              <a:t>www.naturelifepark.com/birds/birds_view.php?id=641</a:t>
            </a:r>
            <a:r>
              <a:rPr lang="ru-RU" sz="1400" b="1" dirty="0" smtClean="0"/>
              <a:t> Саджа</a:t>
            </a:r>
          </a:p>
          <a:p>
            <a:pPr marL="177800" indent="-177800">
              <a:buFont typeface="Wingdings" panose="05000000000000000000" pitchFamily="2" charset="2"/>
              <a:buChar char="ü"/>
            </a:pPr>
            <a:r>
              <a:rPr lang="en-US" sz="1400" b="1" dirty="0">
                <a:hlinkClick r:id="rId25"/>
              </a:rPr>
              <a:t>http://birds-altay.ru/2009/06/altajskij-ular-tetraogallus-altaicus-gebl</a:t>
            </a:r>
            <a:r>
              <a:rPr lang="en-US" sz="1400" b="1" dirty="0" smtClean="0">
                <a:hlinkClick r:id="rId25"/>
              </a:rPr>
              <a:t>/</a:t>
            </a:r>
            <a:r>
              <a:rPr lang="ru-RU" sz="1400" b="1" dirty="0" smtClean="0"/>
              <a:t> Улар</a:t>
            </a:r>
          </a:p>
          <a:p>
            <a:pPr marL="177800" indent="-177800">
              <a:buFont typeface="Wingdings" panose="05000000000000000000" pitchFamily="2" charset="2"/>
              <a:buChar char="ü"/>
            </a:pPr>
            <a:r>
              <a:rPr lang="en-US" sz="1400" b="1" dirty="0">
                <a:hlinkClick r:id="rId26"/>
              </a:rPr>
              <a:t>http://</a:t>
            </a:r>
            <a:r>
              <a:rPr lang="en-US" sz="1400" b="1" dirty="0" smtClean="0">
                <a:hlinkClick r:id="rId26"/>
              </a:rPr>
              <a:t>textreferat.com.ua/referat2.php?id=3204</a:t>
            </a:r>
            <a:r>
              <a:rPr lang="ru-RU" sz="1400" b="1" dirty="0" smtClean="0"/>
              <a:t> Беркут</a:t>
            </a:r>
          </a:p>
          <a:p>
            <a:pPr marL="177800" indent="-177800">
              <a:buFont typeface="Wingdings" panose="05000000000000000000" pitchFamily="2" charset="2"/>
              <a:buChar char="ü"/>
            </a:pPr>
            <a:r>
              <a:rPr lang="en-US" sz="1400" b="1" dirty="0">
                <a:hlinkClick r:id="rId7"/>
              </a:rPr>
              <a:t>http://</a:t>
            </a:r>
            <a:r>
              <a:rPr lang="en-US" sz="1400" b="1" dirty="0" smtClean="0">
                <a:hlinkClick r:id="rId7"/>
              </a:rPr>
              <a:t>go.mail.ru/search_images</a:t>
            </a:r>
            <a:r>
              <a:rPr lang="ru-RU" sz="1400" b="1" dirty="0" smtClean="0"/>
              <a:t>  Сапсан</a:t>
            </a:r>
          </a:p>
          <a:p>
            <a:pPr marL="177800" indent="-177800">
              <a:buFont typeface="Wingdings" panose="05000000000000000000" pitchFamily="2" charset="2"/>
              <a:buChar char="ü"/>
            </a:pPr>
            <a:endParaRPr lang="ru-RU" sz="1400" b="1" dirty="0"/>
          </a:p>
        </p:txBody>
      </p:sp>
    </p:spTree>
    <p:extLst>
      <p:ext uri="{BB962C8B-B14F-4D97-AF65-F5344CB8AC3E}">
        <p14:creationId xmlns:p14="http://schemas.microsoft.com/office/powerpoint/2010/main" val="31784279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dir="r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7385" y="0"/>
            <a:ext cx="8829439" cy="576064"/>
          </a:xfrm>
        </p:spPr>
        <p:txBody>
          <a:bodyPr>
            <a:noAutofit/>
          </a:bodyPr>
          <a:lstStyle/>
          <a:p>
            <a:r>
              <a:rPr lang="ru-RU" sz="5400" dirty="0" smtClean="0"/>
              <a:t/>
            </a:r>
            <a:br>
              <a:rPr lang="ru-RU" sz="5400" dirty="0" smtClean="0"/>
            </a:br>
            <a:r>
              <a:rPr lang="ru-RU" sz="36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Физико-географическое районирование </a:t>
            </a:r>
            <a:r>
              <a:rPr lang="ru-RU" b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b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ru-RU" b="1" dirty="0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1" y="908720"/>
            <a:ext cx="8856985" cy="5472608"/>
          </a:xfrm>
        </p:spPr>
        <p:txBody>
          <a:bodyPr>
            <a:noAutofit/>
          </a:bodyPr>
          <a:lstStyle/>
          <a:p>
            <a:pPr marL="742950" indent="-742950">
              <a:spcBef>
                <a:spcPts val="0"/>
              </a:spcBef>
              <a:buAutoNum type="arabicPeriod"/>
            </a:pPr>
            <a:r>
              <a:rPr lang="ru-RU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 какими природными территориями граничит  </a:t>
            </a:r>
            <a:r>
              <a:rPr lang="ru-RU" sz="36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Сауыр</a:t>
            </a:r>
            <a:r>
              <a:rPr lang="ru-RU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-Тарбагатай?</a:t>
            </a:r>
          </a:p>
          <a:p>
            <a:pPr marL="742950" indent="-742950">
              <a:spcBef>
                <a:spcPts val="0"/>
              </a:spcBef>
              <a:buFont typeface="Arial" pitchFamily="34" charset="0"/>
              <a:buAutoNum type="arabicPeriod"/>
            </a:pPr>
            <a:r>
              <a:rPr lang="ru-RU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Задание 1 (стр. 15, тетрадь, </a:t>
            </a:r>
            <a:r>
              <a:rPr lang="ru-RU" sz="36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стр</a:t>
            </a:r>
            <a:r>
              <a:rPr lang="ru-RU" sz="36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28, </a:t>
            </a:r>
            <a:r>
              <a:rPr lang="ru-RU" sz="36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атлас</a:t>
            </a:r>
            <a:r>
              <a:rPr lang="ru-RU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).</a:t>
            </a:r>
            <a:endParaRPr lang="ru-RU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" name="Содержимое 5" descr="1 009.jpg"/>
          <p:cNvPicPr>
            <a:picLocks noChangeAspect="1"/>
          </p:cNvPicPr>
          <p:nvPr/>
        </p:nvPicPr>
        <p:blipFill>
          <a:blip r:embed="rId2"/>
          <a:srcRect l="12278" t="6805" r="4733" b="13313"/>
          <a:stretch>
            <a:fillRect/>
          </a:stretch>
        </p:blipFill>
        <p:spPr bwMode="auto">
          <a:xfrm>
            <a:off x="179511" y="692696"/>
            <a:ext cx="8856985" cy="614299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329373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dir="r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Прямая со стрелкой 5"/>
          <p:cNvCxnSpPr/>
          <p:nvPr/>
        </p:nvCxnSpPr>
        <p:spPr>
          <a:xfrm flipV="1">
            <a:off x="4681297" y="1527389"/>
            <a:ext cx="21397" cy="1368473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7" name="Прямая со стрелкой 6"/>
          <p:cNvCxnSpPr/>
          <p:nvPr/>
        </p:nvCxnSpPr>
        <p:spPr>
          <a:xfrm flipH="1" flipV="1">
            <a:off x="2416440" y="3321116"/>
            <a:ext cx="615827" cy="4126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8" name="Прямая со стрелкой 7"/>
          <p:cNvCxnSpPr>
            <a:endCxn id="21" idx="1"/>
          </p:cNvCxnSpPr>
          <p:nvPr/>
        </p:nvCxnSpPr>
        <p:spPr>
          <a:xfrm>
            <a:off x="6056997" y="3321116"/>
            <a:ext cx="887508" cy="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9" name="Прямая со стрелкой 8"/>
          <p:cNvCxnSpPr/>
          <p:nvPr/>
        </p:nvCxnSpPr>
        <p:spPr>
          <a:xfrm>
            <a:off x="4678842" y="3717032"/>
            <a:ext cx="2455" cy="1355379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4" name="Овал 3"/>
          <p:cNvSpPr/>
          <p:nvPr/>
        </p:nvSpPr>
        <p:spPr>
          <a:xfrm>
            <a:off x="2953105" y="2636627"/>
            <a:ext cx="3456384" cy="1397234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Сауыр</a:t>
            </a:r>
            <a:r>
              <a:rPr lang="ru-RU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-Тарбагатай</a:t>
            </a:r>
            <a:endParaRPr lang="ru-RU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2292766" y="404664"/>
            <a:ext cx="4819856" cy="1122725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Жайсанская</a:t>
            </a:r>
            <a:r>
              <a:rPr lang="ru-RU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котловина</a:t>
            </a:r>
          </a:p>
          <a:p>
            <a:pPr algn="ctr"/>
            <a:r>
              <a:rPr lang="ru-RU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Кара </a:t>
            </a:r>
            <a:r>
              <a:rPr lang="ru-RU" sz="36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Ертис</a:t>
            </a:r>
            <a:endParaRPr lang="ru-RU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2244251" y="5094042"/>
            <a:ext cx="4916886" cy="914400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Алакольская</a:t>
            </a:r>
            <a:r>
              <a:rPr lang="ru-RU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котловина</a:t>
            </a:r>
            <a:endParaRPr lang="ru-RU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206393" y="3042331"/>
            <a:ext cx="2210047" cy="585826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Сарыарка</a:t>
            </a:r>
            <a:endParaRPr lang="ru-RU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6944505" y="3028203"/>
            <a:ext cx="2019983" cy="585826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Китай</a:t>
            </a:r>
            <a:endParaRPr lang="ru-RU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840498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dir="r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Объект 13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411" t="38453"/>
          <a:stretch/>
        </p:blipFill>
        <p:spPr>
          <a:xfrm>
            <a:off x="107504" y="116632"/>
            <a:ext cx="8928992" cy="6720219"/>
          </a:xfrm>
        </p:spPr>
      </p:pic>
      <p:sp>
        <p:nvSpPr>
          <p:cNvPr id="7" name="TextBox 6"/>
          <p:cNvSpPr txBox="1"/>
          <p:nvPr/>
        </p:nvSpPr>
        <p:spPr>
          <a:xfrm>
            <a:off x="6358942" y="2914708"/>
            <a:ext cx="20833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 а у ы р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7302878" y="2886216"/>
            <a:ext cx="99828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sz="1400" b="1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Музтау</a:t>
            </a:r>
            <a:r>
              <a:rPr lang="ru-RU" altLang="ru-RU" sz="14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3816м</a:t>
            </a:r>
          </a:p>
        </p:txBody>
      </p:sp>
      <p:sp>
        <p:nvSpPr>
          <p:cNvPr id="3" name="5-конечная звезда 2"/>
          <p:cNvSpPr/>
          <p:nvPr/>
        </p:nvSpPr>
        <p:spPr>
          <a:xfrm>
            <a:off x="3333695" y="3458016"/>
            <a:ext cx="138590" cy="97160"/>
          </a:xfrm>
          <a:prstGeom prst="star5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5-конечная звезда 9"/>
          <p:cNvSpPr/>
          <p:nvPr/>
        </p:nvSpPr>
        <p:spPr>
          <a:xfrm>
            <a:off x="7164288" y="2963288"/>
            <a:ext cx="138590" cy="97160"/>
          </a:xfrm>
          <a:prstGeom prst="star5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Прямоугольник 14"/>
          <p:cNvSpPr/>
          <p:nvPr/>
        </p:nvSpPr>
        <p:spPr>
          <a:xfrm>
            <a:off x="4355976" y="4581128"/>
            <a:ext cx="3852428" cy="1872208"/>
          </a:xfrm>
          <a:prstGeom prst="rect">
            <a:avLst/>
          </a:prstGeom>
          <a:solidFill>
            <a:srgbClr val="FFE5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60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Сауыр</a:t>
            </a:r>
            <a:r>
              <a:rPr lang="ru-RU" sz="6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- Тарбагатай</a:t>
            </a:r>
            <a:endParaRPr lang="ru-RU" sz="6000" dirty="0">
              <a:solidFill>
                <a:schemeClr val="tx1"/>
              </a:solidFill>
            </a:endParaRPr>
          </a:p>
        </p:txBody>
      </p:sp>
      <p:sp>
        <p:nvSpPr>
          <p:cNvPr id="16" name="Стрелка влево 15"/>
          <p:cNvSpPr/>
          <p:nvPr/>
        </p:nvSpPr>
        <p:spPr>
          <a:xfrm rot="6626863">
            <a:off x="5519087" y="3789556"/>
            <a:ext cx="1679711" cy="484632"/>
          </a:xfrm>
          <a:prstGeom prst="lef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Стрелка влево 16"/>
          <p:cNvSpPr/>
          <p:nvPr/>
        </p:nvSpPr>
        <p:spPr>
          <a:xfrm rot="3814114">
            <a:off x="3199588" y="4418129"/>
            <a:ext cx="1863428" cy="484632"/>
          </a:xfrm>
          <a:prstGeom prst="lef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353132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dir="r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17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360040"/>
          </a:xfrm>
        </p:spPr>
        <p:txBody>
          <a:bodyPr>
            <a:noAutofit/>
          </a:bodyPr>
          <a:lstStyle/>
          <a:p>
            <a:r>
              <a:rPr lang="ru-RU" sz="4800" b="1" dirty="0" err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Сауыр</a:t>
            </a:r>
            <a:endParaRPr lang="ru-RU" sz="4800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908720"/>
            <a:ext cx="8964488" cy="5949280"/>
          </a:xfrm>
        </p:spPr>
        <p:txBody>
          <a:bodyPr>
            <a:normAutofit/>
          </a:bodyPr>
          <a:lstStyle/>
          <a:p>
            <a:pPr marL="0" indent="0">
              <a:spcBef>
                <a:spcPts val="0"/>
              </a:spcBef>
              <a:buNone/>
            </a:pPr>
            <a:endParaRPr lang="ru-RU" sz="36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>
              <a:spcBef>
                <a:spcPts val="0"/>
              </a:spcBef>
              <a:buNone/>
            </a:pPr>
            <a:endParaRPr lang="ru-RU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>
              <a:spcBef>
                <a:spcPts val="0"/>
              </a:spcBef>
              <a:buNone/>
            </a:pPr>
            <a:endParaRPr lang="ru-RU" sz="36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>
              <a:spcBef>
                <a:spcPts val="0"/>
              </a:spcBef>
              <a:buNone/>
            </a:pPr>
            <a:endParaRPr lang="ru-RU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>
              <a:spcBef>
                <a:spcPts val="0"/>
              </a:spcBef>
              <a:buNone/>
            </a:pPr>
            <a:endParaRPr lang="ru-RU" sz="36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>
              <a:spcBef>
                <a:spcPts val="0"/>
              </a:spcBef>
              <a:buNone/>
            </a:pPr>
            <a:endParaRPr lang="ru-RU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95404511"/>
              </p:ext>
            </p:extLst>
          </p:nvPr>
        </p:nvGraphicFramePr>
        <p:xfrm>
          <a:off x="323528" y="692696"/>
          <a:ext cx="8640960" cy="3474720"/>
        </p:xfrm>
        <a:graphic>
          <a:graphicData uri="http://schemas.openxmlformats.org/drawingml/2006/table">
            <a:tbl>
              <a:tblPr firstRow="1" bandRow="1">
                <a:tableStyleId>{5FD0F851-EC5A-4D38-B0AD-8093EC10F338}</a:tableStyleId>
              </a:tblPr>
              <a:tblGrid>
                <a:gridCol w="3384376"/>
                <a:gridCol w="5256584"/>
              </a:tblGrid>
              <a:tr h="432048">
                <a:tc>
                  <a:txBody>
                    <a:bodyPr/>
                    <a:lstStyle/>
                    <a:p>
                      <a:r>
                        <a:rPr lang="ru-RU" sz="3200" b="1" dirty="0" smtClean="0">
                          <a:solidFill>
                            <a:srgbClr val="0070C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Длина</a:t>
                      </a:r>
                      <a:r>
                        <a:rPr lang="ru-RU" sz="3200" b="1" baseline="0" dirty="0" smtClean="0">
                          <a:solidFill>
                            <a:srgbClr val="0070C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общая</a:t>
                      </a:r>
                      <a:r>
                        <a:rPr lang="ru-RU" sz="3200" b="1" dirty="0" smtClean="0">
                          <a:solidFill>
                            <a:srgbClr val="0070C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</a:t>
                      </a:r>
                      <a:endParaRPr lang="ru-RU" sz="3200" b="1" dirty="0">
                        <a:solidFill>
                          <a:srgbClr val="0070C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32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110 км</a:t>
                      </a:r>
                      <a:endParaRPr lang="ru-RU" sz="32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2048">
                <a:tc>
                  <a:txBody>
                    <a:bodyPr/>
                    <a:lstStyle/>
                    <a:p>
                      <a:r>
                        <a:rPr lang="ru-RU" sz="3200" b="1" dirty="0" smtClean="0">
                          <a:solidFill>
                            <a:srgbClr val="0070C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Длина</a:t>
                      </a:r>
                      <a:r>
                        <a:rPr lang="ru-RU" sz="3200" b="1" baseline="0" dirty="0" smtClean="0">
                          <a:solidFill>
                            <a:srgbClr val="0070C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в РК</a:t>
                      </a:r>
                      <a:endParaRPr lang="ru-RU" sz="3200" b="1" dirty="0">
                        <a:solidFill>
                          <a:srgbClr val="0070C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32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60-65 км </a:t>
                      </a:r>
                      <a:endParaRPr lang="ru-RU" sz="28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2048">
                <a:tc gridSpan="2">
                  <a:txBody>
                    <a:bodyPr/>
                    <a:lstStyle/>
                    <a:p>
                      <a:r>
                        <a:rPr lang="ru-RU" sz="32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Соединен с горным хребтом </a:t>
                      </a:r>
                      <a:r>
                        <a:rPr lang="ru-RU" sz="3200" b="1" dirty="0" err="1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Манырак</a:t>
                      </a:r>
                      <a:endParaRPr lang="ru-RU" sz="32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32048">
                <a:tc>
                  <a:txBody>
                    <a:bodyPr/>
                    <a:lstStyle/>
                    <a:p>
                      <a:r>
                        <a:rPr lang="ru-RU" sz="3200" b="1" dirty="0" smtClean="0">
                          <a:solidFill>
                            <a:srgbClr val="0070C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Север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32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Озеро</a:t>
                      </a:r>
                      <a:r>
                        <a:rPr lang="ru-RU" sz="3200" b="1" baseline="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</a:t>
                      </a:r>
                      <a:r>
                        <a:rPr lang="ru-RU" sz="3200" b="1" baseline="0" dirty="0" err="1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Жайсан</a:t>
                      </a:r>
                      <a:r>
                        <a:rPr lang="ru-RU" sz="3200" b="1" baseline="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и Кара </a:t>
                      </a:r>
                      <a:r>
                        <a:rPr lang="ru-RU" sz="3200" b="1" baseline="0" dirty="0" err="1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Ертис</a:t>
                      </a:r>
                      <a:endParaRPr lang="ru-RU" sz="3200" b="1" dirty="0" smtClean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2048">
                <a:tc>
                  <a:txBody>
                    <a:bodyPr/>
                    <a:lstStyle/>
                    <a:p>
                      <a:r>
                        <a:rPr lang="ru-RU" sz="3200" b="1" dirty="0" smtClean="0">
                          <a:solidFill>
                            <a:srgbClr val="0070C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Юг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3200" b="1" dirty="0" smtClean="0">
                          <a:solidFill>
                            <a:srgbClr val="0070C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Впадина </a:t>
                      </a:r>
                      <a:r>
                        <a:rPr lang="ru-RU" sz="3200" b="1" dirty="0" err="1" smtClean="0">
                          <a:solidFill>
                            <a:srgbClr val="0070C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Шиликты</a:t>
                      </a:r>
                      <a:endParaRPr lang="ru-RU" sz="3200" b="1" dirty="0" smtClean="0">
                        <a:solidFill>
                          <a:srgbClr val="0070C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2048">
                <a:tc>
                  <a:txBody>
                    <a:bodyPr/>
                    <a:lstStyle/>
                    <a:p>
                      <a:r>
                        <a:rPr lang="ru-RU" sz="3200" b="1" dirty="0" smtClean="0">
                          <a:solidFill>
                            <a:srgbClr val="0070C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Вершина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3200" b="1" dirty="0" err="1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Музтау</a:t>
                      </a:r>
                      <a:r>
                        <a:rPr lang="ru-RU" sz="32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, 3816 м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6016" y="4123892"/>
            <a:ext cx="4168014" cy="273410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1" y="4123892"/>
            <a:ext cx="4464494" cy="270892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6386090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dir="r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432048"/>
          </a:xfrm>
        </p:spPr>
        <p:txBody>
          <a:bodyPr>
            <a:noAutofit/>
          </a:bodyPr>
          <a:lstStyle/>
          <a:p>
            <a:r>
              <a:rPr lang="ru-RU" sz="48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</a:t>
            </a:r>
            <a:r>
              <a:rPr lang="ru-RU" sz="48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арбагатай</a:t>
            </a:r>
            <a:endParaRPr lang="ru-RU" sz="4800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908720"/>
            <a:ext cx="8964488" cy="5949280"/>
          </a:xfrm>
        </p:spPr>
        <p:txBody>
          <a:bodyPr>
            <a:normAutofit/>
          </a:bodyPr>
          <a:lstStyle/>
          <a:p>
            <a:pPr marL="0" indent="0">
              <a:spcBef>
                <a:spcPts val="0"/>
              </a:spcBef>
              <a:buNone/>
            </a:pPr>
            <a:endParaRPr lang="ru-RU" sz="36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>
              <a:spcBef>
                <a:spcPts val="0"/>
              </a:spcBef>
              <a:buNone/>
            </a:pPr>
            <a:endParaRPr lang="ru-RU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>
              <a:spcBef>
                <a:spcPts val="0"/>
              </a:spcBef>
              <a:buNone/>
            </a:pPr>
            <a:endParaRPr lang="ru-RU" sz="36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>
              <a:spcBef>
                <a:spcPts val="0"/>
              </a:spcBef>
              <a:buNone/>
            </a:pPr>
            <a:endParaRPr lang="ru-RU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>
              <a:spcBef>
                <a:spcPts val="0"/>
              </a:spcBef>
              <a:buNone/>
            </a:pPr>
            <a:endParaRPr lang="ru-RU" sz="36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>
              <a:spcBef>
                <a:spcPts val="0"/>
              </a:spcBef>
              <a:buNone/>
            </a:pPr>
            <a:endParaRPr lang="ru-RU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61653089"/>
              </p:ext>
            </p:extLst>
          </p:nvPr>
        </p:nvGraphicFramePr>
        <p:xfrm>
          <a:off x="251520" y="836712"/>
          <a:ext cx="8712968" cy="5516880"/>
        </p:xfrm>
        <a:graphic>
          <a:graphicData uri="http://schemas.openxmlformats.org/drawingml/2006/table">
            <a:tbl>
              <a:tblPr firstRow="1" bandRow="1">
                <a:tableStyleId>{5FD0F851-EC5A-4D38-B0AD-8093EC10F338}</a:tableStyleId>
              </a:tblPr>
              <a:tblGrid>
                <a:gridCol w="2304256"/>
                <a:gridCol w="6408712"/>
              </a:tblGrid>
              <a:tr h="432048">
                <a:tc>
                  <a:txBody>
                    <a:bodyPr/>
                    <a:lstStyle/>
                    <a:p>
                      <a:r>
                        <a:rPr lang="ru-RU" sz="3200" b="1" dirty="0" smtClean="0">
                          <a:solidFill>
                            <a:srgbClr val="0070C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Длина </a:t>
                      </a:r>
                      <a:endParaRPr lang="ru-RU" sz="3200" b="1" dirty="0">
                        <a:solidFill>
                          <a:srgbClr val="0070C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32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300 км</a:t>
                      </a:r>
                      <a:endParaRPr lang="ru-RU" sz="32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2048">
                <a:tc>
                  <a:txBody>
                    <a:bodyPr/>
                    <a:lstStyle/>
                    <a:p>
                      <a:r>
                        <a:rPr lang="ru-RU" sz="3200" b="1" dirty="0" smtClean="0">
                          <a:solidFill>
                            <a:srgbClr val="0070C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Ширина </a:t>
                      </a:r>
                      <a:endParaRPr lang="ru-RU" sz="3200" b="1" dirty="0">
                        <a:solidFill>
                          <a:srgbClr val="0070C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32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30-50 км</a:t>
                      </a:r>
                      <a:endParaRPr lang="ru-RU" sz="32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2048">
                <a:tc gridSpan="2">
                  <a:txBody>
                    <a:bodyPr/>
                    <a:lstStyle/>
                    <a:p>
                      <a:r>
                        <a:rPr lang="ru-RU" sz="32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В</a:t>
                      </a:r>
                      <a:r>
                        <a:rPr lang="ru-RU" sz="3200" b="1" baseline="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Казахстане – только западная часть хребта</a:t>
                      </a:r>
                    </a:p>
                    <a:p>
                      <a:r>
                        <a:rPr lang="ru-RU" sz="3200" b="1" baseline="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(от перевала Хабар Асу до реки </a:t>
                      </a:r>
                      <a:r>
                        <a:rPr lang="ru-RU" sz="3200" b="1" baseline="0" dirty="0" err="1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Аягоз</a:t>
                      </a:r>
                      <a:r>
                        <a:rPr lang="ru-RU" sz="3200" b="1" baseline="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и северный склон восточной части)</a:t>
                      </a:r>
                      <a:endParaRPr lang="ru-RU" sz="32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32048">
                <a:tc gridSpan="2">
                  <a:txBody>
                    <a:bodyPr/>
                    <a:lstStyle/>
                    <a:p>
                      <a:r>
                        <a:rPr lang="ru-RU" sz="3200" b="1" dirty="0" err="1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Сауыр</a:t>
                      </a:r>
                      <a:r>
                        <a:rPr lang="ru-RU" sz="32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и Тарбагатай разделяют реки </a:t>
                      </a:r>
                      <a:r>
                        <a:rPr lang="ru-RU" sz="3200" b="1" dirty="0" err="1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Кандысу</a:t>
                      </a:r>
                      <a:r>
                        <a:rPr lang="ru-RU" sz="32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и Верхний </a:t>
                      </a:r>
                      <a:r>
                        <a:rPr lang="ru-RU" sz="3200" b="1" baseline="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Емель (Китай)</a:t>
                      </a:r>
                      <a:endParaRPr lang="ru-RU" sz="3200" b="1" dirty="0" smtClean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32048">
                <a:tc gridSpan="2">
                  <a:txBody>
                    <a:bodyPr/>
                    <a:lstStyle/>
                    <a:p>
                      <a:r>
                        <a:rPr lang="ru-RU" sz="32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Соединяется</a:t>
                      </a:r>
                      <a:r>
                        <a:rPr lang="ru-RU" sz="3200" b="1" baseline="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 с хребтом </a:t>
                      </a:r>
                      <a:r>
                        <a:rPr lang="ru-RU" sz="3200" b="1" baseline="0" dirty="0" err="1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Шынгыстау</a:t>
                      </a:r>
                      <a:r>
                        <a:rPr lang="ru-RU" sz="3200" b="1" baseline="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(250 км)</a:t>
                      </a:r>
                      <a:endParaRPr lang="ru-RU" sz="3200" b="1" dirty="0" smtClean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32048">
                <a:tc>
                  <a:txBody>
                    <a:bodyPr/>
                    <a:lstStyle/>
                    <a:p>
                      <a:r>
                        <a:rPr lang="ru-RU" sz="3200" b="1" dirty="0" smtClean="0">
                          <a:solidFill>
                            <a:srgbClr val="0070C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Вершина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3200" b="1" dirty="0" err="1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Тастау</a:t>
                      </a:r>
                      <a:r>
                        <a:rPr lang="ru-RU" sz="32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, 2992 м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2048">
                <a:tc>
                  <a:txBody>
                    <a:bodyPr/>
                    <a:lstStyle/>
                    <a:p>
                      <a:r>
                        <a:rPr lang="ru-RU" sz="3200" b="1" dirty="0" smtClean="0">
                          <a:solidFill>
                            <a:srgbClr val="0070C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Ледники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32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нет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126" y="764703"/>
            <a:ext cx="8893370" cy="597666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774743"/>
            <a:ext cx="8928992" cy="59766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1349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dir="r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Прямоугольник 13"/>
          <p:cNvSpPr/>
          <p:nvPr/>
        </p:nvSpPr>
        <p:spPr>
          <a:xfrm>
            <a:off x="4652392" y="836712"/>
            <a:ext cx="4320480" cy="576064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3600" b="1" dirty="0" smtClean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endParaRPr lang="ru-RU" sz="36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endParaRPr lang="ru-RU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endParaRPr lang="ru-RU" sz="36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endParaRPr lang="ru-RU" sz="3600" b="1" dirty="0" smtClean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endParaRPr lang="ru-RU" sz="3600" b="1" dirty="0" smtClean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endParaRPr lang="ru-RU" sz="3600" b="1" dirty="0" smtClean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ru-RU" sz="36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Тарбагатай</a:t>
            </a:r>
            <a:endParaRPr lang="ru-RU" sz="36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ru-RU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Вершины гор сглажены,</a:t>
            </a:r>
          </a:p>
          <a:p>
            <a:pPr algn="ctr"/>
            <a:r>
              <a:rPr lang="ru-RU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есть выровненные участки, склоны расчленены ущельями.</a:t>
            </a:r>
          </a:p>
          <a:p>
            <a:pPr algn="ctr"/>
            <a:r>
              <a:rPr lang="ru-RU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Сложен палеозойскими породами: </a:t>
            </a:r>
          </a:p>
          <a:p>
            <a:pPr algn="ctr"/>
            <a:r>
              <a:rPr lang="ru-RU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известняки, граниты</a:t>
            </a:r>
          </a:p>
          <a:p>
            <a:pPr algn="ctr"/>
            <a:endParaRPr lang="ru-RU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endParaRPr lang="ru-RU" sz="36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endParaRPr lang="ru-RU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endParaRPr lang="ru-RU" sz="36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endParaRPr lang="ru-RU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endParaRPr lang="ru-RU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endParaRPr lang="ru-RU" sz="36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179512" y="836712"/>
            <a:ext cx="4320480" cy="576064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0"/>
            <a:ext cx="8229600" cy="836712"/>
          </a:xfrm>
        </p:spPr>
        <p:txBody>
          <a:bodyPr>
            <a:noAutofit/>
          </a:bodyPr>
          <a:lstStyle/>
          <a:p>
            <a:r>
              <a:rPr lang="ru-RU" sz="48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Геологическое строение</a:t>
            </a:r>
            <a:endParaRPr lang="ru-RU" sz="4800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251520" y="836712"/>
            <a:ext cx="4320480" cy="576064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3600" b="1" dirty="0" err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Сауыр</a:t>
            </a:r>
            <a:endParaRPr lang="ru-RU" sz="3600" b="1" dirty="0" smtClean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 algn="ctr">
              <a:buNone/>
            </a:pPr>
            <a:r>
              <a:rPr lang="ru-RU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Северный склон</a:t>
            </a:r>
          </a:p>
          <a:p>
            <a:pPr marL="0" indent="0" algn="ctr">
              <a:buNone/>
            </a:pPr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сходен с Алтаем </a:t>
            </a:r>
            <a:endParaRPr lang="ru-RU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 algn="ctr">
              <a:buNone/>
            </a:pPr>
            <a:r>
              <a:rPr lang="ru-RU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Южный </a:t>
            </a:r>
            <a:r>
              <a:rPr lang="ru-RU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склон</a:t>
            </a:r>
          </a:p>
          <a:p>
            <a:pPr marL="0" indent="0" algn="ctr">
              <a:buNone/>
            </a:pPr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крутой и скалистый</a:t>
            </a:r>
          </a:p>
          <a:p>
            <a:pPr marL="0" indent="0" algn="ctr">
              <a:buNone/>
            </a:pPr>
            <a:r>
              <a:rPr lang="ru-RU" b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</a:t>
            </a:r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ходен с  Тянь-Шанем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 algn="ctr">
              <a:buNone/>
            </a:pPr>
            <a:r>
              <a:rPr lang="ru-RU" sz="3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Породы палеозоя:</a:t>
            </a:r>
          </a:p>
          <a:p>
            <a:pPr marL="0" indent="0" algn="ctr">
              <a:buNone/>
            </a:pPr>
            <a:r>
              <a:rPr lang="ru-RU" sz="3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</a:t>
            </a:r>
            <a:r>
              <a:rPr lang="ru-RU" sz="3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ланцы, песчаники, известняки  </a:t>
            </a:r>
          </a:p>
          <a:p>
            <a:pPr marL="0" indent="0" algn="ctr">
              <a:buNone/>
            </a:pPr>
            <a:r>
              <a:rPr lang="ru-RU" sz="3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(порфиры и порфириты)</a:t>
            </a:r>
            <a:endParaRPr lang="ru-RU" sz="3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cxnSp>
        <p:nvCxnSpPr>
          <p:cNvPr id="9" name="Прямая со стрелкой 8"/>
          <p:cNvCxnSpPr/>
          <p:nvPr/>
        </p:nvCxnSpPr>
        <p:spPr>
          <a:xfrm flipH="1">
            <a:off x="827584" y="1965350"/>
            <a:ext cx="288032" cy="288032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2" name="Прямая со стрелкой 11"/>
          <p:cNvCxnSpPr/>
          <p:nvPr/>
        </p:nvCxnSpPr>
        <p:spPr>
          <a:xfrm flipH="1">
            <a:off x="611560" y="3131053"/>
            <a:ext cx="432048" cy="288032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pic>
        <p:nvPicPr>
          <p:cNvPr id="1026" name="Picture 2" descr="http://silkadv.com/sites/default/files/Kazahstan/Priroda/Vostochnyi_Kazahstan/Priroda_Vostochnogo_Kz/Przhevalskii_Saur_Tarbagatai/0_2_Na_gore_Sandyktas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52392" y="836712"/>
            <a:ext cx="4320480" cy="57519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AutoShape 4" descr="https://im0-tub-kz.yandex.net/i?id=d55a5a15a36ba841c42a4ea486fe26ed-85-144&amp;n=24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30" name="Picture 6" descr="Информационный ресурсный центр экотуризма - Восточный Казахстан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4827"/>
          <a:stretch/>
        </p:blipFill>
        <p:spPr bwMode="auto">
          <a:xfrm>
            <a:off x="155575" y="836712"/>
            <a:ext cx="4375357" cy="57519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403695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dir="r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706090"/>
          </a:xfrm>
        </p:spPr>
        <p:txBody>
          <a:bodyPr>
            <a:noAutofit/>
          </a:bodyPr>
          <a:lstStyle/>
          <a:p>
            <a:r>
              <a:rPr lang="ru-RU" b="1" dirty="0" err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Сауыр</a:t>
            </a:r>
            <a:r>
              <a:rPr lang="ru-RU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– Тарбагатай -</a:t>
            </a:r>
            <a:endParaRPr lang="ru-RU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7504" y="908720"/>
            <a:ext cx="8892480" cy="5616624"/>
          </a:xfrm>
        </p:spPr>
        <p:txBody>
          <a:bodyPr>
            <a:normAutofit fontScale="92500" lnSpcReduction="20000"/>
          </a:bodyPr>
          <a:lstStyle/>
          <a:p>
            <a:pPr marL="0" indent="0" algn="ctr">
              <a:spcBef>
                <a:spcPts val="0"/>
              </a:spcBef>
              <a:buNone/>
            </a:pPr>
            <a:r>
              <a:rPr lang="ru-RU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складчатая </a:t>
            </a:r>
            <a:r>
              <a:rPr lang="ru-RU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горная страна. </a:t>
            </a:r>
            <a:endParaRPr lang="ru-RU" sz="36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 algn="ctr">
              <a:spcBef>
                <a:spcPts val="0"/>
              </a:spcBef>
              <a:buNone/>
            </a:pPr>
            <a:r>
              <a:rPr lang="ru-RU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Образовалась </a:t>
            </a:r>
            <a:r>
              <a:rPr lang="ru-RU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 позднем палеозое </a:t>
            </a:r>
            <a:endParaRPr lang="ru-RU" sz="36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 algn="ctr">
              <a:spcBef>
                <a:spcPts val="0"/>
              </a:spcBef>
              <a:buNone/>
            </a:pPr>
            <a:r>
              <a:rPr lang="ru-RU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(герцинская складчатость). 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ru-RU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Обновление во </a:t>
            </a:r>
            <a:r>
              <a:rPr lang="ru-RU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время альпийского </a:t>
            </a:r>
            <a:r>
              <a:rPr lang="ru-RU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горообразования. 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ru-RU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 </a:t>
            </a:r>
            <a:r>
              <a:rPr lang="ru-RU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формирование современного рельефа повлияли древние оле­денения, эрозийное воздействие проточных вод и новые тектонические движения</a:t>
            </a:r>
            <a:r>
              <a:rPr lang="ru-RU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</a:p>
          <a:p>
            <a:pPr marL="0" indent="0" algn="ctr">
              <a:spcBef>
                <a:spcPts val="0"/>
              </a:spcBef>
              <a:buNone/>
            </a:pPr>
            <a:endParaRPr lang="ru-RU" sz="3600" b="1" dirty="0" smtClean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 algn="ctr">
              <a:spcBef>
                <a:spcPts val="0"/>
              </a:spcBef>
              <a:buNone/>
            </a:pPr>
            <a:r>
              <a:rPr lang="ru-RU" sz="36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 </a:t>
            </a:r>
            <a:r>
              <a:rPr lang="ru-RU" sz="36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1990 году в </a:t>
            </a:r>
            <a:r>
              <a:rPr lang="ru-RU" sz="3600" b="1" dirty="0" err="1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Жайсане</a:t>
            </a:r>
            <a:r>
              <a:rPr lang="ru-RU" sz="36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произошло сильное </a:t>
            </a:r>
            <a:r>
              <a:rPr lang="ru-RU" sz="36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землетрясение (9 баллов) - 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ru-RU" sz="36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значительные </a:t>
            </a:r>
            <a:r>
              <a:rPr lang="ru-RU" sz="36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разрушения.</a:t>
            </a:r>
          </a:p>
          <a:p>
            <a:pPr marL="0" indent="0" algn="ctr">
              <a:spcBef>
                <a:spcPts val="0"/>
              </a:spcBef>
              <a:buNone/>
            </a:pPr>
            <a:endParaRPr lang="ru-RU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026" name="Picture 2" descr="http://www.caravan.kz/images/cache/article_main/46970.jpe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322"/>
          <a:stretch/>
        </p:blipFill>
        <p:spPr bwMode="auto">
          <a:xfrm>
            <a:off x="153504" y="1031193"/>
            <a:ext cx="8882992" cy="56025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319113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dir="r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94122"/>
          </a:xfrm>
        </p:spPr>
        <p:txBody>
          <a:bodyPr/>
          <a:lstStyle/>
          <a:p>
            <a:r>
              <a:rPr lang="ru-RU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Полезные ископаемые</a:t>
            </a:r>
            <a:endParaRPr lang="ru-RU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211960" y="1412776"/>
            <a:ext cx="4680520" cy="5184576"/>
          </a:xfrm>
        </p:spPr>
        <p:txBody>
          <a:bodyPr/>
          <a:lstStyle/>
          <a:p>
            <a:pPr marL="0" indent="0" algn="ctr">
              <a:buNone/>
            </a:pP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 </a:t>
            </a:r>
            <a:r>
              <a:rPr lang="ru-RU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Сауыре</a:t>
            </a: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находится </a:t>
            </a:r>
            <a:r>
              <a:rPr lang="ru-RU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Кендирликское</a:t>
            </a: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месторождение угля. Разведываются </a:t>
            </a:r>
            <a:endParaRPr lang="ru-RU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 algn="ctr">
              <a:buNone/>
            </a:pP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нефтяные </a:t>
            </a: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пласты. </a:t>
            </a:r>
            <a:endParaRPr lang="ru-RU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 algn="ctr">
              <a:buNone/>
            </a:pP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Найдены большие</a:t>
            </a:r>
          </a:p>
          <a:p>
            <a:pPr marL="0" indent="0" algn="ctr">
              <a:buNone/>
            </a:pP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запасы </a:t>
            </a:r>
            <a:endParaRPr lang="ru-RU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 algn="ctr">
              <a:buNone/>
            </a:pP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горючих </a:t>
            </a: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сланцев</a:t>
            </a:r>
            <a:r>
              <a:rPr lang="ru-RU" dirty="0"/>
              <a:t>.</a:t>
            </a:r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0200" y="1268760"/>
            <a:ext cx="4025776" cy="52494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90279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dir="r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508</TotalTime>
  <Words>1015</Words>
  <Application>Microsoft Office PowerPoint</Application>
  <PresentationFormat>Экран (4:3)</PresentationFormat>
  <Paragraphs>206</Paragraphs>
  <Slides>16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Тема Office</vt:lpstr>
      <vt:lpstr>Сауыр - Тарбагатай</vt:lpstr>
      <vt:lpstr> Физико-географическое районирование  </vt:lpstr>
      <vt:lpstr>Презентация PowerPoint</vt:lpstr>
      <vt:lpstr>Презентация PowerPoint</vt:lpstr>
      <vt:lpstr>Сауыр</vt:lpstr>
      <vt:lpstr>Тарбагатай</vt:lpstr>
      <vt:lpstr>Геологическое строение</vt:lpstr>
      <vt:lpstr>Сауыр – Тарбагатай -</vt:lpstr>
      <vt:lpstr>Полезные ископаемые</vt:lpstr>
      <vt:lpstr>Климат</vt:lpstr>
      <vt:lpstr>Внутренние воды</vt:lpstr>
      <vt:lpstr>Природные зоны ( стр. 208-210)</vt:lpstr>
      <vt:lpstr>Природа Сауыр-Тарбагатая</vt:lpstr>
      <vt:lpstr>«Да» или «нет»</vt:lpstr>
      <vt:lpstr>«Да» или «нет»</vt:lpstr>
      <vt:lpstr>источники</vt:lpstr>
    </vt:vector>
  </TitlesOfParts>
  <Manager>АКТАУ</Manager>
  <Company>ЭКЛИЦЕЙ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САУЫР-ТАРБАГАТАЙ</dc:title>
  <dc:subject>ГЕОГРАФИЯ</dc:subject>
  <dc:creator>РЯБОВА Л.Н.</dc:creator>
  <cp:keywords>НИКИТА</cp:keywords>
  <cp:lastModifiedBy>Dell</cp:lastModifiedBy>
  <cp:revision>50</cp:revision>
  <dcterms:created xsi:type="dcterms:W3CDTF">2015-02-26T15:47:03Z</dcterms:created>
  <dcterms:modified xsi:type="dcterms:W3CDTF">2015-04-02T15:08:42Z</dcterms:modified>
  <cp:category>8 КЛАСС</cp:category>
</cp:coreProperties>
</file>