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345" r:id="rId2"/>
    <p:sldId id="377" r:id="rId3"/>
    <p:sldId id="299" r:id="rId4"/>
    <p:sldId id="262" r:id="rId5"/>
    <p:sldId id="372" r:id="rId6"/>
    <p:sldId id="373" r:id="rId7"/>
    <p:sldId id="376" r:id="rId8"/>
    <p:sldId id="348" r:id="rId9"/>
    <p:sldId id="319" r:id="rId10"/>
    <p:sldId id="325" r:id="rId11"/>
    <p:sldId id="321" r:id="rId12"/>
    <p:sldId id="327" r:id="rId13"/>
    <p:sldId id="329" r:id="rId14"/>
    <p:sldId id="361" r:id="rId15"/>
    <p:sldId id="339" r:id="rId16"/>
    <p:sldId id="341" r:id="rId17"/>
    <p:sldId id="368" r:id="rId18"/>
    <p:sldId id="310" r:id="rId19"/>
    <p:sldId id="374" r:id="rId20"/>
    <p:sldId id="375" r:id="rId21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CC00"/>
    <a:srgbClr val="FF3300"/>
    <a:srgbClr val="FFCC66"/>
    <a:srgbClr val="FF6600"/>
    <a:srgbClr val="CC99FF"/>
    <a:srgbClr val="FFFF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556" autoAdjust="0"/>
    <p:restoredTop sz="92916" autoAdjust="0"/>
  </p:normalViewPr>
  <p:slideViewPr>
    <p:cSldViewPr>
      <p:cViewPr varScale="1">
        <p:scale>
          <a:sx n="64" d="100"/>
          <a:sy n="64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2075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0888"/>
            <a:ext cx="5008563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E59F1A2A-C6CA-4EDE-A36F-7489DD118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706CA2-3004-4193-B121-E3FDA4B86761}" type="slidenum">
              <a:rPr lang="ru-RU" smtClean="0">
                <a:latin typeface="Arial" charset="0"/>
              </a:rPr>
              <a:pPr/>
              <a:t>3</a:t>
            </a:fld>
            <a:endParaRPr lang="ru-RU" smtClean="0">
              <a:latin typeface="Arial" charset="0"/>
            </a:endParaRPr>
          </a:p>
        </p:txBody>
      </p:sp>
      <p:sp>
        <p:nvSpPr>
          <p:cNvPr id="17410" name="Rectangle 7"/>
          <p:cNvSpPr txBox="1">
            <a:spLocks noGrp="1" noChangeArrowheads="1"/>
          </p:cNvSpPr>
          <p:nvPr/>
        </p:nvSpPr>
        <p:spPr bwMode="auto">
          <a:xfrm>
            <a:off x="3902075" y="9517063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16" tIns="48308" rIns="96616" bIns="48308" anchor="b"/>
          <a:lstStyle/>
          <a:p>
            <a:pPr algn="r"/>
            <a:fld id="{FA9C991B-660F-4001-BA48-37C4404B4135}" type="slidenum">
              <a:rPr lang="ru-RU" sz="1300"/>
              <a:pPr algn="r"/>
              <a:t>3</a:t>
            </a:fld>
            <a:endParaRPr lang="ru-RU" sz="13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232F48-DD27-4872-AFD2-73C1B75B5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C6E29-0D6E-4C9C-A5B8-D8014B455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55F41A-A18E-4FFF-9D49-854CB01FB4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6DFAE5-8666-4521-BA3F-C694CF96A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F98734-E442-4F50-A378-E63DCFCDB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BFFE5-805B-445B-A0D9-2326D84EB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EF0B4-E3BE-4704-969B-5772F693FE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4AAC9-2608-4E3F-99B5-F7413D9A4E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6D4B69-9109-4AD6-A4FB-738F926901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CE639-E7DA-4002-A4AE-CB71284904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B89575-25B8-48C2-8F8C-7C4D59DF9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D0774-2936-4ACD-AF29-7FA2E53913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96CAC467-F10C-4469-9D29-F99F0214C7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19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slide" Target="slide8.xml"/><Relationship Id="rId5" Type="http://schemas.openxmlformats.org/officeDocument/2006/relationships/image" Target="../media/image14.png"/><Relationship Id="rId10" Type="http://schemas.openxmlformats.org/officeDocument/2006/relationships/image" Target="../media/image18.jpeg"/><Relationship Id="rId4" Type="http://schemas.openxmlformats.org/officeDocument/2006/relationships/image" Target="../media/image13.png"/><Relationship Id="rId9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30.png"/><Relationship Id="rId3" Type="http://schemas.openxmlformats.org/officeDocument/2006/relationships/image" Target="../media/image26.gif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9.png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5.bin"/><Relationship Id="rId4" Type="http://schemas.openxmlformats.org/officeDocument/2006/relationships/image" Target="../media/image27.gif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gif"/><Relationship Id="rId4" Type="http://schemas.openxmlformats.org/officeDocument/2006/relationships/image" Target="../media/image3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43.gif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2.gif"/><Relationship Id="rId4" Type="http://schemas.openxmlformats.org/officeDocument/2006/relationships/image" Target="../media/image44.png"/><Relationship Id="rId9" Type="http://schemas.openxmlformats.org/officeDocument/2006/relationships/image" Target="../media/image46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gif"/><Relationship Id="rId5" Type="http://schemas.openxmlformats.org/officeDocument/2006/relationships/image" Target="../media/image50.gif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gif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gif"/><Relationship Id="rId3" Type="http://schemas.openxmlformats.org/officeDocument/2006/relationships/image" Target="../media/image55.jpeg"/><Relationship Id="rId7" Type="http://schemas.openxmlformats.org/officeDocument/2006/relationships/image" Target="../media/image12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gif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357188" y="142875"/>
            <a:ext cx="8429625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800" b="1" dirty="0" smtClean="0">
                <a:latin typeface="Times New Roman" pitchFamily="18" charset="0"/>
              </a:rPr>
              <a:t>Павлодар облысы </a:t>
            </a:r>
          </a:p>
          <a:p>
            <a:pPr algn="ctr">
              <a:spcBef>
                <a:spcPct val="50000"/>
              </a:spcBef>
            </a:pPr>
            <a:r>
              <a:rPr lang="kk-KZ" sz="2800" b="1" dirty="0" smtClean="0">
                <a:latin typeface="Times New Roman" pitchFamily="18" charset="0"/>
              </a:rPr>
              <a:t>Успен ауданы </a:t>
            </a:r>
          </a:p>
          <a:p>
            <a:pPr algn="ctr">
              <a:spcBef>
                <a:spcPct val="50000"/>
              </a:spcBef>
            </a:pPr>
            <a:r>
              <a:rPr lang="kk-KZ" sz="2800" b="1" dirty="0" smtClean="0">
                <a:latin typeface="Times New Roman" pitchFamily="18" charset="0"/>
              </a:rPr>
              <a:t>Қаратай  ауылы</a:t>
            </a:r>
          </a:p>
          <a:p>
            <a:pPr algn="ctr">
              <a:spcBef>
                <a:spcPct val="50000"/>
              </a:spcBef>
            </a:pPr>
            <a:r>
              <a:rPr lang="kk-KZ" sz="2800" b="1" dirty="0" smtClean="0">
                <a:latin typeface="Times New Roman" pitchFamily="18" charset="0"/>
              </a:rPr>
              <a:t>“Қаратай жалпы орта білім беру мектебі ”</a:t>
            </a:r>
          </a:p>
          <a:p>
            <a:pPr algn="ctr">
              <a:spcBef>
                <a:spcPct val="50000"/>
              </a:spcBef>
            </a:pPr>
            <a:r>
              <a:rPr lang="kk-KZ" sz="2800" b="1" smtClean="0">
                <a:latin typeface="Times New Roman" pitchFamily="18" charset="0"/>
              </a:rPr>
              <a:t>Мұғалім: Джапарова Қымбат Еркінқызы</a:t>
            </a:r>
            <a:endParaRPr lang="kk-KZ" sz="2800" b="1" dirty="0" smtClean="0"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kk-KZ" sz="2800" b="1" dirty="0" smtClean="0">
                <a:latin typeface="Times New Roman" pitchFamily="18" charset="0"/>
              </a:rPr>
              <a:t>           </a:t>
            </a:r>
            <a:endParaRPr lang="kk-KZ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6" descr="goldsky01 (Medium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Рисунок 3" descr="tempimage142.tiff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0" y="1571625"/>
            <a:ext cx="3143250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4" descr="tempimage143.tiff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88" y="1500188"/>
            <a:ext cx="2122487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5" descr="tempimage144.tiff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1428750"/>
            <a:ext cx="2622550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Рисунок 6" descr="tempimage145.tiff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2500" y="3251200"/>
            <a:ext cx="1420813" cy="88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Рисунок 7" descr="tempimage146.tiff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8788" y="3295650"/>
            <a:ext cx="1409700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Рисунок 8" descr="tempimage147.tiff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3068638"/>
            <a:ext cx="1373188" cy="81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4" name="TextBox 17"/>
          <p:cNvSpPr txBox="1">
            <a:spLocks noChangeArrowheads="1"/>
          </p:cNvSpPr>
          <p:nvPr/>
        </p:nvSpPr>
        <p:spPr bwMode="auto">
          <a:xfrm>
            <a:off x="1406525" y="3676650"/>
            <a:ext cx="527050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3200" b="1">
                <a:solidFill>
                  <a:srgbClr val="F00000"/>
                </a:solidFill>
                <a:latin typeface="ARIAL CYR"/>
              </a:rPr>
              <a:t>73</a:t>
            </a:r>
            <a:endParaRPr lang="ru-RU" sz="3200" b="1">
              <a:solidFill>
                <a:srgbClr val="F00000"/>
              </a:solidFill>
              <a:latin typeface="ARIAL CYR"/>
            </a:endParaRPr>
          </a:p>
        </p:txBody>
      </p:sp>
      <p:sp>
        <p:nvSpPr>
          <p:cNvPr id="24585" name="TextBox 18"/>
          <p:cNvSpPr txBox="1">
            <a:spLocks noChangeArrowheads="1"/>
          </p:cNvSpPr>
          <p:nvPr/>
        </p:nvSpPr>
        <p:spPr bwMode="auto">
          <a:xfrm>
            <a:off x="3425825" y="3633788"/>
            <a:ext cx="523875" cy="468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3200" b="1">
                <a:solidFill>
                  <a:srgbClr val="F00000"/>
                </a:solidFill>
                <a:latin typeface="ARIAL CYR"/>
              </a:rPr>
              <a:t>45</a:t>
            </a:r>
            <a:endParaRPr lang="ru-RU" sz="3200" b="1">
              <a:solidFill>
                <a:srgbClr val="F00000"/>
              </a:solidFill>
              <a:latin typeface="ARIAL CYR"/>
            </a:endParaRPr>
          </a:p>
        </p:txBody>
      </p:sp>
      <p:sp>
        <p:nvSpPr>
          <p:cNvPr id="24586" name="TextBox 19"/>
          <p:cNvSpPr txBox="1">
            <a:spLocks noChangeArrowheads="1"/>
          </p:cNvSpPr>
          <p:nvPr/>
        </p:nvSpPr>
        <p:spPr bwMode="auto">
          <a:xfrm>
            <a:off x="5915025" y="3408363"/>
            <a:ext cx="719138" cy="431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3200" b="1">
                <a:solidFill>
                  <a:srgbClr val="F00000"/>
                </a:solidFill>
                <a:latin typeface="ARIAL CYR"/>
              </a:rPr>
              <a:t>351</a:t>
            </a:r>
            <a:endParaRPr lang="ru-RU" sz="3200" b="1">
              <a:solidFill>
                <a:srgbClr val="F00000"/>
              </a:solidFill>
              <a:latin typeface="ARIAL CYR"/>
            </a:endParaRPr>
          </a:p>
        </p:txBody>
      </p:sp>
      <p:sp>
        <p:nvSpPr>
          <p:cNvPr id="24587" name="TextBox 28"/>
          <p:cNvSpPr txBox="1">
            <a:spLocks noChangeArrowheads="1"/>
          </p:cNvSpPr>
          <p:nvPr/>
        </p:nvSpPr>
        <p:spPr bwMode="auto">
          <a:xfrm>
            <a:off x="2411413" y="765175"/>
            <a:ext cx="367347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ru-RU" sz="3200" b="1">
                <a:solidFill>
                  <a:srgbClr val="0033CC"/>
                </a:solidFill>
                <a:latin typeface="Times New Roman" pitchFamily="18" charset="0"/>
              </a:rPr>
              <a:t>«Балық  аула» ойыны</a:t>
            </a:r>
          </a:p>
        </p:txBody>
      </p:sp>
      <p:sp>
        <p:nvSpPr>
          <p:cNvPr id="24588" name="TextBox 2"/>
          <p:cNvSpPr txBox="1">
            <a:spLocks noChangeArrowheads="1"/>
          </p:cNvSpPr>
          <p:nvPr/>
        </p:nvSpPr>
        <p:spPr bwMode="auto">
          <a:xfrm>
            <a:off x="1187450" y="193675"/>
            <a:ext cx="6437313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ctr" defTabSz="642938"/>
            <a:r>
              <a:rPr lang="kk-KZ" sz="3400" b="1">
                <a:solidFill>
                  <a:srgbClr val="0000FF"/>
                </a:solidFill>
                <a:latin typeface="Times New Roman" pitchFamily="18" charset="0"/>
              </a:rPr>
              <a:t>Түсіндіріп отырып орында</a:t>
            </a:r>
            <a:endParaRPr lang="ru-RU" sz="3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grpSp>
        <p:nvGrpSpPr>
          <p:cNvPr id="24589" name="Группа 35"/>
          <p:cNvGrpSpPr>
            <a:grpSpLocks/>
          </p:cNvGrpSpPr>
          <p:nvPr/>
        </p:nvGrpSpPr>
        <p:grpSpPr bwMode="auto">
          <a:xfrm>
            <a:off x="71438" y="4214813"/>
            <a:ext cx="4000500" cy="1428750"/>
            <a:chOff x="2428860" y="3643314"/>
            <a:chExt cx="1796412" cy="674270"/>
          </a:xfrm>
        </p:grpSpPr>
        <p:pic>
          <p:nvPicPr>
            <p:cNvPr id="24600" name="Рисунок 19" descr="15.jp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28860" y="3643314"/>
              <a:ext cx="1796412" cy="674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601" name="TextBox 2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214678" y="3643314"/>
              <a:ext cx="7143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 sz="3600" b="1">
                <a:latin typeface="Calibri" pitchFamily="34" charset="0"/>
              </a:endParaRPr>
            </a:p>
          </p:txBody>
        </p:sp>
      </p:grpSp>
      <p:grpSp>
        <p:nvGrpSpPr>
          <p:cNvPr id="24590" name="Группа 39"/>
          <p:cNvGrpSpPr>
            <a:grpSpLocks/>
          </p:cNvGrpSpPr>
          <p:nvPr/>
        </p:nvGrpSpPr>
        <p:grpSpPr bwMode="auto">
          <a:xfrm>
            <a:off x="5072063" y="3929063"/>
            <a:ext cx="3571875" cy="1714500"/>
            <a:chOff x="4497902" y="4053977"/>
            <a:chExt cx="1717172" cy="807172"/>
          </a:xfrm>
        </p:grpSpPr>
        <p:pic>
          <p:nvPicPr>
            <p:cNvPr id="24598" name="Рисунок 12" descr="14.jpg"/>
            <p:cNvPicPr>
              <a:picLocks noChangeAspect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97902" y="4053977"/>
              <a:ext cx="1717172" cy="803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9" name="TextBox 29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143504" y="4214818"/>
              <a:ext cx="7143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 sz="3600" b="1">
                <a:latin typeface="Calibri" pitchFamily="34" charset="0"/>
              </a:endParaRPr>
            </a:p>
          </p:txBody>
        </p:sp>
      </p:grpSp>
      <p:grpSp>
        <p:nvGrpSpPr>
          <p:cNvPr id="24591" name="Группа 35"/>
          <p:cNvGrpSpPr>
            <a:grpSpLocks/>
          </p:cNvGrpSpPr>
          <p:nvPr/>
        </p:nvGrpSpPr>
        <p:grpSpPr bwMode="auto">
          <a:xfrm>
            <a:off x="1785938" y="5429250"/>
            <a:ext cx="4000500" cy="1428750"/>
            <a:chOff x="2428860" y="3643314"/>
            <a:chExt cx="1796412" cy="674270"/>
          </a:xfrm>
        </p:grpSpPr>
        <p:pic>
          <p:nvPicPr>
            <p:cNvPr id="24596" name="Рисунок 19" descr="15.jpg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428860" y="3643314"/>
              <a:ext cx="1796412" cy="674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97" name="TextBox 2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214678" y="3643314"/>
              <a:ext cx="7143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US" sz="3600" b="1">
                <a:latin typeface="Calibri" pitchFamily="34" charset="0"/>
              </a:endParaRPr>
            </a:p>
          </p:txBody>
        </p:sp>
      </p:grpSp>
      <p:sp>
        <p:nvSpPr>
          <p:cNvPr id="24592" name="TextBox 17"/>
          <p:cNvSpPr txBox="1">
            <a:spLocks noChangeArrowheads="1"/>
          </p:cNvSpPr>
          <p:nvPr/>
        </p:nvSpPr>
        <p:spPr bwMode="auto">
          <a:xfrm>
            <a:off x="1331913" y="4914900"/>
            <a:ext cx="1809750" cy="9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800" b="1">
                <a:latin typeface="ARIAL CYR"/>
              </a:rPr>
              <a:t>30 660:420</a:t>
            </a:r>
            <a:endParaRPr lang="ru-RU" sz="2800" b="1">
              <a:latin typeface="ARIAL CYR"/>
            </a:endParaRPr>
          </a:p>
        </p:txBody>
      </p:sp>
      <p:sp>
        <p:nvSpPr>
          <p:cNvPr id="24593" name="TextBox 17"/>
          <p:cNvSpPr txBox="1">
            <a:spLocks noChangeArrowheads="1"/>
          </p:cNvSpPr>
          <p:nvPr/>
        </p:nvSpPr>
        <p:spPr bwMode="auto">
          <a:xfrm>
            <a:off x="6011863" y="4941888"/>
            <a:ext cx="1873250" cy="7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800" b="1">
                <a:latin typeface="ARIAL CYR"/>
              </a:rPr>
              <a:t>25 200:560</a:t>
            </a:r>
            <a:endParaRPr lang="ru-RU" sz="2800" b="1">
              <a:latin typeface="ARIAL CYR"/>
            </a:endParaRPr>
          </a:p>
        </p:txBody>
      </p:sp>
      <p:sp>
        <p:nvSpPr>
          <p:cNvPr id="24594" name="TextBox 17"/>
          <p:cNvSpPr txBox="1">
            <a:spLocks noChangeArrowheads="1"/>
          </p:cNvSpPr>
          <p:nvPr/>
        </p:nvSpPr>
        <p:spPr bwMode="auto">
          <a:xfrm>
            <a:off x="3059113" y="6092825"/>
            <a:ext cx="1800225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800" b="1">
                <a:latin typeface="ARIAL CYR"/>
              </a:rPr>
              <a:t>221 130:630</a:t>
            </a:r>
            <a:endParaRPr lang="ru-RU" sz="2800" b="1">
              <a:latin typeface="ARIAL CYR"/>
            </a:endParaRPr>
          </a:p>
        </p:txBody>
      </p:sp>
      <p:pic>
        <p:nvPicPr>
          <p:cNvPr id="24595" name="Ink 32"/>
          <p:cNvPicPr>
            <a:picLocks noRot="1" noChangeAspect="1" noEditPoints="1" noChangeArrowheads="1" noChangeShapeType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71738" y="6272213"/>
            <a:ext cx="58737" cy="5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66CC"/>
            </a:gs>
            <a:gs pos="50000">
              <a:srgbClr val="FFFFFF"/>
            </a:gs>
            <a:gs pos="100000">
              <a:srgbClr val="FF66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WordArt 2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7056438" cy="9747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Есептеп дұрыстығын тексер</a:t>
            </a:r>
            <a:endParaRPr lang="en-US" sz="3600" b="1" i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2104" name="AutoShape 3"/>
          <p:cNvSpPr>
            <a:spLocks noChangeArrowheads="1"/>
          </p:cNvSpPr>
          <p:nvPr/>
        </p:nvSpPr>
        <p:spPr bwMode="auto">
          <a:xfrm>
            <a:off x="0" y="1700213"/>
            <a:ext cx="3241675" cy="2533650"/>
          </a:xfrm>
          <a:prstGeom prst="cloudCallout">
            <a:avLst>
              <a:gd name="adj1" fmla="val -41870"/>
              <a:gd name="adj2" fmla="val 78949"/>
            </a:avLst>
          </a:prstGeom>
          <a:gradFill rotWithShape="1">
            <a:gsLst>
              <a:gs pos="0">
                <a:srgbClr val="00FFFF"/>
              </a:gs>
              <a:gs pos="50000">
                <a:srgbClr val="FFFF00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sz="2400" b="1" i="1">
              <a:latin typeface="Times New Roman" pitchFamily="18" charset="0"/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2771775" y="2852738"/>
            <a:ext cx="3384550" cy="2736850"/>
          </a:xfrm>
          <a:prstGeom prst="cloudCallout">
            <a:avLst>
              <a:gd name="adj1" fmla="val -41745"/>
              <a:gd name="adj2" fmla="val 64847"/>
            </a:avLst>
          </a:prstGeom>
          <a:gradFill rotWithShape="1">
            <a:gsLst>
              <a:gs pos="0">
                <a:srgbClr val="66FF33"/>
              </a:gs>
              <a:gs pos="50000">
                <a:schemeClr val="bg1"/>
              </a:gs>
              <a:gs pos="100000">
                <a:srgbClr val="66FF33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endParaRPr lang="ru-RU" sz="2400" b="1" i="1" dirty="0">
              <a:latin typeface="Times New Roman" pitchFamily="18" charset="0"/>
            </a:endParaRPr>
          </a:p>
        </p:txBody>
      </p:sp>
      <p:sp>
        <p:nvSpPr>
          <p:cNvPr id="2106" name="AutoShape 5"/>
          <p:cNvSpPr>
            <a:spLocks noChangeArrowheads="1"/>
          </p:cNvSpPr>
          <p:nvPr/>
        </p:nvSpPr>
        <p:spPr bwMode="auto">
          <a:xfrm>
            <a:off x="5724525" y="1628775"/>
            <a:ext cx="3419475" cy="2520950"/>
          </a:xfrm>
          <a:prstGeom prst="cloudCallout">
            <a:avLst>
              <a:gd name="adj1" fmla="val -25810"/>
              <a:gd name="adj2" fmla="val 81106"/>
            </a:avLst>
          </a:prstGeom>
          <a:gradFill rotWithShape="1">
            <a:gsLst>
              <a:gs pos="0">
                <a:srgbClr val="00FFFF"/>
              </a:gs>
              <a:gs pos="50000">
                <a:srgbClr val="FFFF00"/>
              </a:gs>
              <a:gs pos="100000">
                <a:srgbClr val="00FFFF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sz="2400" b="1" i="1">
              <a:latin typeface="Times New Roman" pitchFamily="18" charset="0"/>
            </a:endParaRPr>
          </a:p>
        </p:txBody>
      </p:sp>
      <p:pic>
        <p:nvPicPr>
          <p:cNvPr id="2107" name="Picture 9" descr="Whichb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5113" y="188913"/>
            <a:ext cx="10255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7" descr="dis16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5373688"/>
            <a:ext cx="1392237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96" name="Object 48"/>
          <p:cNvGraphicFramePr>
            <a:graphicFrameLocks noChangeAspect="1"/>
          </p:cNvGraphicFramePr>
          <p:nvPr/>
        </p:nvGraphicFramePr>
        <p:xfrm>
          <a:off x="936625" y="1989138"/>
          <a:ext cx="2009775" cy="554037"/>
        </p:xfrm>
        <a:graphic>
          <a:graphicData uri="http://schemas.openxmlformats.org/presentationml/2006/ole">
            <p:oleObj spid="_x0000_s2096" name="Формула" r:id="rId5" imgW="736600" imgH="203200" progId="Equation.3">
              <p:embed/>
            </p:oleObj>
          </a:graphicData>
        </a:graphic>
      </p:graphicFrame>
      <p:graphicFrame>
        <p:nvGraphicFramePr>
          <p:cNvPr id="2097" name="Object 49"/>
          <p:cNvGraphicFramePr>
            <a:graphicFrameLocks noChangeAspect="1"/>
          </p:cNvGraphicFramePr>
          <p:nvPr/>
        </p:nvGraphicFramePr>
        <p:xfrm>
          <a:off x="6877050" y="1916113"/>
          <a:ext cx="2009775" cy="554037"/>
        </p:xfrm>
        <a:graphic>
          <a:graphicData uri="http://schemas.openxmlformats.org/presentationml/2006/ole">
            <p:oleObj spid="_x0000_s2097" name="Формула" r:id="rId6" imgW="736600" imgH="203200" progId="Equation.3">
              <p:embed/>
            </p:oleObj>
          </a:graphicData>
        </a:graphic>
      </p:graphicFrame>
      <p:graphicFrame>
        <p:nvGraphicFramePr>
          <p:cNvPr id="2098" name="Object 50"/>
          <p:cNvGraphicFramePr>
            <a:graphicFrameLocks noChangeAspect="1"/>
          </p:cNvGraphicFramePr>
          <p:nvPr/>
        </p:nvGraphicFramePr>
        <p:xfrm>
          <a:off x="3851275" y="3141663"/>
          <a:ext cx="1939925" cy="554037"/>
        </p:xfrm>
        <a:graphic>
          <a:graphicData uri="http://schemas.openxmlformats.org/presentationml/2006/ole">
            <p:oleObj spid="_x0000_s2098" name="Формула" r:id="rId7" imgW="710891" imgH="203112" progId="Equation.3">
              <p:embed/>
            </p:oleObj>
          </a:graphicData>
        </a:graphic>
      </p:graphicFrame>
      <p:graphicFrame>
        <p:nvGraphicFramePr>
          <p:cNvPr id="2099" name="Object 51"/>
          <p:cNvGraphicFramePr>
            <a:graphicFrameLocks noChangeAspect="1"/>
          </p:cNvGraphicFramePr>
          <p:nvPr/>
        </p:nvGraphicFramePr>
        <p:xfrm>
          <a:off x="900113" y="2781300"/>
          <a:ext cx="1489075" cy="554038"/>
        </p:xfrm>
        <a:graphic>
          <a:graphicData uri="http://schemas.openxmlformats.org/presentationml/2006/ole">
            <p:oleObj spid="_x0000_s2099" name="Формула" r:id="rId8" imgW="545626" imgH="203024" progId="Equation.3">
              <p:embed/>
            </p:oleObj>
          </a:graphicData>
        </a:graphic>
      </p:graphicFrame>
      <p:pic>
        <p:nvPicPr>
          <p:cNvPr id="57" name="Рисунок 18" descr="tempimage735.tiff"/>
          <p:cNvPicPr>
            <a:picLocks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3257999">
            <a:off x="257175" y="2382838"/>
            <a:ext cx="267811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00" name="Object 52"/>
          <p:cNvGraphicFramePr>
            <a:graphicFrameLocks noChangeAspect="1"/>
          </p:cNvGraphicFramePr>
          <p:nvPr/>
        </p:nvGraphicFramePr>
        <p:xfrm>
          <a:off x="3748088" y="4076700"/>
          <a:ext cx="1282700" cy="554038"/>
        </p:xfrm>
        <a:graphic>
          <a:graphicData uri="http://schemas.openxmlformats.org/presentationml/2006/ole">
            <p:oleObj spid="_x0000_s2100" name="Формула" r:id="rId10" imgW="469696" imgH="203112" progId="Equation.3">
              <p:embed/>
            </p:oleObj>
          </a:graphicData>
        </a:graphic>
      </p:graphicFrame>
      <p:pic>
        <p:nvPicPr>
          <p:cNvPr id="56" name="Рисунок 17" descr="tempimage734.tiff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555875" y="3500438"/>
            <a:ext cx="3743325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101" name="Object 53"/>
          <p:cNvGraphicFramePr>
            <a:graphicFrameLocks noChangeAspect="1"/>
          </p:cNvGraphicFramePr>
          <p:nvPr/>
        </p:nvGraphicFramePr>
        <p:xfrm>
          <a:off x="6775450" y="2708275"/>
          <a:ext cx="1490663" cy="554038"/>
        </p:xfrm>
        <a:graphic>
          <a:graphicData uri="http://schemas.openxmlformats.org/presentationml/2006/ole">
            <p:oleObj spid="_x0000_s2101" name="Формула" r:id="rId12" imgW="545626" imgH="203024" progId="Equation.3">
              <p:embed/>
            </p:oleObj>
          </a:graphicData>
        </a:graphic>
      </p:graphicFrame>
      <p:pic>
        <p:nvPicPr>
          <p:cNvPr id="58" name="Рисунок 19" descr="tempimage736.tiff"/>
          <p:cNvPicPr>
            <a:picLocks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 rot="-1563376">
            <a:off x="5508625" y="2565400"/>
            <a:ext cx="33845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decel="100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decel="100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3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635e170f92f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7" descr="dan_the_duck_walking_lg_nw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634038"/>
            <a:ext cx="2038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 descr="dan_the_duck_walking_lg_nw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5634038"/>
            <a:ext cx="2038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7" descr="dan_the_duck_walking_lg_nwm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5634038"/>
            <a:ext cx="20383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11"/>
          <p:cNvSpPr txBox="1">
            <a:spLocks noChangeArrowheads="1"/>
          </p:cNvSpPr>
          <p:nvPr/>
        </p:nvSpPr>
        <p:spPr bwMode="auto">
          <a:xfrm>
            <a:off x="2895600" y="990600"/>
            <a:ext cx="6019800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600">
                <a:latin typeface="Times New Roman" pitchFamily="18" charset="0"/>
              </a:rPr>
              <a:t>	</a:t>
            </a:r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Сергіту 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Жалғыз саусақ тіпті де,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Ұстай алмас жіпті де.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Екі саусақ бірікті,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Ине қолға ілікті.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Үш саусағым орамды,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Жүгіртеді қаламды,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Өнерлі екен он саусақ,</a:t>
            </a:r>
          </a:p>
          <a:p>
            <a:r>
              <a:rPr lang="kk-KZ" sz="2800">
                <a:solidFill>
                  <a:srgbClr val="000E6B"/>
                </a:solidFill>
                <a:latin typeface="Times New Roman" pitchFamily="18" charset="0"/>
              </a:rPr>
              <a:t>	Қала салсақ, жол салсақ. </a:t>
            </a:r>
            <a:endParaRPr lang="ru-RU" sz="2800">
              <a:solidFill>
                <a:srgbClr val="000E6B"/>
              </a:solidFill>
              <a:latin typeface="Times New Roman" pitchFamily="18" charset="0"/>
            </a:endParaRPr>
          </a:p>
        </p:txBody>
      </p:sp>
      <p:pic>
        <p:nvPicPr>
          <p:cNvPr id="27654" name="Picture 8" descr="bird8-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2514600"/>
            <a:ext cx="25828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8" descr="bird8-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6400" y="2514600"/>
            <a:ext cx="258286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7" descr="bird8-7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15200" y="2590800"/>
            <a:ext cx="1371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FF"/>
            </a:gs>
            <a:gs pos="50000">
              <a:srgbClr val="FFFFFF"/>
            </a:gs>
            <a:gs pos="100000">
              <a:srgbClr val="66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C:\Documents and Settings\Loner\Мои документы\Мои рисунки\30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00013" y="38100"/>
            <a:ext cx="1314451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6" descr="C:\Documents and Settings\Loner\Мои документы\Мои рисунки\30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895975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 descr="C:\Documents and Settings\Loner\Мои документы\Мои рисунки\30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6675" y="5734050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C:\Documents and Settings\Loner\Мои документы\Мои рисунки\30_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86675" y="142875"/>
            <a:ext cx="13144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12-конечная звезда 59"/>
          <p:cNvSpPr/>
          <p:nvPr/>
        </p:nvSpPr>
        <p:spPr>
          <a:xfrm>
            <a:off x="2428875" y="0"/>
            <a:ext cx="5000625" cy="1071563"/>
          </a:xfrm>
          <a:prstGeom prst="star12">
            <a:avLst/>
          </a:prstGeom>
          <a:solidFill>
            <a:srgbClr val="FF66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kk-KZ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Топ –топ</a:t>
            </a:r>
            <a:r>
              <a:rPr lang="en-US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kk-KZ" sz="2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ойыны</a:t>
            </a:r>
            <a:endParaRPr lang="ru-RU" sz="28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9" name="Полилиния 28"/>
          <p:cNvSpPr>
            <a:spLocks/>
          </p:cNvSpPr>
          <p:nvPr/>
        </p:nvSpPr>
        <p:spPr bwMode="auto">
          <a:xfrm>
            <a:off x="684213" y="2133600"/>
            <a:ext cx="2663825" cy="719138"/>
          </a:xfrm>
          <a:custGeom>
            <a:avLst/>
            <a:gdLst>
              <a:gd name="T0" fmla="*/ 0 w 4076701"/>
              <a:gd name="T1" fmla="*/ 0 h 2070101"/>
              <a:gd name="T2" fmla="*/ 485616 w 4076701"/>
              <a:gd name="T3" fmla="*/ 0 h 2070101"/>
              <a:gd name="T4" fmla="*/ 485616 w 4076701"/>
              <a:gd name="T5" fmla="*/ 10474 h 2070101"/>
              <a:gd name="T6" fmla="*/ 0 w 4076701"/>
              <a:gd name="T7" fmla="*/ 10474 h 2070101"/>
              <a:gd name="T8" fmla="*/ 0 60000 65536"/>
              <a:gd name="T9" fmla="*/ 0 60000 65536"/>
              <a:gd name="T10" fmla="*/ 0 60000 65536"/>
              <a:gd name="T11" fmla="*/ 0 60000 65536"/>
              <a:gd name="T12" fmla="*/ 0 w 4076701"/>
              <a:gd name="T13" fmla="*/ 0 h 2070101"/>
              <a:gd name="T14" fmla="*/ 4076701 w 4076701"/>
              <a:gd name="T15" fmla="*/ 2070101 h 207010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76701" h="2070101">
                <a:moveTo>
                  <a:pt x="0" y="0"/>
                </a:moveTo>
                <a:lnTo>
                  <a:pt x="4076700" y="0"/>
                </a:lnTo>
                <a:lnTo>
                  <a:pt x="4076700" y="2070100"/>
                </a:lnTo>
                <a:lnTo>
                  <a:pt x="0" y="2070100"/>
                </a:lnTo>
                <a:close/>
              </a:path>
            </a:pathLst>
          </a:custGeom>
          <a:solidFill>
            <a:srgbClr val="66FF33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8" name="Полилиния 27"/>
          <p:cNvSpPr/>
          <p:nvPr/>
        </p:nvSpPr>
        <p:spPr>
          <a:xfrm>
            <a:off x="1476375" y="3357563"/>
            <a:ext cx="1511300" cy="1439862"/>
          </a:xfrm>
          <a:custGeom>
            <a:avLst/>
            <a:gdLst/>
            <a:ahLst/>
            <a:cxnLst/>
            <a:rect l="0" t="0" r="0" b="0"/>
            <a:pathLst>
              <a:path w="2057401" h="2019301">
                <a:moveTo>
                  <a:pt x="12700" y="0"/>
                </a:moveTo>
                <a:lnTo>
                  <a:pt x="2057400" y="12700"/>
                </a:lnTo>
                <a:lnTo>
                  <a:pt x="2044700" y="2019300"/>
                </a:lnTo>
                <a:lnTo>
                  <a:pt x="0" y="2006600"/>
                </a:lnTo>
                <a:close/>
              </a:path>
            </a:pathLst>
          </a:custGeom>
          <a:solidFill>
            <a:srgbClr val="FF0000"/>
          </a:solidFill>
          <a:ln w="508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81" name="Text Box 12"/>
          <p:cNvSpPr txBox="1">
            <a:spLocks noChangeArrowheads="1"/>
          </p:cNvSpPr>
          <p:nvPr/>
        </p:nvSpPr>
        <p:spPr bwMode="auto">
          <a:xfrm>
            <a:off x="1476375" y="1773238"/>
            <a:ext cx="7191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b="1"/>
              <a:t>4 см</a:t>
            </a:r>
            <a:endParaRPr lang="ru-RU" b="1"/>
          </a:p>
        </p:txBody>
      </p:sp>
      <p:sp>
        <p:nvSpPr>
          <p:cNvPr id="28682" name="Text Box 13"/>
          <p:cNvSpPr txBox="1">
            <a:spLocks noChangeArrowheads="1"/>
          </p:cNvSpPr>
          <p:nvPr/>
        </p:nvSpPr>
        <p:spPr bwMode="auto">
          <a:xfrm>
            <a:off x="-34925" y="2349500"/>
            <a:ext cx="719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b="1"/>
              <a:t>1 см</a:t>
            </a:r>
            <a:endParaRPr lang="ru-RU" b="1"/>
          </a:p>
        </p:txBody>
      </p:sp>
      <p:sp>
        <p:nvSpPr>
          <p:cNvPr id="3" name="Равнобедренный треугольник 2"/>
          <p:cNvSpPr>
            <a:spLocks noChangeArrowheads="1"/>
          </p:cNvSpPr>
          <p:nvPr/>
        </p:nvSpPr>
        <p:spPr bwMode="auto">
          <a:xfrm>
            <a:off x="1403350" y="4868863"/>
            <a:ext cx="1655763" cy="136842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28684" name="Text Box 15"/>
          <p:cNvSpPr txBox="1">
            <a:spLocks noChangeArrowheads="1"/>
          </p:cNvSpPr>
          <p:nvPr/>
        </p:nvSpPr>
        <p:spPr bwMode="auto">
          <a:xfrm>
            <a:off x="1044575" y="5445125"/>
            <a:ext cx="7191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b="1"/>
              <a:t>3 см</a:t>
            </a:r>
            <a:endParaRPr lang="ru-RU" b="1"/>
          </a:p>
        </p:txBody>
      </p:sp>
      <p:sp>
        <p:nvSpPr>
          <p:cNvPr id="28685" name="Text Box 16"/>
          <p:cNvSpPr txBox="1">
            <a:spLocks noChangeArrowheads="1"/>
          </p:cNvSpPr>
          <p:nvPr/>
        </p:nvSpPr>
        <p:spPr bwMode="auto">
          <a:xfrm>
            <a:off x="1765300" y="2997200"/>
            <a:ext cx="862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/>
              <a:t>2 см</a:t>
            </a:r>
            <a:endParaRPr lang="ru-RU" sz="2000" b="1"/>
          </a:p>
        </p:txBody>
      </p:sp>
      <p:sp>
        <p:nvSpPr>
          <p:cNvPr id="28686" name="Text Box 17"/>
          <p:cNvSpPr txBox="1">
            <a:spLocks noChangeArrowheads="1"/>
          </p:cNvSpPr>
          <p:nvPr/>
        </p:nvSpPr>
        <p:spPr bwMode="auto">
          <a:xfrm>
            <a:off x="830263" y="3789363"/>
            <a:ext cx="8620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/>
              <a:t>2 см</a:t>
            </a:r>
            <a:endParaRPr lang="ru-RU" sz="2000" b="1"/>
          </a:p>
        </p:txBody>
      </p:sp>
      <p:sp>
        <p:nvSpPr>
          <p:cNvPr id="28687" name="Text Box 18"/>
          <p:cNvSpPr txBox="1">
            <a:spLocks noChangeArrowheads="1"/>
          </p:cNvSpPr>
          <p:nvPr/>
        </p:nvSpPr>
        <p:spPr bwMode="auto">
          <a:xfrm>
            <a:off x="1692275" y="6308725"/>
            <a:ext cx="862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000" b="1"/>
              <a:t>2 см</a:t>
            </a:r>
            <a:endParaRPr lang="ru-RU" sz="2000" b="1"/>
          </a:p>
        </p:txBody>
      </p:sp>
      <p:sp>
        <p:nvSpPr>
          <p:cNvPr id="28688" name="Text Box 19"/>
          <p:cNvSpPr txBox="1">
            <a:spLocks noChangeArrowheads="1"/>
          </p:cNvSpPr>
          <p:nvPr/>
        </p:nvSpPr>
        <p:spPr bwMode="auto">
          <a:xfrm>
            <a:off x="5364163" y="2205038"/>
            <a:ext cx="24479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28689" name="Text Box 20"/>
          <p:cNvSpPr txBox="1">
            <a:spLocks noChangeArrowheads="1"/>
          </p:cNvSpPr>
          <p:nvPr/>
        </p:nvSpPr>
        <p:spPr bwMode="auto">
          <a:xfrm>
            <a:off x="1547813" y="2281238"/>
            <a:ext cx="8636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200" b="1">
                <a:latin typeface="Times New Roman" pitchFamily="18" charset="0"/>
              </a:rPr>
              <a:t>P - </a:t>
            </a:r>
            <a:r>
              <a:rPr lang="kk-KZ" sz="2200" b="1">
                <a:latin typeface="Times New Roman" pitchFamily="18" charset="0"/>
              </a:rPr>
              <a:t>?</a:t>
            </a:r>
            <a:endParaRPr lang="ru-RU" sz="2200" b="1">
              <a:latin typeface="Times New Roman" pitchFamily="18" charset="0"/>
            </a:endParaRPr>
          </a:p>
        </p:txBody>
      </p:sp>
      <p:sp>
        <p:nvSpPr>
          <p:cNvPr id="28690" name="Text Box 21"/>
          <p:cNvSpPr txBox="1">
            <a:spLocks noChangeArrowheads="1"/>
          </p:cNvSpPr>
          <p:nvPr/>
        </p:nvSpPr>
        <p:spPr bwMode="auto">
          <a:xfrm>
            <a:off x="1908175" y="3789363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latin typeface="Times New Roman" pitchFamily="18" charset="0"/>
              </a:rPr>
              <a:t>P - </a:t>
            </a:r>
            <a:r>
              <a:rPr lang="kk-KZ" sz="2400" b="1">
                <a:latin typeface="Times New Roman" pitchFamily="18" charset="0"/>
              </a:rPr>
              <a:t>?</a:t>
            </a:r>
            <a:endParaRPr lang="ru-RU" sz="2400" b="1">
              <a:latin typeface="Times New Roman" pitchFamily="18" charset="0"/>
            </a:endParaRPr>
          </a:p>
        </p:txBody>
      </p:sp>
      <p:sp>
        <p:nvSpPr>
          <p:cNvPr id="28691" name="Text Box 22"/>
          <p:cNvSpPr txBox="1">
            <a:spLocks noChangeArrowheads="1"/>
          </p:cNvSpPr>
          <p:nvPr/>
        </p:nvSpPr>
        <p:spPr bwMode="auto">
          <a:xfrm>
            <a:off x="1763713" y="5589588"/>
            <a:ext cx="935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>
                <a:latin typeface="Times New Roman" pitchFamily="18" charset="0"/>
              </a:rPr>
              <a:t>P - </a:t>
            </a:r>
            <a:r>
              <a:rPr lang="kk-KZ" b="1">
                <a:latin typeface="Times New Roman" pitchFamily="18" charset="0"/>
              </a:rPr>
              <a:t>?</a:t>
            </a:r>
            <a:endParaRPr lang="ru-RU" b="1">
              <a:latin typeface="Times New Roman" pitchFamily="18" charset="0"/>
            </a:endParaRPr>
          </a:p>
        </p:txBody>
      </p:sp>
      <p:pic>
        <p:nvPicPr>
          <p:cNvPr id="28692" name="Picture 21" descr="blesk_cvetrychej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63938" y="1700213"/>
            <a:ext cx="529272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3" name="Picture 27" descr="an1_golybpravbel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2636838"/>
            <a:ext cx="1655762" cy="139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4" name="Picture 25" descr="3e5c94cc8ef0602aec69a43eee16e03e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04025" y="2276475"/>
            <a:ext cx="1524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24" descr="an1_zajkapljas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375" y="5157788"/>
            <a:ext cx="111918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379" name="AutoShape 27"/>
          <p:cNvSpPr>
            <a:spLocks noChangeArrowheads="1"/>
          </p:cNvSpPr>
          <p:nvPr/>
        </p:nvSpPr>
        <p:spPr bwMode="auto">
          <a:xfrm>
            <a:off x="3563938" y="1412875"/>
            <a:ext cx="5292725" cy="1655763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66FF33"/>
              </a:gs>
              <a:gs pos="50000">
                <a:srgbClr val="FFFF00"/>
              </a:gs>
              <a:gs pos="100000">
                <a:srgbClr val="66FF33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P =1</a:t>
            </a:r>
            <a:r>
              <a:rPr lang="kk-KZ" sz="2400" b="1">
                <a:latin typeface="Times New Roman" pitchFamily="18" charset="0"/>
              </a:rPr>
              <a:t>см + 4 см + 1 см + 4см </a:t>
            </a:r>
            <a:r>
              <a:rPr lang="en-US" sz="2400" b="1">
                <a:latin typeface="Times New Roman" pitchFamily="18" charset="0"/>
              </a:rPr>
              <a:t>= 10</a:t>
            </a:r>
            <a:r>
              <a:rPr lang="kk-KZ" sz="2400" b="1">
                <a:latin typeface="Times New Roman" pitchFamily="18" charset="0"/>
              </a:rPr>
              <a:t>см</a:t>
            </a:r>
          </a:p>
        </p:txBody>
      </p:sp>
      <p:sp>
        <p:nvSpPr>
          <p:cNvPr id="100380" name="AutoShape 28"/>
          <p:cNvSpPr>
            <a:spLocks noChangeArrowheads="1"/>
          </p:cNvSpPr>
          <p:nvPr/>
        </p:nvSpPr>
        <p:spPr bwMode="auto">
          <a:xfrm>
            <a:off x="3635375" y="2997200"/>
            <a:ext cx="4968875" cy="1727200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FF0000"/>
              </a:gs>
              <a:gs pos="50000">
                <a:srgbClr val="FFFFFF"/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b="1">
                <a:latin typeface="Times New Roman" pitchFamily="18" charset="0"/>
              </a:rPr>
              <a:t>P= </a:t>
            </a:r>
            <a:r>
              <a:rPr lang="kk-KZ" sz="2000" b="1">
                <a:latin typeface="Times New Roman" pitchFamily="18" charset="0"/>
              </a:rPr>
              <a:t>2см + 2см + 2см + 2см </a:t>
            </a:r>
            <a:r>
              <a:rPr lang="en-US" sz="2000" b="1">
                <a:latin typeface="Times New Roman" pitchFamily="18" charset="0"/>
              </a:rPr>
              <a:t>= </a:t>
            </a:r>
            <a:r>
              <a:rPr lang="kk-KZ" sz="2000" b="1">
                <a:latin typeface="Times New Roman" pitchFamily="18" charset="0"/>
              </a:rPr>
              <a:t>8см</a:t>
            </a:r>
          </a:p>
        </p:txBody>
      </p:sp>
      <p:sp>
        <p:nvSpPr>
          <p:cNvPr id="100381" name="AutoShape 29"/>
          <p:cNvSpPr>
            <a:spLocks noChangeArrowheads="1"/>
          </p:cNvSpPr>
          <p:nvPr/>
        </p:nvSpPr>
        <p:spPr bwMode="auto">
          <a:xfrm>
            <a:off x="3563938" y="4797425"/>
            <a:ext cx="4968875" cy="1655763"/>
          </a:xfrm>
          <a:prstGeom prst="star16">
            <a:avLst>
              <a:gd name="adj" fmla="val 37500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>
                <a:latin typeface="Times New Roman" pitchFamily="18" charset="0"/>
              </a:rPr>
              <a:t>P = </a:t>
            </a:r>
            <a:r>
              <a:rPr lang="kk-KZ" sz="2400" b="1">
                <a:latin typeface="Times New Roman" pitchFamily="18" charset="0"/>
              </a:rPr>
              <a:t>2см + 3см + 3см  </a:t>
            </a:r>
            <a:r>
              <a:rPr lang="en-US" sz="2400" b="1">
                <a:latin typeface="Times New Roman" pitchFamily="18" charset="0"/>
              </a:rPr>
              <a:t>= </a:t>
            </a:r>
            <a:r>
              <a:rPr lang="kk-KZ" sz="2400" b="1">
                <a:latin typeface="Times New Roman" pitchFamily="18" charset="0"/>
              </a:rPr>
              <a:t>8см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0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00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79" grpId="0" animBg="1"/>
      <p:bldP spid="100380" grpId="0" animBg="1"/>
      <p:bldP spid="10038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FFCC"/>
            </a:gs>
            <a:gs pos="50000">
              <a:srgbClr val="FFFFFF"/>
            </a:gs>
            <a:gs pos="100000">
              <a:srgbClr val="66FF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8" name="Text Box 57"/>
          <p:cNvSpPr txBox="1">
            <a:spLocks noChangeArrowheads="1"/>
          </p:cNvSpPr>
          <p:nvPr/>
        </p:nvSpPr>
        <p:spPr bwMode="auto">
          <a:xfrm>
            <a:off x="4484688" y="2997200"/>
            <a:ext cx="447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&gt;</a:t>
            </a:r>
            <a:endParaRPr lang="ru-RU" sz="4000" b="1"/>
          </a:p>
        </p:txBody>
      </p:sp>
      <p:pic>
        <p:nvPicPr>
          <p:cNvPr id="8" name="Picture 4" descr="AG00315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2781300"/>
            <a:ext cx="9636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" name="Picture 5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68538" y="1484313"/>
            <a:ext cx="4968875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61" name="Rectangle 2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kk-KZ" sz="4400" b="1">
                <a:solidFill>
                  <a:schemeClr val="tx2"/>
                </a:solidFill>
                <a:latin typeface="Times New Roman" pitchFamily="18" charset="0"/>
              </a:rPr>
              <a:t>Салыстыр. </a:t>
            </a:r>
            <a:endParaRPr lang="ru-RU" sz="4400" b="1">
              <a:solidFill>
                <a:schemeClr val="tx2"/>
              </a:solidFill>
              <a:latin typeface="Times New Roman" pitchFamily="18" charset="0"/>
            </a:endParaRPr>
          </a:p>
        </p:txBody>
      </p:sp>
      <p:graphicFrame>
        <p:nvGraphicFramePr>
          <p:cNvPr id="5154" name="Object 34"/>
          <p:cNvGraphicFramePr>
            <a:graphicFrameLocks noChangeAspect="1"/>
          </p:cNvGraphicFramePr>
          <p:nvPr/>
        </p:nvGraphicFramePr>
        <p:xfrm>
          <a:off x="2124075" y="3054350"/>
          <a:ext cx="4737100" cy="682625"/>
        </p:xfrm>
        <a:graphic>
          <a:graphicData uri="http://schemas.openxmlformats.org/presentationml/2006/ole">
            <p:oleObj spid="_x0000_s5154" name="Формула" r:id="rId5" imgW="1409088" imgH="203112" progId="Equation.3">
              <p:embed/>
            </p:oleObj>
          </a:graphicData>
        </a:graphic>
      </p:graphicFrame>
      <p:graphicFrame>
        <p:nvGraphicFramePr>
          <p:cNvPr id="5155" name="Object 35"/>
          <p:cNvGraphicFramePr>
            <a:graphicFrameLocks noChangeAspect="1"/>
          </p:cNvGraphicFramePr>
          <p:nvPr/>
        </p:nvGraphicFramePr>
        <p:xfrm>
          <a:off x="1692275" y="4186238"/>
          <a:ext cx="6145213" cy="682625"/>
        </p:xfrm>
        <a:graphic>
          <a:graphicData uri="http://schemas.openxmlformats.org/presentationml/2006/ole">
            <p:oleObj spid="_x0000_s5155" name="Формула" r:id="rId6" imgW="1828800" imgH="203200" progId="Equation.3">
              <p:embed/>
            </p:oleObj>
          </a:graphicData>
        </a:graphic>
      </p:graphicFrame>
      <p:graphicFrame>
        <p:nvGraphicFramePr>
          <p:cNvPr id="5156" name="Object 36"/>
          <p:cNvGraphicFramePr>
            <a:graphicFrameLocks noChangeAspect="1"/>
          </p:cNvGraphicFramePr>
          <p:nvPr/>
        </p:nvGraphicFramePr>
        <p:xfrm>
          <a:off x="1528763" y="5338763"/>
          <a:ext cx="6443662" cy="682625"/>
        </p:xfrm>
        <a:graphic>
          <a:graphicData uri="http://schemas.openxmlformats.org/presentationml/2006/ole">
            <p:oleObj spid="_x0000_s5156" name="Формула" r:id="rId7" imgW="1916868" imgH="203112" progId="Equation.3">
              <p:embed/>
            </p:oleObj>
          </a:graphicData>
        </a:graphic>
      </p:graphicFrame>
      <p:sp>
        <p:nvSpPr>
          <p:cNvPr id="5162" name="Text Box 58"/>
          <p:cNvSpPr txBox="1">
            <a:spLocks noChangeArrowheads="1"/>
          </p:cNvSpPr>
          <p:nvPr/>
        </p:nvSpPr>
        <p:spPr bwMode="auto">
          <a:xfrm>
            <a:off x="4572000" y="4095750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&gt;</a:t>
            </a:r>
            <a:endParaRPr lang="ru-RU" sz="4000" b="1"/>
          </a:p>
        </p:txBody>
      </p:sp>
      <p:sp>
        <p:nvSpPr>
          <p:cNvPr id="5163" name="Text Box 59"/>
          <p:cNvSpPr txBox="1">
            <a:spLocks noChangeArrowheads="1"/>
          </p:cNvSpPr>
          <p:nvPr/>
        </p:nvSpPr>
        <p:spPr bwMode="auto">
          <a:xfrm>
            <a:off x="4543425" y="5286375"/>
            <a:ext cx="43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/>
              <a:t>&gt;</a:t>
            </a:r>
            <a:endParaRPr lang="ru-RU" sz="4000" b="1"/>
          </a:p>
        </p:txBody>
      </p:sp>
      <p:pic>
        <p:nvPicPr>
          <p:cNvPr id="5164" name="Picture 2" descr="C:\Documents and Settings\Loner\Мои документы\Мои рисунки\00004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356100" y="1628775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0050" y="3716338"/>
            <a:ext cx="10826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4" descr="AG00315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9588" y="5084763"/>
            <a:ext cx="973137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7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925" y="609917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8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9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15250" y="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70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715250" y="614362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 additive="repl">
                                        <p:cTn id="11" dur="18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2" dur="182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7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5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026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052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078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10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15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96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23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270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297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31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" dur="6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">
                                          <p:val>
                                            <p:strVal val="#ppt_y"/>
                                          </p:val>
                                        </p:tav>
                                        <p:tav tm="20000">
                                          <p:val>
                                            <p:strVal val="#ppt_y-0.034"/>
                                          </p:val>
                                        </p:tav>
                                        <p:tav tm="30000">
                                          <p:val>
                                            <p:strVal val="#ppt_y-0.065"/>
                                          </p:val>
                                        </p:tav>
                                        <p:tav tm="40000">
                                          <p:val>
                                            <p:strVal val="#ppt_y-0.090"/>
                                          </p:val>
                                        </p:tav>
                                        <p:tav tm="50000">
                                          <p:val>
                                            <p:strVal val="#ppt_y-0.106"/>
                                          </p:val>
                                        </p:tav>
                                        <p:tav tm="60000">
                                          <p:val>
                                            <p:strVal val="#ppt_y-0.111"/>
                                          </p:val>
                                        </p:tav>
                                        <p:tav tm="70000">
                                          <p:val>
                                            <p:strVal val="#ppt_y-0.106"/>
                                          </p:val>
                                        </p:tav>
                                        <p:tav tm="80000">
                                          <p:val>
                                            <p:strVal val="#ppt_y-0.090"/>
                                          </p:val>
                                        </p:tav>
                                        <p:tav tm="90000">
                                          <p:val>
                                            <p:strVal val="#ppt_y-0.06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" dur="33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">
                                          <p:val>
                                            <p:strVal val="#ppt_y"/>
                                          </p:val>
                                        </p:tav>
                                        <p:tav tm="20000">
                                          <p:val>
                                            <p:strVal val="#ppt_y-0.011"/>
                                          </p:val>
                                        </p:tav>
                                        <p:tav tm="30000">
                                          <p:val>
                                            <p:strVal val="#ppt_y-0.022"/>
                                          </p:val>
                                        </p:tav>
                                        <p:tav tm="40000">
                                          <p:val>
                                            <p:strVal val="#ppt_y-0.030"/>
                                          </p:val>
                                        </p:tav>
                                        <p:tav tm="50000">
                                          <p:val>
                                            <p:strVal val="#ppt_y-0.035"/>
                                          </p:val>
                                        </p:tav>
                                        <p:tav tm="60000">
                                          <p:val>
                                            <p:strVal val="#ppt_y-0.037"/>
                                          </p:val>
                                        </p:tav>
                                        <p:tav tm="70000">
                                          <p:val>
                                            <p:strVal val="#ppt_y-0.035"/>
                                          </p:val>
                                        </p:tav>
                                        <p:tav tm="80000">
                                          <p:val>
                                            <p:strVal val="#ppt_y-0.030"/>
                                          </p:val>
                                        </p:tav>
                                        <p:tav tm="90000">
                                          <p:val>
                                            <p:strVal val="#ppt_y-0.02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16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">
                                          <p:val>
                                            <p:strVal val="#ppt_y"/>
                                          </p:val>
                                        </p:tav>
                                        <p:tav tm="20000">
                                          <p:val>
                                            <p:strVal val="#ppt_y-0.004"/>
                                          </p:val>
                                        </p:tav>
                                        <p:tav tm="30000">
                                          <p:val>
                                            <p:strVal val="#ppt_y-0.007"/>
                                          </p:val>
                                        </p:tav>
                                        <p:tav tm="40000">
                                          <p:val>
                                            <p:strVal val="#ppt_y-0.010"/>
                                          </p:val>
                                        </p:tav>
                                        <p:tav tm="50000">
                                          <p:val>
                                            <p:strVal val="#ppt_y-0.012"/>
                                          </p:val>
                                        </p:tav>
                                        <p:tav tm="60000">
                                          <p:val>
                                            <p:strVal val="#ppt_y-0.0123"/>
                                          </p:val>
                                        </p:tav>
                                        <p:tav tm="70000">
                                          <p:val>
                                            <p:strVal val="#ppt_y-0.012"/>
                                          </p:val>
                                        </p:tav>
                                        <p:tav tm="80000">
                                          <p:val>
                                            <p:strVal val="#ppt_y-0.010"/>
                                          </p:val>
                                        </p:tav>
                                        <p:tav tm="90000">
                                          <p:val>
                                            <p:strVal val="#ppt_y-0.007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180" ac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repl">
                                        <p:cTn id="19" dur="26" fill="hold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repl">
                                        <p:cTn id="20" dur="166" decel="50000" fill="hold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repl">
                                        <p:cTn id="2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repl">
                                        <p:cTn id="2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repl">
                                        <p:cTn id="2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repl">
                                        <p:cTn id="2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FF"/>
            </a:gs>
            <a:gs pos="50000">
              <a:srgbClr val="FFFFFF"/>
            </a:gs>
            <a:gs pos="100000">
              <a:srgbClr val="CC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0313"/>
            <a:ext cx="1731963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428750" y="2428875"/>
            <a:ext cx="1368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’’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003800" y="2566988"/>
            <a:ext cx="7207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’’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6443663" y="2852738"/>
            <a:ext cx="50323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  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8316913" y="2636838"/>
            <a:ext cx="7921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’’</a:t>
            </a:r>
            <a:endParaRPr lang="ru-RU" sz="6000" b="1">
              <a:latin typeface="Times New Roman" pitchFamily="18" charset="0"/>
            </a:endParaRPr>
          </a:p>
        </p:txBody>
      </p:sp>
      <p:pic>
        <p:nvPicPr>
          <p:cNvPr id="31751" name="Picture 7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4025" y="2636838"/>
            <a:ext cx="1512888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8" descr="44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2286000"/>
            <a:ext cx="2592388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3" name="WordArt 9"/>
          <p:cNvSpPr>
            <a:spLocks noChangeArrowheads="1" noChangeShapeType="1" noTextEdit="1"/>
          </p:cNvSpPr>
          <p:nvPr/>
        </p:nvSpPr>
        <p:spPr bwMode="auto">
          <a:xfrm>
            <a:off x="1979613" y="333375"/>
            <a:ext cx="5545137" cy="1439863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Ребусты шешейік</a:t>
            </a:r>
            <a:endParaRPr lang="en-US" sz="36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31754" name="Picture 8" descr="AG0031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15250" y="0"/>
            <a:ext cx="14287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Picture 8" descr="AG00317_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5072063"/>
            <a:ext cx="150018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6" name="Picture 5" descr="9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313" y="0"/>
            <a:ext cx="19288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7" name="Picture 5" descr="9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75" y="5000625"/>
            <a:ext cx="2357438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FF"/>
            </a:gs>
            <a:gs pos="50000">
              <a:srgbClr val="FFFF00"/>
            </a:gs>
            <a:gs pos="100000">
              <a:srgbClr val="FF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684213" y="927100"/>
            <a:ext cx="1152525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7200" b="1">
                <a:solidFill>
                  <a:srgbClr val="FF0000"/>
                </a:solidFill>
                <a:latin typeface="Times New Roman" pitchFamily="18" charset="0"/>
              </a:rPr>
              <a:t>Ж</a:t>
            </a:r>
            <a:endParaRPr lang="ru-RU" sz="7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1981200" y="8382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 </a:t>
            </a:r>
            <a:endParaRPr lang="ru-RU" sz="6000" b="1">
              <a:latin typeface="Times New Roman" pitchFamily="18" charset="0"/>
            </a:endParaRPr>
          </a:p>
        </p:txBody>
      </p:sp>
      <p:pic>
        <p:nvPicPr>
          <p:cNvPr id="32772" name="Picture 4" descr="77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981075"/>
            <a:ext cx="1296987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3643313" y="1285875"/>
            <a:ext cx="16573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4800" b="1">
                <a:solidFill>
                  <a:srgbClr val="3366FF"/>
                </a:solidFill>
                <a:latin typeface="Times New Roman" pitchFamily="18" charset="0"/>
              </a:rPr>
              <a:t>дың</a:t>
            </a:r>
            <a:endParaRPr lang="ru-RU" sz="4800" b="1">
              <a:solidFill>
                <a:srgbClr val="3366FF"/>
              </a:solidFill>
              <a:latin typeface="Times New Roman" pitchFamily="18" charset="0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5003800" y="1087438"/>
            <a:ext cx="11525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72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ru-RU" sz="7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75" name="Text Box 8"/>
          <p:cNvSpPr txBox="1">
            <a:spLocks noChangeArrowheads="1"/>
          </p:cNvSpPr>
          <p:nvPr/>
        </p:nvSpPr>
        <p:spPr bwMode="auto">
          <a:xfrm>
            <a:off x="7381875" y="1087438"/>
            <a:ext cx="50323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7200" b="1">
                <a:solidFill>
                  <a:srgbClr val="3399FF"/>
                </a:solidFill>
                <a:latin typeface="Times New Roman" pitchFamily="18" charset="0"/>
              </a:rPr>
              <a:t>і</a:t>
            </a:r>
            <a:endParaRPr lang="ru-RU" sz="7200" b="1">
              <a:solidFill>
                <a:srgbClr val="3399FF"/>
              </a:solidFill>
              <a:latin typeface="Times New Roman" pitchFamily="18" charset="0"/>
            </a:endParaRPr>
          </a:p>
        </p:txBody>
      </p:sp>
      <p:sp>
        <p:nvSpPr>
          <p:cNvPr id="32776" name="Text Box 9"/>
          <p:cNvSpPr txBox="1">
            <a:spLocks noChangeArrowheads="1"/>
          </p:cNvSpPr>
          <p:nvPr/>
        </p:nvSpPr>
        <p:spPr bwMode="auto">
          <a:xfrm>
            <a:off x="7954963" y="1087438"/>
            <a:ext cx="433387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7200" b="1">
                <a:solidFill>
                  <a:srgbClr val="FF0000"/>
                </a:solidFill>
                <a:latin typeface="Times New Roman" pitchFamily="18" charset="0"/>
              </a:rPr>
              <a:t>-</a:t>
            </a:r>
            <a:endParaRPr lang="ru-RU" sz="7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77" name="Text Box 10"/>
          <p:cNvSpPr txBox="1">
            <a:spLocks noChangeArrowheads="1"/>
          </p:cNvSpPr>
          <p:nvPr/>
        </p:nvSpPr>
        <p:spPr bwMode="auto">
          <a:xfrm>
            <a:off x="611188" y="2960688"/>
            <a:ext cx="11525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7200" b="1">
                <a:solidFill>
                  <a:srgbClr val="FF0000"/>
                </a:solidFill>
                <a:latin typeface="Times New Roman" pitchFamily="18" charset="0"/>
              </a:rPr>
              <a:t>Қ</a:t>
            </a:r>
            <a:endParaRPr lang="ru-RU" sz="72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2778" name="Picture 11" descr="33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63" y="2779713"/>
            <a:ext cx="1323975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9" name="Text Box 12"/>
          <p:cNvSpPr txBox="1">
            <a:spLocks noChangeArrowheads="1"/>
          </p:cNvSpPr>
          <p:nvPr/>
        </p:nvSpPr>
        <p:spPr bwMode="auto">
          <a:xfrm>
            <a:off x="1619250" y="2492375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  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2780" name="Text Box 13"/>
          <p:cNvSpPr txBox="1">
            <a:spLocks noChangeArrowheads="1"/>
          </p:cNvSpPr>
          <p:nvPr/>
        </p:nvSpPr>
        <p:spPr bwMode="auto">
          <a:xfrm>
            <a:off x="3276600" y="2349500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  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2781" name="Text Box 14"/>
          <p:cNvSpPr txBox="1">
            <a:spLocks noChangeArrowheads="1"/>
          </p:cNvSpPr>
          <p:nvPr/>
        </p:nvSpPr>
        <p:spPr bwMode="auto">
          <a:xfrm>
            <a:off x="3492500" y="2351088"/>
            <a:ext cx="5032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>
                <a:latin typeface="Times New Roman" pitchFamily="18" charset="0"/>
              </a:rPr>
              <a:t>’  </a:t>
            </a:r>
            <a:endParaRPr lang="ru-RU" sz="6000" b="1">
              <a:latin typeface="Times New Roman" pitchFamily="18" charset="0"/>
            </a:endParaRPr>
          </a:p>
        </p:txBody>
      </p:sp>
      <p:sp>
        <p:nvSpPr>
          <p:cNvPr id="32782" name="Text Box 15"/>
          <p:cNvSpPr txBox="1">
            <a:spLocks noChangeArrowheads="1"/>
          </p:cNvSpPr>
          <p:nvPr/>
        </p:nvSpPr>
        <p:spPr bwMode="auto">
          <a:xfrm>
            <a:off x="3635375" y="3036888"/>
            <a:ext cx="16573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4800" b="1">
                <a:solidFill>
                  <a:srgbClr val="3366FF"/>
                </a:solidFill>
                <a:latin typeface="Times New Roman" pitchFamily="18" charset="0"/>
              </a:rPr>
              <a:t>тың</a:t>
            </a:r>
            <a:endParaRPr lang="ru-RU" sz="4800" b="1">
              <a:solidFill>
                <a:srgbClr val="3366FF"/>
              </a:solidFill>
              <a:latin typeface="Times New Roman" pitchFamily="18" charset="0"/>
            </a:endParaRPr>
          </a:p>
        </p:txBody>
      </p:sp>
      <p:sp>
        <p:nvSpPr>
          <p:cNvPr id="32783" name="Text Box 16"/>
          <p:cNvSpPr txBox="1">
            <a:spLocks noChangeArrowheads="1"/>
          </p:cNvSpPr>
          <p:nvPr/>
        </p:nvSpPr>
        <p:spPr bwMode="auto">
          <a:xfrm>
            <a:off x="5075238" y="3036888"/>
            <a:ext cx="1728787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6000" b="1">
                <a:solidFill>
                  <a:srgbClr val="FF0000"/>
                </a:solidFill>
                <a:latin typeface="Times New Roman" pitchFamily="18" charset="0"/>
              </a:rPr>
              <a:t>1000</a:t>
            </a:r>
            <a:endParaRPr lang="ru-RU" sz="60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2784" name="Text Box 17"/>
          <p:cNvSpPr txBox="1">
            <a:spLocks noChangeArrowheads="1"/>
          </p:cNvSpPr>
          <p:nvPr/>
        </p:nvSpPr>
        <p:spPr bwMode="auto">
          <a:xfrm>
            <a:off x="7883525" y="2997200"/>
            <a:ext cx="865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6000" b="1">
                <a:solidFill>
                  <a:srgbClr val="3366FF"/>
                </a:solidFill>
                <a:latin typeface="Times New Roman" pitchFamily="18" charset="0"/>
              </a:rPr>
              <a:t>ін</a:t>
            </a:r>
            <a:endParaRPr lang="ru-RU" sz="6000" b="1">
              <a:solidFill>
                <a:srgbClr val="3366FF"/>
              </a:solidFill>
              <a:latin typeface="Times New Roman" pitchFamily="18" charset="0"/>
            </a:endParaRPr>
          </a:p>
        </p:txBody>
      </p:sp>
      <p:sp>
        <p:nvSpPr>
          <p:cNvPr id="32785" name="Text Box 18"/>
          <p:cNvSpPr txBox="1">
            <a:spLocks noChangeArrowheads="1"/>
          </p:cNvSpPr>
          <p:nvPr/>
        </p:nvSpPr>
        <p:spPr bwMode="auto">
          <a:xfrm>
            <a:off x="755650" y="4581525"/>
            <a:ext cx="42481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4800" b="1">
                <a:solidFill>
                  <a:srgbClr val="FF0000"/>
                </a:solidFill>
                <a:latin typeface="Times New Roman" pitchFamily="18" charset="0"/>
              </a:rPr>
              <a:t>асырайды.</a:t>
            </a:r>
            <a:endParaRPr lang="ru-RU" sz="4800" b="1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32786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4445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7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80325" y="44450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8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" y="609917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9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25" y="6027738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2" name="Picture 24" descr="0_8ad6_18898049_X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3" y="785813"/>
            <a:ext cx="172402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73" name="Picture 25" descr="0_8ad6_18898049_XL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3838" y="2636838"/>
            <a:ext cx="1509712" cy="151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rotWithShape="0">
          <a:gsLst>
            <a:gs pos="0">
              <a:srgbClr val="66FF66"/>
            </a:gs>
            <a:gs pos="50000">
              <a:srgbClr val="FFFFFF"/>
            </a:gs>
            <a:gs pos="100000">
              <a:srgbClr val="66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00125" y="5500688"/>
            <a:ext cx="5975350" cy="857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kk-KZ" sz="3600" b="1" smtClean="0">
                <a:latin typeface="Times New Roman" pitchFamily="18" charset="0"/>
              </a:rPr>
              <a:t>	Таба алмасаң, бұл күлкі.  </a:t>
            </a:r>
            <a:endParaRPr lang="ru-RU" sz="3600" b="1" smtClean="0">
              <a:latin typeface="Times New Roman" pitchFamily="18" charset="0"/>
            </a:endParaRPr>
          </a:p>
        </p:txBody>
      </p:sp>
      <p:sp>
        <p:nvSpPr>
          <p:cNvPr id="145411" name="AutoShape 3"/>
          <p:cNvSpPr>
            <a:spLocks noChangeArrowheads="1"/>
          </p:cNvSpPr>
          <p:nvPr/>
        </p:nvSpPr>
        <p:spPr bwMode="auto">
          <a:xfrm>
            <a:off x="6300788" y="5561013"/>
            <a:ext cx="3309937" cy="1296987"/>
          </a:xfrm>
          <a:prstGeom prst="irregularSeal2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>
                <a:latin typeface="Times New Roman" pitchFamily="18" charset="0"/>
              </a:rPr>
              <a:t>Жиырма сегіз</a:t>
            </a:r>
            <a:endParaRPr lang="ru-RU" sz="2400" b="1">
              <a:latin typeface="Times New Roman" pitchFamily="18" charset="0"/>
            </a:endParaRPr>
          </a:p>
        </p:txBody>
      </p:sp>
      <p:sp>
        <p:nvSpPr>
          <p:cNvPr id="33796" name="WordArt 5"/>
          <p:cNvSpPr>
            <a:spLocks noChangeArrowheads="1" noChangeShapeType="1" noTextEdit="1"/>
          </p:cNvSpPr>
          <p:nvPr/>
        </p:nvSpPr>
        <p:spPr bwMode="auto">
          <a:xfrm>
            <a:off x="900113" y="0"/>
            <a:ext cx="6408737" cy="2205038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  <a:scene3d>
              <a:camera prst="legacyPerspectiveFront">
                <a:rot lat="20519984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24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Математикалық жұмбақ</a:t>
            </a:r>
            <a:endParaRPr lang="en-US" sz="24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33797" name="Picture 5" descr="туй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071688"/>
            <a:ext cx="1368425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857250" y="242887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11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4929188" y="2286000"/>
            <a:ext cx="504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5</a:t>
            </a:r>
            <a:endParaRPr lang="ru-RU" sz="3600" b="1">
              <a:latin typeface="Times New Roman" pitchFamily="18" charset="0"/>
            </a:endParaRPr>
          </a:p>
        </p:txBody>
      </p:sp>
      <p:pic>
        <p:nvPicPr>
          <p:cNvPr id="33800" name="Picture 8" descr="а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2000250"/>
            <a:ext cx="1620837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9" descr="коров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0" y="3357563"/>
            <a:ext cx="1238250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2" name="Text Box 10"/>
          <p:cNvSpPr txBox="1">
            <a:spLocks noChangeArrowheads="1"/>
          </p:cNvSpPr>
          <p:nvPr/>
        </p:nvSpPr>
        <p:spPr bwMode="auto">
          <a:xfrm>
            <a:off x="1428750" y="357187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2</a:t>
            </a:r>
            <a:endParaRPr lang="ru-RU" sz="3600" b="1">
              <a:latin typeface="Times New Roman" pitchFamily="18" charset="0"/>
            </a:endParaRPr>
          </a:p>
        </p:txBody>
      </p:sp>
      <p:pic>
        <p:nvPicPr>
          <p:cNvPr id="33803" name="Picture 11" descr="ешкі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38" y="3429000"/>
            <a:ext cx="15128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4" name="Text Box 12"/>
          <p:cNvSpPr txBox="1">
            <a:spLocks noChangeArrowheads="1"/>
          </p:cNvSpPr>
          <p:nvPr/>
        </p:nvSpPr>
        <p:spPr bwMode="auto">
          <a:xfrm>
            <a:off x="4500563" y="3579813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5</a:t>
            </a:r>
            <a:endParaRPr lang="ru-RU" sz="3600" b="1">
              <a:latin typeface="Times New Roman" pitchFamily="18" charset="0"/>
            </a:endParaRPr>
          </a:p>
        </p:txBody>
      </p:sp>
      <p:pic>
        <p:nvPicPr>
          <p:cNvPr id="33805" name="Picture 13" descr="коян 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8813" y="4572000"/>
            <a:ext cx="122396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000125" y="4643438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2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5072063" y="4857750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3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635375" y="2643188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,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3563938" y="3795713"/>
            <a:ext cx="7921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,</a:t>
            </a:r>
            <a:endParaRPr lang="ru-RU" sz="3600" b="1">
              <a:latin typeface="Times New Roman" pitchFamily="18" charset="0"/>
            </a:endParaRPr>
          </a:p>
        </p:txBody>
      </p:sp>
      <p:sp>
        <p:nvSpPr>
          <p:cNvPr id="33810" name="Text Box 18"/>
          <p:cNvSpPr txBox="1">
            <a:spLocks noChangeArrowheads="1"/>
          </p:cNvSpPr>
          <p:nvPr/>
        </p:nvSpPr>
        <p:spPr bwMode="auto">
          <a:xfrm>
            <a:off x="3492500" y="4581525"/>
            <a:ext cx="7921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3600" b="1">
                <a:latin typeface="Times New Roman" pitchFamily="18" charset="0"/>
              </a:rPr>
              <a:t>,</a:t>
            </a:r>
            <a:endParaRPr lang="ru-RU" sz="3600" b="1">
              <a:latin typeface="Times New Roman" pitchFamily="18" charset="0"/>
            </a:endParaRPr>
          </a:p>
        </p:txBody>
      </p:sp>
      <p:pic>
        <p:nvPicPr>
          <p:cNvPr id="33811" name="Рисунок 3" descr="tempimage142.tiff"/>
          <p:cNvPicPr>
            <a:picLocks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25" y="4643438"/>
            <a:ext cx="1401763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2" name="Picture 2" descr="C:\Documents and Settings\Loner\Мои документы\Мои рисунки\000044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243888" y="188913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Рисунок 36" descr="09 (2)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AutoShape 5"/>
          <p:cNvSpPr>
            <a:spLocks noChangeArrowheads="1"/>
          </p:cNvSpPr>
          <p:nvPr/>
        </p:nvSpPr>
        <p:spPr bwMode="auto">
          <a:xfrm>
            <a:off x="0" y="0"/>
            <a:ext cx="9793288" cy="3600450"/>
          </a:xfrm>
          <a:prstGeom prst="cloudCallout">
            <a:avLst>
              <a:gd name="adj1" fmla="val -41213"/>
              <a:gd name="adj2" fmla="val 66889"/>
            </a:avLst>
          </a:prstGeom>
          <a:gradFill rotWithShape="1">
            <a:gsLst>
              <a:gs pos="0">
                <a:srgbClr val="FF99FF"/>
              </a:gs>
              <a:gs pos="100000">
                <a:srgbClr val="FFFF0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k-KZ" sz="3200" b="1">
              <a:latin typeface="Times New Roman" pitchFamily="18" charset="0"/>
            </a:endParaRPr>
          </a:p>
          <a:p>
            <a:r>
              <a:rPr lang="kk-KZ" sz="3200" b="1">
                <a:latin typeface="Times New Roman" pitchFamily="18" charset="0"/>
              </a:rPr>
              <a:t>    </a:t>
            </a:r>
            <a:r>
              <a:rPr lang="kk-KZ" sz="3200" b="1">
                <a:latin typeface="Century Schoolbook" pitchFamily="18" charset="0"/>
              </a:rPr>
              <a:t>Тоғыз белбеу, қос жібек,</a:t>
            </a:r>
          </a:p>
          <a:p>
            <a:r>
              <a:rPr lang="kk-KZ" sz="3200" b="1">
                <a:latin typeface="Century Schoolbook" pitchFamily="18" charset="0"/>
              </a:rPr>
              <a:t>    Екі  мұрын, бір шүмек.</a:t>
            </a:r>
            <a:endParaRPr lang="ru-RU" sz="3200" b="1">
              <a:latin typeface="Century Schoolbook" pitchFamily="18" charset="0"/>
            </a:endParaRPr>
          </a:p>
        </p:txBody>
      </p:sp>
      <p:pic>
        <p:nvPicPr>
          <p:cNvPr id="74758" name="Picture 6" descr="CA4OUC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929063"/>
            <a:ext cx="39624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4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25" y="1916113"/>
            <a:ext cx="300037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14313" y="5445125"/>
            <a:ext cx="6215062" cy="64293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4800" b="1" dirty="0">
                <a:solidFill>
                  <a:schemeClr val="tx1"/>
                </a:solidFill>
                <a:latin typeface="Script MT Bold" pitchFamily="66" charset="0"/>
              </a:rPr>
              <a:t>302 412  2</a:t>
            </a:r>
            <a:r>
              <a:rPr lang="kk-KZ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388" y="4797425"/>
            <a:ext cx="5500687" cy="6318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k-KZ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defRPr/>
            </a:pPr>
            <a:endParaRPr lang="kk-KZ" sz="4800" b="1" dirty="0">
              <a:solidFill>
                <a:schemeClr val="tx1"/>
              </a:solidFill>
              <a:ea typeface="Calibri" pitchFamily="34" charset="0"/>
              <a:cs typeface="Times New Roman" pitchFamily="18" charset="0"/>
            </a:endParaRPr>
          </a:p>
          <a:p>
            <a:pPr algn="r">
              <a:defRPr/>
            </a:pPr>
            <a:r>
              <a:rPr lang="kk-KZ" sz="4800" b="1" dirty="0">
                <a:solidFill>
                  <a:schemeClr val="tx1"/>
                </a:solidFill>
                <a:latin typeface="Script MT Bold" pitchFamily="66" charset="0"/>
                <a:ea typeface="Calibri" pitchFamily="34" charset="0"/>
                <a:cs typeface="Times New Roman" pitchFamily="18" charset="0"/>
              </a:rPr>
              <a:t>1 401 – 910</a:t>
            </a:r>
            <a:r>
              <a:rPr lang="kk-KZ" sz="4800" dirty="0">
                <a:solidFill>
                  <a:schemeClr val="tx1"/>
                </a:solidFill>
                <a:latin typeface="Script MT Bold" pitchFamily="66" charset="0"/>
                <a:ea typeface="Calibri" pitchFamily="34" charset="0"/>
                <a:cs typeface="Times New Roman" pitchFamily="18" charset="0"/>
              </a:rPr>
              <a:t> </a:t>
            </a:r>
            <a:endParaRPr lang="kk-KZ" sz="4800" b="1" dirty="0">
              <a:solidFill>
                <a:schemeClr val="tx1"/>
              </a:solidFill>
              <a:latin typeface="Script MT Bold" pitchFamily="66" charset="0"/>
              <a:ea typeface="Calibri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ru-RU" sz="4800" dirty="0">
              <a:solidFill>
                <a:srgbClr val="FFFFFF"/>
              </a:solidFill>
              <a:latin typeface="Script MT Bold" pitchFamily="66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9388" y="4149725"/>
            <a:ext cx="4857750" cy="64293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kk-KZ" sz="4800" b="1" dirty="0">
                <a:solidFill>
                  <a:schemeClr val="tx1"/>
                </a:solidFill>
                <a:latin typeface="Script MT Bold" pitchFamily="66" charset="0"/>
              </a:rPr>
              <a:t>48 + 1 353</a:t>
            </a:r>
            <a:r>
              <a:rPr lang="kk-KZ" dirty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0663" y="3509963"/>
            <a:ext cx="4214812" cy="65881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kk-KZ" sz="4800" b="1">
                <a:solidFill>
                  <a:schemeClr val="tx1"/>
                </a:solidFill>
                <a:latin typeface="Script MT Bold" pitchFamily="66" charset="0"/>
              </a:rPr>
              <a:t>4</a:t>
            </a:r>
            <a:r>
              <a:rPr lang="kk-KZ" sz="4800" b="1" dirty="0">
                <a:solidFill>
                  <a:schemeClr val="tx1"/>
                </a:solidFill>
                <a:latin typeface="Script MT Bold" pitchFamily="66" charset="0"/>
              </a:rPr>
              <a:t> 980</a:t>
            </a:r>
            <a:r>
              <a:rPr lang="kk-KZ" sz="4800" dirty="0">
                <a:solidFill>
                  <a:schemeClr val="tx1"/>
                </a:solidFill>
              </a:rPr>
              <a:t> 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4313" y="2857500"/>
            <a:ext cx="3571875" cy="6429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kk-KZ" sz="4800" b="1">
                <a:solidFill>
                  <a:schemeClr val="tx1"/>
                </a:solidFill>
                <a:latin typeface="Script MT Bold" pitchFamily="66" charset="0"/>
              </a:rPr>
              <a:t>358 + 995</a:t>
            </a:r>
            <a:r>
              <a:rPr lang="kk-KZ">
                <a:solidFill>
                  <a:schemeClr val="tx1"/>
                </a:solidFill>
                <a:latin typeface="Script MT Bold" pitchFamily="66" charset="0"/>
              </a:rPr>
              <a:t> </a:t>
            </a:r>
            <a:endParaRPr lang="ru-RU">
              <a:solidFill>
                <a:schemeClr val="tx1"/>
              </a:solidFill>
              <a:latin typeface="Script MT Bold" pitchFamily="66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4313" y="2214563"/>
            <a:ext cx="2928937" cy="642937"/>
          </a:xfrm>
          <a:prstGeom prst="rect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kk-KZ" sz="4800" b="1" dirty="0">
                <a:solidFill>
                  <a:schemeClr val="tx1"/>
                </a:solidFill>
                <a:latin typeface="Script MT Bold" pitchFamily="66" charset="0"/>
              </a:rPr>
              <a:t>480 : 10</a:t>
            </a:r>
            <a:r>
              <a:rPr lang="kk-KZ" sz="4800" dirty="0">
                <a:solidFill>
                  <a:schemeClr val="tx1"/>
                </a:solidFill>
              </a:rPr>
              <a:t> 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35848" name="Picture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5346700"/>
            <a:ext cx="205105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3214688" y="1714500"/>
            <a:ext cx="41275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0" name="TextBox 29"/>
          <p:cNvSpPr txBox="1">
            <a:spLocks noChangeArrowheads="1"/>
          </p:cNvSpPr>
          <p:nvPr/>
        </p:nvSpPr>
        <p:spPr bwMode="auto">
          <a:xfrm>
            <a:off x="714375" y="357188"/>
            <a:ext cx="781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k-KZ" sz="4000" b="1" i="1">
                <a:latin typeface="Script MT Bold" pitchFamily="66" charset="0"/>
                <a:cs typeface="Times New Roman" pitchFamily="18" charset="0"/>
              </a:rPr>
              <a:t>ОЙЫН:  </a:t>
            </a:r>
            <a:r>
              <a:rPr lang="kk-KZ" sz="4000" b="1" i="1">
                <a:solidFill>
                  <a:srgbClr val="0033CC"/>
                </a:solidFill>
                <a:latin typeface="Script MT Bold" pitchFamily="66" charset="0"/>
                <a:cs typeface="Times New Roman" pitchFamily="18" charset="0"/>
              </a:rPr>
              <a:t>“Қоянға  көмектесейік!”</a:t>
            </a:r>
            <a:endParaRPr lang="ru-RU" sz="4000" b="1" i="1">
              <a:solidFill>
                <a:srgbClr val="0033CC"/>
              </a:solidFill>
              <a:latin typeface="Script MT Bold" pitchFamily="66" charset="0"/>
              <a:cs typeface="Times New Roman" pitchFamily="18" charset="0"/>
            </a:endParaRPr>
          </a:p>
        </p:txBody>
      </p:sp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3851275" y="2276475"/>
            <a:ext cx="41275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3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4500563" y="2852738"/>
            <a:ext cx="4127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5148263" y="3500438"/>
            <a:ext cx="4127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5724525" y="4292600"/>
            <a:ext cx="41275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2"/>
          <p:cNvPicPr>
            <a:picLocks noChangeAspect="1" noChangeArrowheads="1"/>
          </p:cNvPicPr>
          <p:nvPr/>
        </p:nvPicPr>
        <p:blipFill>
          <a:blip r:embed="rId4"/>
          <a:srcRect l="26807" r="30074"/>
          <a:stretch>
            <a:fillRect/>
          </a:stretch>
        </p:blipFill>
        <p:spPr bwMode="auto">
          <a:xfrm>
            <a:off x="6372225" y="4868863"/>
            <a:ext cx="41275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85" name="AutoShape 17"/>
          <p:cNvSpPr>
            <a:spLocks noChangeArrowheads="1"/>
          </p:cNvSpPr>
          <p:nvPr/>
        </p:nvSpPr>
        <p:spPr bwMode="auto">
          <a:xfrm>
            <a:off x="2714625" y="1643063"/>
            <a:ext cx="1368425" cy="1152525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 dirty="0">
                <a:latin typeface="Arial" pitchFamily="34" charset="0"/>
              </a:rPr>
              <a:t>48</a:t>
            </a:r>
            <a:endParaRPr lang="ru-RU" sz="2400" b="1" dirty="0">
              <a:latin typeface="Arial" pitchFamily="34" charset="0"/>
            </a:endParaRPr>
          </a:p>
        </p:txBody>
      </p:sp>
      <p:sp>
        <p:nvSpPr>
          <p:cNvPr id="58386" name="AutoShape 18"/>
          <p:cNvSpPr>
            <a:spLocks noChangeArrowheads="1"/>
          </p:cNvSpPr>
          <p:nvPr/>
        </p:nvSpPr>
        <p:spPr bwMode="auto">
          <a:xfrm>
            <a:off x="3357563" y="2357438"/>
            <a:ext cx="1368425" cy="1152525"/>
          </a:xfrm>
          <a:prstGeom prst="star5">
            <a:avLst/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 dirty="0">
                <a:latin typeface="Arial" pitchFamily="34" charset="0"/>
              </a:rPr>
              <a:t>1353</a:t>
            </a:r>
            <a:endParaRPr lang="ru-RU" sz="2400" b="1" dirty="0">
              <a:latin typeface="Arial" pitchFamily="34" charset="0"/>
            </a:endParaRPr>
          </a:p>
        </p:txBody>
      </p:sp>
      <p:sp>
        <p:nvSpPr>
          <p:cNvPr id="58387" name="AutoShape 19"/>
          <p:cNvSpPr>
            <a:spLocks noChangeArrowheads="1"/>
          </p:cNvSpPr>
          <p:nvPr/>
        </p:nvSpPr>
        <p:spPr bwMode="auto">
          <a:xfrm>
            <a:off x="4559300" y="3714750"/>
            <a:ext cx="1512888" cy="1008063"/>
          </a:xfrm>
          <a:prstGeom prst="star5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>
                <a:latin typeface="Arial" pitchFamily="34" charset="0"/>
              </a:rPr>
              <a:t>1401</a:t>
            </a:r>
            <a:endParaRPr lang="ru-RU" sz="2400" b="1">
              <a:latin typeface="Arial" pitchFamily="34" charset="0"/>
            </a:endParaRPr>
          </a:p>
        </p:txBody>
      </p:sp>
      <p:sp>
        <p:nvSpPr>
          <p:cNvPr id="58388" name="AutoShape 20"/>
          <p:cNvSpPr>
            <a:spLocks noChangeArrowheads="1"/>
          </p:cNvSpPr>
          <p:nvPr/>
        </p:nvSpPr>
        <p:spPr bwMode="auto">
          <a:xfrm>
            <a:off x="5143500" y="4357688"/>
            <a:ext cx="1728788" cy="1081087"/>
          </a:xfrm>
          <a:prstGeom prst="star5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 dirty="0">
                <a:latin typeface="Arial" pitchFamily="34" charset="0"/>
              </a:rPr>
              <a:t>491</a:t>
            </a:r>
            <a:endParaRPr lang="ru-RU" sz="2400" b="1" dirty="0">
              <a:latin typeface="Arial" pitchFamily="34" charset="0"/>
            </a:endParaRPr>
          </a:p>
        </p:txBody>
      </p:sp>
      <p:sp>
        <p:nvSpPr>
          <p:cNvPr id="58389" name="AutoShape 21"/>
          <p:cNvSpPr>
            <a:spLocks noChangeArrowheads="1"/>
          </p:cNvSpPr>
          <p:nvPr/>
        </p:nvSpPr>
        <p:spPr bwMode="auto">
          <a:xfrm>
            <a:off x="5486400" y="4946650"/>
            <a:ext cx="1800225" cy="1268413"/>
          </a:xfrm>
          <a:prstGeom prst="star5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 dirty="0">
                <a:latin typeface="Arial" pitchFamily="34" charset="0"/>
              </a:rPr>
              <a:t>604824</a:t>
            </a:r>
            <a:endParaRPr lang="ru-RU" sz="2400" b="1" dirty="0">
              <a:latin typeface="Arial" pitchFamily="34" charset="0"/>
            </a:endParaRPr>
          </a:p>
        </p:txBody>
      </p:sp>
      <p:sp>
        <p:nvSpPr>
          <p:cNvPr id="58390" name="AutoShape 22"/>
          <p:cNvSpPr>
            <a:spLocks noChangeArrowheads="1"/>
          </p:cNvSpPr>
          <p:nvPr/>
        </p:nvSpPr>
        <p:spPr bwMode="auto">
          <a:xfrm>
            <a:off x="4000500" y="3136900"/>
            <a:ext cx="1368425" cy="935038"/>
          </a:xfrm>
          <a:prstGeom prst="star5">
            <a:avLst/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kk-KZ" sz="2400" b="1" dirty="0">
                <a:latin typeface="Arial" pitchFamily="34" charset="0"/>
              </a:rPr>
              <a:t>910</a:t>
            </a:r>
            <a:endParaRPr lang="ru-RU" sz="2400" b="1" dirty="0">
              <a:latin typeface="Arial" pitchFamily="34" charset="0"/>
            </a:endParaRPr>
          </a:p>
        </p:txBody>
      </p:sp>
      <p:sp>
        <p:nvSpPr>
          <p:cNvPr id="35862" name="AutoShape 23"/>
          <p:cNvSpPr>
            <a:spLocks noChangeArrowheads="1"/>
          </p:cNvSpPr>
          <p:nvPr/>
        </p:nvSpPr>
        <p:spPr bwMode="auto">
          <a:xfrm>
            <a:off x="4067175" y="5732463"/>
            <a:ext cx="71438" cy="71437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791 0.21896 L 0.44791 0.55191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372 0.17919 L 0.46372 0.5121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5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128 0.03653 L 0.36128 0.3694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531 L 0.25104 0.338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47 -0.16509 L 0.28247 0.16786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5 -0.18289 L 0.25105 0.1500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66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5" grpId="0" animBg="1"/>
      <p:bldP spid="58386" grpId="0" animBg="1"/>
      <p:bldP spid="58387" grpId="0" animBg="1"/>
      <p:bldP spid="58388" grpId="0" animBg="1"/>
      <p:bldP spid="58389" grpId="0" animBg="1"/>
      <p:bldP spid="583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25533725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17588"/>
            <a:ext cx="7786687" cy="584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 Box 7"/>
          <p:cNvSpPr txBox="1">
            <a:spLocks noChangeArrowheads="1"/>
          </p:cNvSpPr>
          <p:nvPr/>
        </p:nvSpPr>
        <p:spPr bwMode="auto">
          <a:xfrm>
            <a:off x="357188" y="142875"/>
            <a:ext cx="84296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400" b="1" dirty="0" smtClean="0">
                <a:latin typeface="Times New Roman" pitchFamily="18" charset="0"/>
              </a:rPr>
              <a:t>Ашық сабақ   4 сынып</a:t>
            </a:r>
          </a:p>
          <a:p>
            <a:pPr algn="ctr">
              <a:spcBef>
                <a:spcPct val="50000"/>
              </a:spcBef>
            </a:pPr>
            <a:r>
              <a:rPr lang="kk-KZ" sz="2400" b="1" dirty="0" smtClean="0">
                <a:latin typeface="Times New Roman" pitchFamily="18" charset="0"/>
              </a:rPr>
              <a:t>           </a:t>
            </a:r>
            <a:r>
              <a:rPr lang="kk-KZ" sz="2400" b="1" dirty="0">
                <a:latin typeface="Times New Roman" pitchFamily="18" charset="0"/>
              </a:rPr>
              <a:t>“Математика – ғылымдар патшасы”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FF"/>
            </a:gs>
            <a:gs pos="50000">
              <a:schemeClr val="bg1"/>
            </a:gs>
            <a:gs pos="100000">
              <a:srgbClr val="CC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684213" y="1484313"/>
            <a:ext cx="79216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4000" b="1" i="1">
                <a:solidFill>
                  <a:srgbClr val="A50021"/>
                </a:solidFill>
                <a:latin typeface="Century Schoolbook" pitchFamily="18" charset="0"/>
              </a:rPr>
              <a:t>Үйге тапсырма:</a:t>
            </a:r>
          </a:p>
          <a:p>
            <a:pPr algn="ctr">
              <a:spcBef>
                <a:spcPct val="50000"/>
              </a:spcBef>
            </a:pPr>
            <a:endParaRPr lang="kk-KZ" sz="4000" b="1" i="1">
              <a:solidFill>
                <a:srgbClr val="A50021"/>
              </a:solidFill>
              <a:latin typeface="Century Schoolbook" pitchFamily="18" charset="0"/>
            </a:endParaRPr>
          </a:p>
          <a:p>
            <a:pPr algn="ctr">
              <a:spcBef>
                <a:spcPct val="50000"/>
              </a:spcBef>
            </a:pPr>
            <a:endParaRPr lang="ru-RU" sz="4000" b="1" i="1">
              <a:solidFill>
                <a:srgbClr val="A50021"/>
              </a:solidFill>
              <a:latin typeface="Century Schoolbook" pitchFamily="18" charset="0"/>
            </a:endParaRPr>
          </a:p>
        </p:txBody>
      </p:sp>
      <p:pic>
        <p:nvPicPr>
          <p:cNvPr id="36867" name="Picture 11" descr="68163107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857750"/>
            <a:ext cx="22860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33" descr="a957c68d5c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0"/>
            <a:ext cx="20002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8" descr="55782266_open_boo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4857750"/>
            <a:ext cx="29876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3" y="4857750"/>
            <a:ext cx="15716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14" descr="bird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75" y="142875"/>
            <a:ext cx="17859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14" descr="bird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57313" y="357188"/>
            <a:ext cx="185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3" name="Picture 14" descr="bird11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" y="1143000"/>
            <a:ext cx="17145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66"/>
            </a:gs>
            <a:gs pos="50000">
              <a:srgbClr val="FF99FF"/>
            </a:gs>
            <a:gs pos="100000">
              <a:srgbClr val="99FF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5"/>
          <p:cNvSpPr>
            <a:spLocks noChangeArrowheads="1" noChangeShapeType="1" noTextEdit="1"/>
          </p:cNvSpPr>
          <p:nvPr/>
        </p:nvSpPr>
        <p:spPr bwMode="auto">
          <a:xfrm>
            <a:off x="1403350" y="908050"/>
            <a:ext cx="6553200" cy="1944688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1315140"/>
              </a:avLst>
            </a:prstTxWarp>
          </a:bodyPr>
          <a:lstStyle/>
          <a:p>
            <a:pPr algn="ctr"/>
            <a:r>
              <a:rPr lang="ru-RU" sz="4400" b="1" i="1" kern="10">
                <a:ln w="9525">
                  <a:solidFill>
                    <a:srgbClr val="FF99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Сабақтың мақсаты:</a:t>
            </a:r>
            <a:endParaRPr lang="en-US" sz="4400" b="1" i="1" kern="10">
              <a:ln w="9525">
                <a:solidFill>
                  <a:srgbClr val="FF99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sp>
        <p:nvSpPr>
          <p:cNvPr id="16387" name="WordArt 7"/>
          <p:cNvSpPr>
            <a:spLocks noChangeArrowheads="1" noChangeShapeType="1" noTextEdit="1"/>
          </p:cNvSpPr>
          <p:nvPr/>
        </p:nvSpPr>
        <p:spPr bwMode="auto">
          <a:xfrm>
            <a:off x="755650" y="1987550"/>
            <a:ext cx="2016125" cy="9366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Білімділік:</a:t>
            </a:r>
            <a:endParaRPr lang="en-US" sz="2400" b="1" kern="1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6388" name="WordArt 8"/>
          <p:cNvSpPr>
            <a:spLocks noChangeArrowheads="1" noChangeShapeType="1" noTextEdit="1"/>
          </p:cNvSpPr>
          <p:nvPr/>
        </p:nvSpPr>
        <p:spPr bwMode="auto">
          <a:xfrm>
            <a:off x="6659563" y="1557338"/>
            <a:ext cx="2160587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Тәрбиелік:</a:t>
            </a:r>
            <a:endParaRPr lang="en-US" sz="2400" b="1" kern="1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6389" name="WordArt 9"/>
          <p:cNvSpPr>
            <a:spLocks noChangeArrowheads="1" noChangeShapeType="1" noTextEdit="1"/>
          </p:cNvSpPr>
          <p:nvPr/>
        </p:nvSpPr>
        <p:spPr bwMode="auto">
          <a:xfrm>
            <a:off x="3419475" y="1773238"/>
            <a:ext cx="2808288" cy="10080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ru-RU" sz="2400" b="1" kern="1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Arial"/>
                <a:cs typeface="Arial"/>
              </a:rPr>
              <a:t>Дамытушылық:</a:t>
            </a:r>
            <a:endParaRPr lang="en-US" sz="2400" b="1" kern="1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16390" name="AutoShape 11"/>
          <p:cNvSpPr>
            <a:spLocks noChangeArrowheads="1"/>
          </p:cNvSpPr>
          <p:nvPr/>
        </p:nvSpPr>
        <p:spPr bwMode="auto">
          <a:xfrm>
            <a:off x="250825" y="3000375"/>
            <a:ext cx="3178175" cy="3573463"/>
          </a:xfrm>
          <a:prstGeom prst="verticalScroll">
            <a:avLst>
              <a:gd name="adj" fmla="val 8366"/>
            </a:avLst>
          </a:prstGeom>
          <a:solidFill>
            <a:srgbClr val="FFCC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000" b="1">
                <a:latin typeface="Century Schoolbook" pitchFamily="18" charset="0"/>
              </a:rPr>
              <a:t>Оқушылардың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өткен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сабақтардан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алған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білімдерін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пысықтап,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қайталауға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арналған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есептер шығару.</a:t>
            </a:r>
          </a:p>
        </p:txBody>
      </p:sp>
      <p:sp>
        <p:nvSpPr>
          <p:cNvPr id="16391" name="AutoShape 12"/>
          <p:cNvSpPr>
            <a:spLocks noChangeArrowheads="1"/>
          </p:cNvSpPr>
          <p:nvPr/>
        </p:nvSpPr>
        <p:spPr bwMode="auto">
          <a:xfrm>
            <a:off x="3228975" y="2832100"/>
            <a:ext cx="2998788" cy="3240088"/>
          </a:xfrm>
          <a:prstGeom prst="verticalScroll">
            <a:avLst>
              <a:gd name="adj" fmla="val 8366"/>
            </a:avLst>
          </a:prstGeom>
          <a:solidFill>
            <a:srgbClr val="FFCC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k-KZ" b="1" i="1">
              <a:solidFill>
                <a:srgbClr val="003300"/>
              </a:solidFill>
            </a:endParaRPr>
          </a:p>
          <a:p>
            <a:pPr algn="ctr"/>
            <a:endParaRPr lang="kk-KZ" b="1" i="1">
              <a:solidFill>
                <a:srgbClr val="003300"/>
              </a:solidFill>
            </a:endParaRPr>
          </a:p>
          <a:p>
            <a:pPr algn="ctr"/>
            <a:r>
              <a:rPr lang="kk-KZ" sz="2000" b="1">
                <a:latin typeface="Century Schoolbook" pitchFamily="18" charset="0"/>
              </a:rPr>
              <a:t>Оқушылардың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логикалық ойлау,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есептеу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қабілеттерін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дамыту.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Тиянақты жауап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беруді талап ету.</a:t>
            </a:r>
          </a:p>
          <a:p>
            <a:pPr algn="ctr"/>
            <a:endParaRPr lang="kk-KZ" sz="2000" b="1">
              <a:latin typeface="Century Schoolbook" pitchFamily="18" charset="0"/>
            </a:endParaRPr>
          </a:p>
          <a:p>
            <a:pPr algn="ctr"/>
            <a:endParaRPr lang="ru-RU" sz="2000" b="1">
              <a:latin typeface="Century Schoolbook" pitchFamily="18" charset="0"/>
            </a:endParaRPr>
          </a:p>
        </p:txBody>
      </p:sp>
      <p:sp>
        <p:nvSpPr>
          <p:cNvPr id="16392" name="AutoShape 13"/>
          <p:cNvSpPr>
            <a:spLocks noChangeArrowheads="1"/>
          </p:cNvSpPr>
          <p:nvPr/>
        </p:nvSpPr>
        <p:spPr bwMode="auto">
          <a:xfrm>
            <a:off x="6086475" y="2546350"/>
            <a:ext cx="3057525" cy="3240088"/>
          </a:xfrm>
          <a:prstGeom prst="verticalScroll">
            <a:avLst>
              <a:gd name="adj" fmla="val 8366"/>
            </a:avLst>
          </a:prstGeom>
          <a:solidFill>
            <a:srgbClr val="FFCC00"/>
          </a:solidFill>
          <a:ln w="9525">
            <a:solidFill>
              <a:srgbClr val="FF66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000" b="1">
                <a:latin typeface="Century Schoolbook" pitchFamily="18" charset="0"/>
              </a:rPr>
              <a:t>Оқушыларды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тапқырлыққа,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жылдам ойлауға,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ойын қорыта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білуге </a:t>
            </a:r>
          </a:p>
          <a:p>
            <a:pPr algn="ctr"/>
            <a:r>
              <a:rPr lang="kk-KZ" sz="2000" b="1">
                <a:latin typeface="Century Schoolbook" pitchFamily="18" charset="0"/>
              </a:rPr>
              <a:t>тәрбиелеу.</a:t>
            </a:r>
            <a:endParaRPr lang="ru-RU" sz="2000" b="1">
              <a:latin typeface="Century Schoolbook" pitchFamily="18" charset="0"/>
            </a:endParaRPr>
          </a:p>
        </p:txBody>
      </p:sp>
      <p:pic>
        <p:nvPicPr>
          <p:cNvPr id="16393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50" y="614362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2375" y="5929313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0" descr="C:\Documents and Settings\Loner\Мои документы\Мои рисунки\B_Fly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0938" y="142875"/>
            <a:ext cx="14287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FF"/>
            </a:gs>
            <a:gs pos="50000">
              <a:srgbClr val="FF0066"/>
            </a:gs>
            <a:gs pos="100000">
              <a:srgbClr val="00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/>
          <p:cNvSpPr>
            <a:spLocks noChangeArrowheads="1" noChangeShapeType="1" noTextEdit="1"/>
          </p:cNvSpPr>
          <p:nvPr/>
        </p:nvSpPr>
        <p:spPr bwMode="auto">
          <a:xfrm>
            <a:off x="900113" y="908050"/>
            <a:ext cx="73437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spc="72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Сабақ ұстанымы:</a:t>
            </a:r>
            <a:endParaRPr lang="en-US" sz="3600" b="1" kern="10" spc="720">
              <a:ln w="9525">
                <a:noFill/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3378596" algn="ctr" rotWithShape="0">
                  <a:srgbClr val="4D4D4D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8435" name="Oval 8"/>
          <p:cNvSpPr>
            <a:spLocks noChangeArrowheads="1"/>
          </p:cNvSpPr>
          <p:nvPr/>
        </p:nvSpPr>
        <p:spPr bwMode="auto">
          <a:xfrm>
            <a:off x="1116013" y="1916113"/>
            <a:ext cx="7054850" cy="432117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WordArt 10"/>
          <p:cNvSpPr>
            <a:spLocks noChangeArrowheads="1" noChangeShapeType="1" noTextEdit="1"/>
          </p:cNvSpPr>
          <p:nvPr/>
        </p:nvSpPr>
        <p:spPr bwMode="auto">
          <a:xfrm>
            <a:off x="1835150" y="2781300"/>
            <a:ext cx="5856288" cy="2376488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40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Көп  ойнаған  бала  болады,</a:t>
            </a:r>
          </a:p>
          <a:p>
            <a:pPr algn="ctr"/>
            <a:r>
              <a:rPr lang="ru-RU" sz="4000" kern="1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Көп  ойланған  дана  болады.</a:t>
            </a:r>
            <a:endParaRPr lang="en-US" sz="4000" kern="10">
              <a:ln w="9525">
                <a:noFill/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8437" name="Рисунок 66" descr="09 (1)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76913"/>
            <a:ext cx="16192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66" descr="09 (1)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5776913"/>
            <a:ext cx="16192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66" descr="09 (1)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24750" y="0"/>
            <a:ext cx="16192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66" descr="09 (1)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6192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FF"/>
            </a:gs>
            <a:gs pos="50000">
              <a:schemeClr val="bg1"/>
            </a:gs>
            <a:gs pos="100000">
              <a:srgbClr val="CC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 noTextEdit="1"/>
          </p:cNvSpPr>
          <p:nvPr/>
        </p:nvSpPr>
        <p:spPr bwMode="auto">
          <a:xfrm>
            <a:off x="714375" y="-357188"/>
            <a:ext cx="7715250" cy="3643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Ой қозғау</a:t>
            </a:r>
            <a:endParaRPr lang="en-US" sz="3600" b="1" i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76600" y="3644900"/>
            <a:ext cx="2159000" cy="785813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40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800  2</a:t>
            </a:r>
            <a:endParaRPr lang="ru-RU" sz="40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0" name="Прямоугольник 6"/>
          <p:cNvSpPr>
            <a:spLocks noChangeArrowheads="1"/>
          </p:cNvSpPr>
          <p:nvPr/>
        </p:nvSpPr>
        <p:spPr bwMode="auto">
          <a:xfrm>
            <a:off x="6516688" y="4724400"/>
            <a:ext cx="1766887" cy="1081088"/>
          </a:xfrm>
          <a:prstGeom prst="rect">
            <a:avLst/>
          </a:prstGeom>
          <a:solidFill>
            <a:srgbClr val="00FFFF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kk-KZ" sz="4000" b="1">
                <a:latin typeface="Times New Roman" pitchFamily="18" charset="0"/>
                <a:cs typeface="Times New Roman" pitchFamily="18" charset="0"/>
              </a:rPr>
              <a:t>320:8</a:t>
            </a:r>
            <a:endParaRPr lang="ru-RU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50" y="2643188"/>
            <a:ext cx="2159000" cy="1223962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3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300  4</a:t>
            </a:r>
            <a:endParaRPr lang="ru-RU" sz="3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2" name="Овал 11"/>
          <p:cNvSpPr>
            <a:spLocks noChangeArrowheads="1"/>
          </p:cNvSpPr>
          <p:nvPr/>
        </p:nvSpPr>
        <p:spPr bwMode="auto">
          <a:xfrm>
            <a:off x="5867400" y="2420938"/>
            <a:ext cx="2520950" cy="1000125"/>
          </a:xfrm>
          <a:prstGeom prst="ellipse">
            <a:avLst/>
          </a:prstGeom>
          <a:solidFill>
            <a:srgbClr val="CC9900"/>
          </a:solidFill>
          <a:ln w="25400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kk-KZ" sz="3200" b="1">
                <a:latin typeface="Times New Roman" pitchFamily="18" charset="0"/>
                <a:cs typeface="Times New Roman" pitchFamily="18" charset="0"/>
              </a:rPr>
              <a:t>70  4</a:t>
            </a:r>
            <a:endParaRPr lang="ru-RU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95288" y="4941888"/>
            <a:ext cx="2232025" cy="1000125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3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900: 3</a:t>
            </a:r>
            <a:endParaRPr lang="ru-RU" sz="3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3132138" y="5157788"/>
            <a:ext cx="2500312" cy="1000125"/>
          </a:xfrm>
          <a:prstGeom prst="triangle">
            <a:avLst/>
          </a:prstGeom>
          <a:solidFill>
            <a:srgbClr val="FF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sz="3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60  6</a:t>
            </a:r>
            <a:endParaRPr lang="ru-RU" sz="32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5" name="Rectangle 28"/>
          <p:cNvSpPr>
            <a:spLocks noChangeArrowheads="1"/>
          </p:cNvSpPr>
          <p:nvPr/>
        </p:nvSpPr>
        <p:spPr bwMode="auto">
          <a:xfrm>
            <a:off x="0" y="19510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466" name="Rectangle 31"/>
          <p:cNvSpPr>
            <a:spLocks noChangeArrowheads="1"/>
          </p:cNvSpPr>
          <p:nvPr/>
        </p:nvSpPr>
        <p:spPr bwMode="auto">
          <a:xfrm>
            <a:off x="0" y="1773238"/>
            <a:ext cx="1841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/>
              <a:t/>
            </a:r>
            <a:br>
              <a:rPr lang="ru-RU" sz="1100"/>
            </a:br>
            <a:endParaRPr lang="ru-RU"/>
          </a:p>
          <a:p>
            <a:pPr eaLnBrk="0" hangingPunct="0"/>
            <a:endParaRPr lang="ru-RU"/>
          </a:p>
        </p:txBody>
      </p:sp>
      <p:sp>
        <p:nvSpPr>
          <p:cNvPr id="19467" name="Rectangle 32"/>
          <p:cNvSpPr>
            <a:spLocks noChangeArrowheads="1"/>
          </p:cNvSpPr>
          <p:nvPr/>
        </p:nvSpPr>
        <p:spPr bwMode="auto">
          <a:xfrm>
            <a:off x="57150" y="31480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  <a:p>
            <a:pPr eaLnBrk="0" hangingPunct="0"/>
            <a:endParaRPr lang="ru-RU"/>
          </a:p>
        </p:txBody>
      </p:sp>
      <p:sp>
        <p:nvSpPr>
          <p:cNvPr id="19468" name="Rectangle 33"/>
          <p:cNvSpPr>
            <a:spLocks noChangeArrowheads="1"/>
          </p:cNvSpPr>
          <p:nvPr/>
        </p:nvSpPr>
        <p:spPr bwMode="auto">
          <a:xfrm>
            <a:off x="57150" y="3789363"/>
            <a:ext cx="40830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8900" algn="l"/>
              </a:tabLst>
            </a:pPr>
            <a:endParaRPr lang="kk-KZ" sz="1400"/>
          </a:p>
          <a:p>
            <a:pPr eaLnBrk="0" hangingPunct="0">
              <a:tabLst>
                <a:tab pos="3898900" algn="l"/>
              </a:tabLst>
            </a:pPr>
            <a:r>
              <a:rPr lang="kk-KZ" sz="1400"/>
              <a:t>	</a:t>
            </a:r>
            <a:endParaRPr lang="ru-RU" sz="1100"/>
          </a:p>
          <a:p>
            <a:pPr eaLnBrk="0" hangingPunct="0">
              <a:tabLst>
                <a:tab pos="3898900" algn="l"/>
              </a:tabLst>
            </a:pPr>
            <a:r>
              <a:rPr lang="kk-KZ" sz="1400">
                <a:cs typeface="Times New Roman" pitchFamily="18" charset="0"/>
              </a:rPr>
              <a:t>	</a:t>
            </a:r>
            <a:endParaRPr lang="kk-KZ"/>
          </a:p>
        </p:txBody>
      </p:sp>
      <p:sp>
        <p:nvSpPr>
          <p:cNvPr id="19469" name="Rectangle 44"/>
          <p:cNvSpPr>
            <a:spLocks noChangeArrowheads="1"/>
          </p:cNvSpPr>
          <p:nvPr/>
        </p:nvSpPr>
        <p:spPr bwMode="auto">
          <a:xfrm>
            <a:off x="57150" y="31480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  <a:p>
            <a:pPr eaLnBrk="0" hangingPunct="0"/>
            <a:endParaRPr lang="ru-RU"/>
          </a:p>
        </p:txBody>
      </p:sp>
      <p:sp>
        <p:nvSpPr>
          <p:cNvPr id="19470" name="Rectangle 45"/>
          <p:cNvSpPr>
            <a:spLocks noChangeArrowheads="1"/>
          </p:cNvSpPr>
          <p:nvPr/>
        </p:nvSpPr>
        <p:spPr bwMode="auto">
          <a:xfrm>
            <a:off x="57150" y="3789363"/>
            <a:ext cx="408305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3898900" algn="l"/>
              </a:tabLst>
            </a:pPr>
            <a:endParaRPr lang="kk-KZ" sz="1400"/>
          </a:p>
          <a:p>
            <a:pPr eaLnBrk="0" hangingPunct="0">
              <a:tabLst>
                <a:tab pos="3898900" algn="l"/>
              </a:tabLst>
            </a:pPr>
            <a:r>
              <a:rPr lang="kk-KZ" sz="1400"/>
              <a:t>	</a:t>
            </a:r>
            <a:endParaRPr lang="ru-RU" sz="1100"/>
          </a:p>
          <a:p>
            <a:pPr eaLnBrk="0" hangingPunct="0">
              <a:tabLst>
                <a:tab pos="3898900" algn="l"/>
              </a:tabLst>
            </a:pPr>
            <a:r>
              <a:rPr lang="kk-KZ" sz="1400">
                <a:cs typeface="Times New Roman" pitchFamily="18" charset="0"/>
              </a:rPr>
              <a:t>	</a:t>
            </a:r>
            <a:endParaRPr lang="kk-KZ"/>
          </a:p>
        </p:txBody>
      </p:sp>
      <p:sp>
        <p:nvSpPr>
          <p:cNvPr id="56338" name="AutoShape 18"/>
          <p:cNvSpPr>
            <a:spLocks noChangeArrowheads="1"/>
          </p:cNvSpPr>
          <p:nvPr/>
        </p:nvSpPr>
        <p:spPr bwMode="auto">
          <a:xfrm>
            <a:off x="5003800" y="5229225"/>
            <a:ext cx="1439863" cy="1223963"/>
          </a:xfrm>
          <a:prstGeom prst="irregularSeal1">
            <a:avLst/>
          </a:prstGeom>
          <a:solidFill>
            <a:srgbClr val="00808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360</a:t>
            </a:r>
            <a:endParaRPr lang="ru-RU" sz="2400" b="1"/>
          </a:p>
        </p:txBody>
      </p:sp>
      <p:sp>
        <p:nvSpPr>
          <p:cNvPr id="56339" name="AutoShape 19"/>
          <p:cNvSpPr>
            <a:spLocks noChangeArrowheads="1"/>
          </p:cNvSpPr>
          <p:nvPr/>
        </p:nvSpPr>
        <p:spPr bwMode="auto">
          <a:xfrm>
            <a:off x="5148263" y="3500438"/>
            <a:ext cx="1655762" cy="1223962"/>
          </a:xfrm>
          <a:prstGeom prst="irregularSeal1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1600</a:t>
            </a:r>
            <a:endParaRPr lang="ru-RU" sz="2400" b="1"/>
          </a:p>
        </p:txBody>
      </p:sp>
      <p:sp>
        <p:nvSpPr>
          <p:cNvPr id="56341" name="AutoShape 21"/>
          <p:cNvSpPr>
            <a:spLocks noChangeArrowheads="1"/>
          </p:cNvSpPr>
          <p:nvPr/>
        </p:nvSpPr>
        <p:spPr bwMode="auto">
          <a:xfrm>
            <a:off x="2124075" y="4652963"/>
            <a:ext cx="1152525" cy="1223962"/>
          </a:xfrm>
          <a:prstGeom prst="irregularSeal1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300</a:t>
            </a:r>
            <a:endParaRPr lang="ru-RU" sz="2400" b="1"/>
          </a:p>
        </p:txBody>
      </p:sp>
      <p:sp>
        <p:nvSpPr>
          <p:cNvPr id="56342" name="AutoShape 22"/>
          <p:cNvSpPr>
            <a:spLocks noChangeArrowheads="1"/>
          </p:cNvSpPr>
          <p:nvPr/>
        </p:nvSpPr>
        <p:spPr bwMode="auto">
          <a:xfrm>
            <a:off x="1785938" y="3071813"/>
            <a:ext cx="1079500" cy="1223962"/>
          </a:xfrm>
          <a:prstGeom prst="irregularSeal1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1200</a:t>
            </a:r>
            <a:endParaRPr lang="ru-RU" sz="2400" b="1"/>
          </a:p>
        </p:txBody>
      </p:sp>
      <p:sp>
        <p:nvSpPr>
          <p:cNvPr id="56345" name="AutoShape 25"/>
          <p:cNvSpPr>
            <a:spLocks noChangeArrowheads="1"/>
          </p:cNvSpPr>
          <p:nvPr/>
        </p:nvSpPr>
        <p:spPr bwMode="auto">
          <a:xfrm>
            <a:off x="7740650" y="2420938"/>
            <a:ext cx="1152525" cy="1223962"/>
          </a:xfrm>
          <a:prstGeom prst="irregularSeal1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280</a:t>
            </a:r>
            <a:endParaRPr lang="ru-RU" sz="2400" b="1"/>
          </a:p>
        </p:txBody>
      </p:sp>
      <p:sp>
        <p:nvSpPr>
          <p:cNvPr id="56346" name="AutoShape 26"/>
          <p:cNvSpPr>
            <a:spLocks noChangeArrowheads="1"/>
          </p:cNvSpPr>
          <p:nvPr/>
        </p:nvSpPr>
        <p:spPr bwMode="auto">
          <a:xfrm>
            <a:off x="7956550" y="4652963"/>
            <a:ext cx="1187450" cy="1223962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40</a:t>
            </a:r>
            <a:endParaRPr lang="ru-RU" sz="2400" b="1"/>
          </a:p>
        </p:txBody>
      </p:sp>
      <p:sp>
        <p:nvSpPr>
          <p:cNvPr id="19477" name="AutoShape 28"/>
          <p:cNvSpPr>
            <a:spLocks noChangeArrowheads="1"/>
          </p:cNvSpPr>
          <p:nvPr/>
        </p:nvSpPr>
        <p:spPr bwMode="auto">
          <a:xfrm>
            <a:off x="1500188" y="3214688"/>
            <a:ext cx="71437" cy="73025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8" name="AutoShape 29"/>
          <p:cNvSpPr>
            <a:spLocks noChangeArrowheads="1"/>
          </p:cNvSpPr>
          <p:nvPr/>
        </p:nvSpPr>
        <p:spPr bwMode="auto">
          <a:xfrm>
            <a:off x="4572000" y="4048125"/>
            <a:ext cx="71438" cy="73025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9" name="AutoShape 30"/>
          <p:cNvSpPr>
            <a:spLocks noChangeArrowheads="1"/>
          </p:cNvSpPr>
          <p:nvPr/>
        </p:nvSpPr>
        <p:spPr bwMode="auto">
          <a:xfrm>
            <a:off x="4441825" y="5776913"/>
            <a:ext cx="71438" cy="73025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80" name="AutoShape 31"/>
          <p:cNvSpPr>
            <a:spLocks noChangeArrowheads="1"/>
          </p:cNvSpPr>
          <p:nvPr/>
        </p:nvSpPr>
        <p:spPr bwMode="auto">
          <a:xfrm>
            <a:off x="7164388" y="2895600"/>
            <a:ext cx="71437" cy="73025"/>
          </a:xfrm>
          <a:prstGeom prst="flowChartConnector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6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6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8" grpId="0" animBg="1"/>
      <p:bldP spid="56339" grpId="0" animBg="1"/>
      <p:bldP spid="56341" grpId="0" animBg="1"/>
      <p:bldP spid="56342" grpId="0" animBg="1"/>
      <p:bldP spid="56345" grpId="0" animBg="1"/>
      <p:bldP spid="563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FF"/>
            </a:gs>
            <a:gs pos="50000">
              <a:schemeClr val="bg1"/>
            </a:gs>
            <a:gs pos="100000">
              <a:srgbClr val="CC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539750" y="581025"/>
            <a:ext cx="8215313" cy="607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>
              <a:buFontTx/>
              <a:buChar char="•"/>
              <a:tabLst>
                <a:tab pos="712788" algn="l"/>
              </a:tabLst>
            </a:pPr>
            <a:r>
              <a:rPr lang="kk-KZ" sz="2800" b="1" i="1">
                <a:latin typeface="Times New Roman" pitchFamily="18" charset="0"/>
              </a:rPr>
              <a:t>Шөпте қояндар тығылып отыр, тек 10 құлағы ғана   көрініп тұр. Қанша қоян тығылып отыр? </a:t>
            </a:r>
          </a:p>
          <a:p>
            <a:pPr marL="342900" indent="-342900">
              <a:buFontTx/>
              <a:buChar char="•"/>
              <a:tabLst>
                <a:tab pos="712788" algn="l"/>
              </a:tabLst>
            </a:pPr>
            <a:r>
              <a:rPr lang="kk-KZ" sz="2800" b="1" i="1">
                <a:latin typeface="Times New Roman" pitchFamily="18" charset="0"/>
              </a:rPr>
              <a:t>Таразы табақшасына 2 аяғымен тұрғанда тырна 2 кг болды. Бір аяғымен тұрса, онда оның массасы қандай болады? </a:t>
            </a:r>
          </a:p>
          <a:p>
            <a:pPr marL="342900" indent="-342900">
              <a:buFontTx/>
              <a:buChar char="•"/>
              <a:tabLst>
                <a:tab pos="712788" algn="l"/>
              </a:tabLst>
            </a:pPr>
            <a:r>
              <a:rPr lang="kk-KZ" sz="2800" b="1" i="1">
                <a:latin typeface="Times New Roman" pitchFamily="18" charset="0"/>
              </a:rPr>
              <a:t>Ауылда 4 күн 4 түн боран соқты. Неше тәулік боран соқты?</a:t>
            </a:r>
          </a:p>
          <a:p>
            <a:pPr marL="342900" indent="-342900">
              <a:buFontTx/>
              <a:buChar char="•"/>
              <a:tabLst>
                <a:tab pos="712788" algn="l"/>
              </a:tabLst>
            </a:pPr>
            <a:r>
              <a:rPr lang="kk-KZ" sz="2800" b="1" i="1">
                <a:latin typeface="Times New Roman" pitchFamily="18" charset="0"/>
              </a:rPr>
              <a:t>Бір адам қалаға бара жатыр еді, жолда оған 3 танысы қарсы келді. Қанша адам қалаға барды? </a:t>
            </a:r>
          </a:p>
          <a:p>
            <a:pPr marL="342900" indent="-342900">
              <a:buFontTx/>
              <a:buChar char="•"/>
              <a:tabLst>
                <a:tab pos="712788" algn="l"/>
              </a:tabLst>
            </a:pPr>
            <a:r>
              <a:rPr lang="kk-KZ" sz="2800" b="1" i="1">
                <a:latin typeface="Times New Roman" pitchFamily="18" charset="0"/>
              </a:rPr>
              <a:t>Мараттың кілең 1 теңгеліктен тұратын барлығы 100 теңге ақшасы бар еді. Құрал – жабдық сатып алған ол дүкенге 97 теңге төлеуі тиіс еді. Қалай тез есептеп беруге болады?</a:t>
            </a:r>
          </a:p>
        </p:txBody>
      </p:sp>
      <p:sp>
        <p:nvSpPr>
          <p:cNvPr id="20483" name="WordArt 2"/>
          <p:cNvSpPr>
            <a:spLocks noChangeArrowheads="1" noChangeShapeType="1" noTextEdit="1"/>
          </p:cNvSpPr>
          <p:nvPr/>
        </p:nvSpPr>
        <p:spPr bwMode="auto">
          <a:xfrm>
            <a:off x="827088" y="115888"/>
            <a:ext cx="77152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009"/>
              </a:avLst>
            </a:prstTxWarp>
          </a:bodyPr>
          <a:lstStyle/>
          <a:p>
            <a:pPr algn="ctr"/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Логикалық есептер</a:t>
            </a:r>
            <a:endParaRPr 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7348" name="AutoShape 4"/>
          <p:cNvSpPr>
            <a:spLocks noChangeArrowheads="1"/>
          </p:cNvSpPr>
          <p:nvPr/>
        </p:nvSpPr>
        <p:spPr bwMode="auto">
          <a:xfrm>
            <a:off x="8259763" y="882650"/>
            <a:ext cx="998537" cy="915988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5</a:t>
            </a:r>
            <a:endParaRPr lang="ru-RU" sz="2400" b="1"/>
          </a:p>
        </p:txBody>
      </p:sp>
      <p:sp>
        <p:nvSpPr>
          <p:cNvPr id="57349" name="AutoShape 5"/>
          <p:cNvSpPr>
            <a:spLocks noChangeArrowheads="1"/>
          </p:cNvSpPr>
          <p:nvPr/>
        </p:nvSpPr>
        <p:spPr bwMode="auto">
          <a:xfrm>
            <a:off x="7885113" y="2000250"/>
            <a:ext cx="1042987" cy="936625"/>
          </a:xfrm>
          <a:prstGeom prst="smileyFace">
            <a:avLst>
              <a:gd name="adj" fmla="val 4653"/>
            </a:avLst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2кг</a:t>
            </a:r>
            <a:endParaRPr lang="ru-RU" sz="2400" b="1"/>
          </a:p>
        </p:txBody>
      </p:sp>
      <p:sp>
        <p:nvSpPr>
          <p:cNvPr id="57350" name="AutoShape 6"/>
          <p:cNvSpPr>
            <a:spLocks noChangeArrowheads="1"/>
          </p:cNvSpPr>
          <p:nvPr/>
        </p:nvSpPr>
        <p:spPr bwMode="auto">
          <a:xfrm>
            <a:off x="8021638" y="3143250"/>
            <a:ext cx="1042987" cy="865188"/>
          </a:xfrm>
          <a:prstGeom prst="smileyFace">
            <a:avLst>
              <a:gd name="adj" fmla="val 4653"/>
            </a:avLst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4</a:t>
            </a:r>
            <a:endParaRPr lang="ru-RU" sz="2400" b="1"/>
          </a:p>
        </p:txBody>
      </p:sp>
      <p:sp>
        <p:nvSpPr>
          <p:cNvPr id="57351" name="AutoShape 7"/>
          <p:cNvSpPr>
            <a:spLocks noChangeArrowheads="1"/>
          </p:cNvSpPr>
          <p:nvPr/>
        </p:nvSpPr>
        <p:spPr bwMode="auto">
          <a:xfrm>
            <a:off x="8021638" y="4221163"/>
            <a:ext cx="1042987" cy="935037"/>
          </a:xfrm>
          <a:prstGeom prst="smileyFace">
            <a:avLst>
              <a:gd name="adj" fmla="val 4653"/>
            </a:avLst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/>
              <a:t>1</a:t>
            </a:r>
            <a:endParaRPr lang="ru-RU" sz="2400"/>
          </a:p>
        </p:txBody>
      </p:sp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8101013" y="5286375"/>
            <a:ext cx="1042987" cy="1008063"/>
          </a:xfrm>
          <a:prstGeom prst="smileyFace">
            <a:avLst>
              <a:gd name="adj" fmla="val 4653"/>
            </a:avLst>
          </a:prstGeom>
          <a:solidFill>
            <a:srgbClr val="FFCC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kk-KZ" sz="2400" b="1"/>
              <a:t>3</a:t>
            </a:r>
            <a:endParaRPr lang="ru-RU" sz="2400" b="1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nimBg="1"/>
      <p:bldP spid="57349" grpId="0" animBg="1"/>
      <p:bldP spid="57350" grpId="0" animBg="1"/>
      <p:bldP spid="57351" grpId="0" animBg="1"/>
      <p:bldP spid="5735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FF"/>
            </a:gs>
            <a:gs pos="50000">
              <a:schemeClr val="bg1"/>
            </a:gs>
            <a:gs pos="100000">
              <a:srgbClr val="CC99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 noTextEdit="1"/>
          </p:cNvSpPr>
          <p:nvPr/>
        </p:nvSpPr>
        <p:spPr bwMode="auto">
          <a:xfrm>
            <a:off x="827088" y="433388"/>
            <a:ext cx="7715250" cy="29241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Үй тапсырмасын тексеру</a:t>
            </a:r>
            <a:endParaRPr lang="en-US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1507" name="Rectangle 28"/>
          <p:cNvSpPr>
            <a:spLocks noChangeArrowheads="1"/>
          </p:cNvSpPr>
          <p:nvPr/>
        </p:nvSpPr>
        <p:spPr bwMode="auto">
          <a:xfrm>
            <a:off x="0" y="19510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508" name="Rectangle 31"/>
          <p:cNvSpPr>
            <a:spLocks noChangeArrowheads="1"/>
          </p:cNvSpPr>
          <p:nvPr/>
        </p:nvSpPr>
        <p:spPr bwMode="auto">
          <a:xfrm>
            <a:off x="0" y="1773238"/>
            <a:ext cx="1841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100"/>
              <a:t/>
            </a:r>
            <a:br>
              <a:rPr lang="ru-RU" sz="1100"/>
            </a:br>
            <a:endParaRPr lang="ru-RU"/>
          </a:p>
          <a:p>
            <a:pPr eaLnBrk="0" hangingPunct="0"/>
            <a:endParaRPr lang="ru-RU"/>
          </a:p>
        </p:txBody>
      </p:sp>
      <p:pic>
        <p:nvPicPr>
          <p:cNvPr id="21509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73463"/>
            <a:ext cx="23050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32"/>
          <p:cNvSpPr txBox="1">
            <a:spLocks noChangeArrowheads="1"/>
          </p:cNvSpPr>
          <p:nvPr/>
        </p:nvSpPr>
        <p:spPr bwMode="auto">
          <a:xfrm>
            <a:off x="1087438" y="3860800"/>
            <a:ext cx="17287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2  3  0  3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11" name="Text Box 35"/>
          <p:cNvSpPr txBox="1">
            <a:spLocks noChangeArrowheads="1"/>
          </p:cNvSpPr>
          <p:nvPr/>
        </p:nvSpPr>
        <p:spPr bwMode="auto">
          <a:xfrm>
            <a:off x="941388" y="411956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b="1"/>
              <a:t>х</a:t>
            </a:r>
            <a:endParaRPr lang="ru-RU" b="1"/>
          </a:p>
        </p:txBody>
      </p:sp>
      <p:sp>
        <p:nvSpPr>
          <p:cNvPr id="21512" name="Text Box 37"/>
          <p:cNvSpPr txBox="1">
            <a:spLocks noChangeArrowheads="1"/>
          </p:cNvSpPr>
          <p:nvPr/>
        </p:nvSpPr>
        <p:spPr bwMode="auto">
          <a:xfrm>
            <a:off x="2297113" y="4235450"/>
            <a:ext cx="433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7 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13" name="Line 38"/>
          <p:cNvSpPr>
            <a:spLocks noChangeShapeType="1"/>
          </p:cNvSpPr>
          <p:nvPr/>
        </p:nvSpPr>
        <p:spPr bwMode="auto">
          <a:xfrm>
            <a:off x="769938" y="469582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Text Box 39"/>
          <p:cNvSpPr txBox="1">
            <a:spLocks noChangeArrowheads="1"/>
          </p:cNvSpPr>
          <p:nvPr/>
        </p:nvSpPr>
        <p:spPr bwMode="auto">
          <a:xfrm>
            <a:off x="698500" y="4652963"/>
            <a:ext cx="2044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1  6  1  2  1</a:t>
            </a:r>
            <a:endParaRPr lang="ru-RU" sz="2800" b="1">
              <a:latin typeface="Century Schoolbook" pitchFamily="18" charset="0"/>
            </a:endParaRPr>
          </a:p>
        </p:txBody>
      </p:sp>
      <p:pic>
        <p:nvPicPr>
          <p:cNvPr id="21515" name="Picture 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3573463"/>
            <a:ext cx="23050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6" name="Text Box 41"/>
          <p:cNvSpPr txBox="1">
            <a:spLocks noChangeArrowheads="1"/>
          </p:cNvSpPr>
          <p:nvPr/>
        </p:nvSpPr>
        <p:spPr bwMode="auto">
          <a:xfrm>
            <a:off x="6761163" y="3860800"/>
            <a:ext cx="20589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3  1  2  7  0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17" name="Text Box 42"/>
          <p:cNvSpPr txBox="1">
            <a:spLocks noChangeArrowheads="1"/>
          </p:cNvSpPr>
          <p:nvPr/>
        </p:nvSpPr>
        <p:spPr bwMode="auto">
          <a:xfrm>
            <a:off x="6615113" y="4119563"/>
            <a:ext cx="3603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b="1"/>
              <a:t>х</a:t>
            </a:r>
            <a:endParaRPr lang="ru-RU" b="1"/>
          </a:p>
        </p:txBody>
      </p:sp>
      <p:sp>
        <p:nvSpPr>
          <p:cNvPr id="21518" name="Text Box 43"/>
          <p:cNvSpPr txBox="1">
            <a:spLocks noChangeArrowheads="1"/>
          </p:cNvSpPr>
          <p:nvPr/>
        </p:nvSpPr>
        <p:spPr bwMode="auto">
          <a:xfrm>
            <a:off x="7970838" y="4235450"/>
            <a:ext cx="4333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5 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19" name="Line 44"/>
          <p:cNvSpPr>
            <a:spLocks noChangeShapeType="1"/>
          </p:cNvSpPr>
          <p:nvPr/>
        </p:nvSpPr>
        <p:spPr bwMode="auto">
          <a:xfrm>
            <a:off x="6529388" y="469582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0" name="Text Box 45"/>
          <p:cNvSpPr txBox="1">
            <a:spLocks noChangeArrowheads="1"/>
          </p:cNvSpPr>
          <p:nvPr/>
        </p:nvSpPr>
        <p:spPr bwMode="auto">
          <a:xfrm>
            <a:off x="6372225" y="4652963"/>
            <a:ext cx="252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1  5  6  3  5  0</a:t>
            </a:r>
            <a:endParaRPr lang="ru-RU" sz="2800" b="1">
              <a:latin typeface="Century Schoolbook" pitchFamily="18" charset="0"/>
            </a:endParaRPr>
          </a:p>
        </p:txBody>
      </p:sp>
      <p:pic>
        <p:nvPicPr>
          <p:cNvPr id="21521" name="Picture 4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6963" y="3573463"/>
            <a:ext cx="2305050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22" name="Text Box 48"/>
          <p:cNvSpPr txBox="1">
            <a:spLocks noChangeArrowheads="1"/>
          </p:cNvSpPr>
          <p:nvPr/>
        </p:nvSpPr>
        <p:spPr bwMode="auto">
          <a:xfrm>
            <a:off x="3981450" y="3860800"/>
            <a:ext cx="2089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6  1  1  7 0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23" name="Text Box 49"/>
          <p:cNvSpPr txBox="1">
            <a:spLocks noChangeArrowheads="1"/>
          </p:cNvSpPr>
          <p:nvPr/>
        </p:nvSpPr>
        <p:spPr bwMode="auto">
          <a:xfrm>
            <a:off x="3995738" y="4249738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5  6  0  8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24" name="Text Box 50"/>
          <p:cNvSpPr txBox="1">
            <a:spLocks noChangeArrowheads="1"/>
          </p:cNvSpPr>
          <p:nvPr/>
        </p:nvSpPr>
        <p:spPr bwMode="auto">
          <a:xfrm>
            <a:off x="4427538" y="4652963"/>
            <a:ext cx="2089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>
                <a:latin typeface="Century Schoolbook" pitchFamily="18" charset="0"/>
              </a:rPr>
              <a:t>5  1 </a:t>
            </a:r>
            <a:r>
              <a:rPr lang="kk-KZ" sz="2400" b="1">
                <a:latin typeface="Times New Roman" pitchFamily="18" charset="0"/>
              </a:rPr>
              <a:t>(қалд.)</a:t>
            </a:r>
            <a:r>
              <a:rPr lang="kk-KZ" sz="2800" b="1">
                <a:latin typeface="Century Schoolbook" pitchFamily="18" charset="0"/>
              </a:rPr>
              <a:t>  </a:t>
            </a:r>
            <a:endParaRPr lang="ru-RU" sz="2800" b="1">
              <a:latin typeface="Century Schoolbook" pitchFamily="18" charset="0"/>
            </a:endParaRPr>
          </a:p>
        </p:txBody>
      </p:sp>
      <p:sp>
        <p:nvSpPr>
          <p:cNvPr id="21525" name="Line 55"/>
          <p:cNvSpPr>
            <a:spLocks noChangeShapeType="1"/>
          </p:cNvSpPr>
          <p:nvPr/>
        </p:nvSpPr>
        <p:spPr bwMode="auto">
          <a:xfrm>
            <a:off x="5176838" y="3962400"/>
            <a:ext cx="0" cy="7191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6" name="Line 56"/>
          <p:cNvSpPr>
            <a:spLocks noChangeShapeType="1"/>
          </p:cNvSpPr>
          <p:nvPr/>
        </p:nvSpPr>
        <p:spPr bwMode="auto">
          <a:xfrm>
            <a:off x="5164138" y="4292600"/>
            <a:ext cx="647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7" name="Line 57"/>
          <p:cNvSpPr>
            <a:spLocks noChangeShapeType="1"/>
          </p:cNvSpPr>
          <p:nvPr/>
        </p:nvSpPr>
        <p:spPr bwMode="auto">
          <a:xfrm>
            <a:off x="3779838" y="4695825"/>
            <a:ext cx="13684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28" name="Line 58"/>
          <p:cNvSpPr>
            <a:spLocks noChangeShapeType="1"/>
          </p:cNvSpPr>
          <p:nvPr/>
        </p:nvSpPr>
        <p:spPr bwMode="auto">
          <a:xfrm>
            <a:off x="3810000" y="4306888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0484" name="AutoShape 68"/>
          <p:cNvSpPr>
            <a:spLocks noChangeArrowheads="1"/>
          </p:cNvSpPr>
          <p:nvPr/>
        </p:nvSpPr>
        <p:spPr bwMode="auto">
          <a:xfrm>
            <a:off x="2268538" y="4292600"/>
            <a:ext cx="504825" cy="431800"/>
          </a:xfrm>
          <a:prstGeom prst="star16">
            <a:avLst>
              <a:gd name="adj" fmla="val 375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88" name="AutoShape 72"/>
          <p:cNvSpPr>
            <a:spLocks noChangeArrowheads="1"/>
          </p:cNvSpPr>
          <p:nvPr/>
        </p:nvSpPr>
        <p:spPr bwMode="auto">
          <a:xfrm>
            <a:off x="4730750" y="3919538"/>
            <a:ext cx="504825" cy="431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89" name="AutoShape 73"/>
          <p:cNvSpPr>
            <a:spLocks noChangeArrowheads="1"/>
          </p:cNvSpPr>
          <p:nvPr/>
        </p:nvSpPr>
        <p:spPr bwMode="auto">
          <a:xfrm>
            <a:off x="4270375" y="3919538"/>
            <a:ext cx="504825" cy="431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0" name="AutoShape 74"/>
          <p:cNvSpPr>
            <a:spLocks noChangeArrowheads="1"/>
          </p:cNvSpPr>
          <p:nvPr/>
        </p:nvSpPr>
        <p:spPr bwMode="auto">
          <a:xfrm>
            <a:off x="3924300" y="4292600"/>
            <a:ext cx="504825" cy="431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1" name="AutoShape 75"/>
          <p:cNvSpPr>
            <a:spLocks noChangeArrowheads="1"/>
          </p:cNvSpPr>
          <p:nvPr/>
        </p:nvSpPr>
        <p:spPr bwMode="auto">
          <a:xfrm>
            <a:off x="4716463" y="4292600"/>
            <a:ext cx="504825" cy="431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2" name="AutoShape 76"/>
          <p:cNvSpPr>
            <a:spLocks noChangeArrowheads="1"/>
          </p:cNvSpPr>
          <p:nvPr/>
        </p:nvSpPr>
        <p:spPr bwMode="auto">
          <a:xfrm>
            <a:off x="5219700" y="4292600"/>
            <a:ext cx="504825" cy="431800"/>
          </a:xfrm>
          <a:prstGeom prst="star16">
            <a:avLst>
              <a:gd name="adj" fmla="val 37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5" name="AutoShape 79"/>
          <p:cNvSpPr>
            <a:spLocks noChangeArrowheads="1"/>
          </p:cNvSpPr>
          <p:nvPr/>
        </p:nvSpPr>
        <p:spPr bwMode="auto">
          <a:xfrm>
            <a:off x="8388350" y="4695825"/>
            <a:ext cx="504825" cy="431800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8" name="AutoShape 82"/>
          <p:cNvSpPr>
            <a:spLocks noChangeArrowheads="1"/>
          </p:cNvSpPr>
          <p:nvPr/>
        </p:nvSpPr>
        <p:spPr bwMode="auto">
          <a:xfrm>
            <a:off x="1863725" y="4667250"/>
            <a:ext cx="504825" cy="431800"/>
          </a:xfrm>
          <a:prstGeom prst="star16">
            <a:avLst>
              <a:gd name="adj" fmla="val 375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499" name="AutoShape 83"/>
          <p:cNvSpPr>
            <a:spLocks noChangeArrowheads="1"/>
          </p:cNvSpPr>
          <p:nvPr/>
        </p:nvSpPr>
        <p:spPr bwMode="auto">
          <a:xfrm>
            <a:off x="1085850" y="4681538"/>
            <a:ext cx="504825" cy="431800"/>
          </a:xfrm>
          <a:prstGeom prst="star16">
            <a:avLst>
              <a:gd name="adj" fmla="val 375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500" name="AutoShape 84"/>
          <p:cNvSpPr>
            <a:spLocks noChangeArrowheads="1"/>
          </p:cNvSpPr>
          <p:nvPr/>
        </p:nvSpPr>
        <p:spPr bwMode="auto">
          <a:xfrm>
            <a:off x="568325" y="4667250"/>
            <a:ext cx="504825" cy="431800"/>
          </a:xfrm>
          <a:prstGeom prst="star16">
            <a:avLst>
              <a:gd name="adj" fmla="val 37500"/>
            </a:avLst>
          </a:prstGeom>
          <a:solidFill>
            <a:srgbClr val="00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501" name="AutoShape 85"/>
          <p:cNvSpPr>
            <a:spLocks noChangeArrowheads="1"/>
          </p:cNvSpPr>
          <p:nvPr/>
        </p:nvSpPr>
        <p:spPr bwMode="auto">
          <a:xfrm>
            <a:off x="7927975" y="4695825"/>
            <a:ext cx="504825" cy="431800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502" name="AutoShape 86"/>
          <p:cNvSpPr>
            <a:spLocks noChangeArrowheads="1"/>
          </p:cNvSpPr>
          <p:nvPr/>
        </p:nvSpPr>
        <p:spPr bwMode="auto">
          <a:xfrm>
            <a:off x="7092950" y="3933825"/>
            <a:ext cx="504825" cy="431800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503" name="AutoShape 87"/>
          <p:cNvSpPr>
            <a:spLocks noChangeArrowheads="1"/>
          </p:cNvSpPr>
          <p:nvPr/>
        </p:nvSpPr>
        <p:spPr bwMode="auto">
          <a:xfrm>
            <a:off x="6775450" y="4695825"/>
            <a:ext cx="504825" cy="431800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0504" name="AutoShape 88"/>
          <p:cNvSpPr>
            <a:spLocks noChangeArrowheads="1"/>
          </p:cNvSpPr>
          <p:nvPr/>
        </p:nvSpPr>
        <p:spPr bwMode="auto">
          <a:xfrm>
            <a:off x="6242050" y="4697413"/>
            <a:ext cx="504825" cy="431800"/>
          </a:xfrm>
          <a:prstGeom prst="star16">
            <a:avLst>
              <a:gd name="adj" fmla="val 37500"/>
            </a:avLst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1000"/>
                                        <p:tgtEl>
                                          <p:spTgt spid="6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604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1000"/>
                                        <p:tgtEl>
                                          <p:spTgt spid="60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1000"/>
                                        <p:tgtEl>
                                          <p:spTgt spid="60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6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6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1000"/>
                                        <p:tgtEl>
                                          <p:spTgt spid="604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10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10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1000"/>
                                        <p:tgtEl>
                                          <p:spTgt spid="604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1000"/>
                                        <p:tgtEl>
                                          <p:spTgt spid="605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1000"/>
                                        <p:tgtEl>
                                          <p:spTgt spid="60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1000"/>
                                        <p:tgtEl>
                                          <p:spTgt spid="60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1000"/>
                                        <p:tgtEl>
                                          <p:spTgt spid="605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84" grpId="0" animBg="1"/>
      <p:bldP spid="60488" grpId="0" animBg="1"/>
      <p:bldP spid="60489" grpId="0" animBg="1"/>
      <p:bldP spid="60490" grpId="0" animBg="1"/>
      <p:bldP spid="60491" grpId="0" animBg="1"/>
      <p:bldP spid="60492" grpId="0" animBg="1"/>
      <p:bldP spid="60495" grpId="0" animBg="1"/>
      <p:bldP spid="60498" grpId="0" animBg="1"/>
      <p:bldP spid="60499" grpId="0" animBg="1"/>
      <p:bldP spid="60500" grpId="0" animBg="1"/>
      <p:bldP spid="60501" grpId="0" animBg="1"/>
      <p:bldP spid="60502" grpId="0" animBg="1"/>
      <p:bldP spid="60503" grpId="0" animBg="1"/>
      <p:bldP spid="605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848284"/>
              </a:clrFrom>
              <a:clrTo>
                <a:srgbClr val="84828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FF66CC"/>
              </a:gs>
              <a:gs pos="50000">
                <a:srgbClr val="FFFFFF"/>
              </a:gs>
              <a:gs pos="100000">
                <a:srgbClr val="FF66CC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pic>
        <p:nvPicPr>
          <p:cNvPr id="2253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848284"/>
              </a:clrFrom>
              <a:clrTo>
                <a:srgbClr val="84828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63" y="214313"/>
            <a:ext cx="6884987" cy="6467475"/>
          </a:xfrm>
          <a:prstGeom prst="rect">
            <a:avLst/>
          </a:prstGeom>
          <a:gradFill rotWithShape="1">
            <a:gsLst>
              <a:gs pos="0">
                <a:srgbClr val="66FF33"/>
              </a:gs>
              <a:gs pos="50000">
                <a:srgbClr val="FFFF00"/>
              </a:gs>
              <a:gs pos="100000">
                <a:srgbClr val="66FF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</p:pic>
      <p:sp>
        <p:nvSpPr>
          <p:cNvPr id="22531" name="Прямоугольник 5"/>
          <p:cNvSpPr>
            <a:spLocks noChangeArrowheads="1"/>
          </p:cNvSpPr>
          <p:nvPr/>
        </p:nvSpPr>
        <p:spPr bwMode="auto">
          <a:xfrm>
            <a:off x="1236663" y="3244850"/>
            <a:ext cx="66706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kk-KZ" sz="4800" b="1" i="1">
                <a:solidFill>
                  <a:srgbClr val="0000FF"/>
                </a:solidFill>
                <a:latin typeface="Century Schoolbook" pitchFamily="18" charset="0"/>
              </a:rPr>
              <a:t> Қызықты жетілік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12" descr="tempimage1212.tif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4650" y="1785938"/>
            <a:ext cx="7683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Рисунок 13" descr="tempimage1213.tiff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3700" y="2465388"/>
            <a:ext cx="6873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16" descr="tempimage1216.tiff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9725" y="1108075"/>
            <a:ext cx="85725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55" descr="1255112030_fon_nasekomy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2"/>
          <p:cNvSpPr txBox="1">
            <a:spLocks noChangeArrowheads="1"/>
          </p:cNvSpPr>
          <p:nvPr/>
        </p:nvSpPr>
        <p:spPr bwMode="auto">
          <a:xfrm>
            <a:off x="1143000" y="214313"/>
            <a:ext cx="54260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endParaRPr lang="en-US" sz="3400">
              <a:solidFill>
                <a:srgbClr val="0000FF"/>
              </a:solidFill>
              <a:latin typeface="ARIAL CYR"/>
            </a:endParaRPr>
          </a:p>
        </p:txBody>
      </p:sp>
      <p:sp>
        <p:nvSpPr>
          <p:cNvPr id="23558" name="TextBox 3"/>
          <p:cNvSpPr txBox="1">
            <a:spLocks noChangeArrowheads="1"/>
          </p:cNvSpPr>
          <p:nvPr/>
        </p:nvSpPr>
        <p:spPr bwMode="auto">
          <a:xfrm>
            <a:off x="1027113" y="1500188"/>
            <a:ext cx="637540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ru-RU" sz="2400">
                <a:solidFill>
                  <a:srgbClr val="0000FF"/>
                </a:solidFill>
                <a:latin typeface="ARIAL CYR"/>
              </a:rPr>
              <a:t> 1. 5-ке бөлінетін сандарды тап: </a:t>
            </a:r>
          </a:p>
        </p:txBody>
      </p:sp>
      <p:sp>
        <p:nvSpPr>
          <p:cNvPr id="23559" name="TextBox 10"/>
          <p:cNvSpPr txBox="1">
            <a:spLocks noChangeArrowheads="1"/>
          </p:cNvSpPr>
          <p:nvPr/>
        </p:nvSpPr>
        <p:spPr bwMode="auto">
          <a:xfrm>
            <a:off x="1166813" y="2166938"/>
            <a:ext cx="49053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400">
                <a:solidFill>
                  <a:srgbClr val="0000FF"/>
                </a:solidFill>
                <a:latin typeface="ARIAL CYR"/>
              </a:rPr>
              <a:t>2. 10-ға бөлінетін сандарды тап:</a:t>
            </a:r>
            <a:endParaRPr lang="ru-RU" sz="2400">
              <a:solidFill>
                <a:srgbClr val="0000FF"/>
              </a:solidFill>
              <a:latin typeface="ARIAL CYR"/>
            </a:endParaRPr>
          </a:p>
        </p:txBody>
      </p:sp>
      <p:sp>
        <p:nvSpPr>
          <p:cNvPr id="82" name="Полилиния 81"/>
          <p:cNvSpPr/>
          <p:nvPr/>
        </p:nvSpPr>
        <p:spPr>
          <a:xfrm>
            <a:off x="3803650" y="1731963"/>
            <a:ext cx="0" cy="53975"/>
          </a:xfrm>
          <a:custGeom>
            <a:avLst/>
            <a:gdLst/>
            <a:ahLst/>
            <a:cxnLst/>
            <a:rect l="0" t="0" r="0" b="0"/>
            <a:pathLst>
              <a:path w="1" h="76201">
                <a:moveTo>
                  <a:pt x="0" y="0"/>
                </a:moveTo>
                <a:lnTo>
                  <a:pt x="0" y="762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Полилиния 82"/>
          <p:cNvSpPr/>
          <p:nvPr/>
        </p:nvSpPr>
        <p:spPr>
          <a:xfrm>
            <a:off x="3803650" y="1731963"/>
            <a:ext cx="0" cy="53975"/>
          </a:xfrm>
          <a:custGeom>
            <a:avLst/>
            <a:gdLst/>
            <a:ahLst/>
            <a:cxnLst/>
            <a:rect l="0" t="0" r="0" b="0"/>
            <a:pathLst>
              <a:path w="1" h="76201">
                <a:moveTo>
                  <a:pt x="0" y="0"/>
                </a:moveTo>
                <a:lnTo>
                  <a:pt x="0" y="762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Полилиния 83"/>
          <p:cNvSpPr/>
          <p:nvPr/>
        </p:nvSpPr>
        <p:spPr>
          <a:xfrm>
            <a:off x="6045200" y="1731963"/>
            <a:ext cx="0" cy="53975"/>
          </a:xfrm>
          <a:custGeom>
            <a:avLst/>
            <a:gdLst/>
            <a:ahLst/>
            <a:cxnLst/>
            <a:rect l="0" t="0" r="0" b="0"/>
            <a:pathLst>
              <a:path w="1" h="76201">
                <a:moveTo>
                  <a:pt x="0" y="0"/>
                </a:moveTo>
                <a:lnTo>
                  <a:pt x="0" y="762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Полилиния 84"/>
          <p:cNvSpPr/>
          <p:nvPr/>
        </p:nvSpPr>
        <p:spPr>
          <a:xfrm>
            <a:off x="6126163" y="2482850"/>
            <a:ext cx="0" cy="53975"/>
          </a:xfrm>
          <a:custGeom>
            <a:avLst/>
            <a:gdLst/>
            <a:ahLst/>
            <a:cxnLst/>
            <a:rect l="0" t="0" r="0" b="0"/>
            <a:pathLst>
              <a:path w="1" h="76201">
                <a:moveTo>
                  <a:pt x="0" y="0"/>
                </a:moveTo>
                <a:lnTo>
                  <a:pt x="0" y="762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Полилиния 85"/>
          <p:cNvSpPr/>
          <p:nvPr/>
        </p:nvSpPr>
        <p:spPr>
          <a:xfrm>
            <a:off x="3956050" y="3170238"/>
            <a:ext cx="0" cy="61912"/>
          </a:xfrm>
          <a:custGeom>
            <a:avLst/>
            <a:gdLst/>
            <a:ahLst/>
            <a:cxnLst/>
            <a:rect l="0" t="0" r="0" b="0"/>
            <a:pathLst>
              <a:path w="1" h="88901">
                <a:moveTo>
                  <a:pt x="0" y="0"/>
                </a:moveTo>
                <a:lnTo>
                  <a:pt x="0" y="889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Полилиния 86"/>
          <p:cNvSpPr/>
          <p:nvPr/>
        </p:nvSpPr>
        <p:spPr>
          <a:xfrm>
            <a:off x="6045200" y="3179763"/>
            <a:ext cx="0" cy="44450"/>
          </a:xfrm>
          <a:custGeom>
            <a:avLst/>
            <a:gdLst/>
            <a:ahLst/>
            <a:cxnLst/>
            <a:rect l="0" t="0" r="0" b="0"/>
            <a:pathLst>
              <a:path w="1" h="63501">
                <a:moveTo>
                  <a:pt x="0" y="0"/>
                </a:moveTo>
                <a:lnTo>
                  <a:pt x="0" y="635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Полилиния 87"/>
          <p:cNvSpPr/>
          <p:nvPr/>
        </p:nvSpPr>
        <p:spPr>
          <a:xfrm>
            <a:off x="3732213" y="3867150"/>
            <a:ext cx="0" cy="61913"/>
          </a:xfrm>
          <a:custGeom>
            <a:avLst/>
            <a:gdLst/>
            <a:ahLst/>
            <a:cxnLst/>
            <a:rect l="0" t="0" r="0" b="0"/>
            <a:pathLst>
              <a:path w="1" h="88901">
                <a:moveTo>
                  <a:pt x="0" y="0"/>
                </a:moveTo>
                <a:lnTo>
                  <a:pt x="0" y="889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Полилиния 88"/>
          <p:cNvSpPr/>
          <p:nvPr/>
        </p:nvSpPr>
        <p:spPr>
          <a:xfrm>
            <a:off x="5973763" y="3884613"/>
            <a:ext cx="0" cy="61912"/>
          </a:xfrm>
          <a:custGeom>
            <a:avLst/>
            <a:gdLst/>
            <a:ahLst/>
            <a:cxnLst/>
            <a:rect l="0" t="0" r="0" b="0"/>
            <a:pathLst>
              <a:path w="1" h="88901">
                <a:moveTo>
                  <a:pt x="0" y="0"/>
                </a:moveTo>
                <a:lnTo>
                  <a:pt x="0" y="889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Полилиния 89"/>
          <p:cNvSpPr/>
          <p:nvPr/>
        </p:nvSpPr>
        <p:spPr>
          <a:xfrm>
            <a:off x="3902075" y="2473325"/>
            <a:ext cx="0" cy="44450"/>
          </a:xfrm>
          <a:custGeom>
            <a:avLst/>
            <a:gdLst/>
            <a:ahLst/>
            <a:cxnLst/>
            <a:rect l="0" t="0" r="0" b="0"/>
            <a:pathLst>
              <a:path w="1" h="63501">
                <a:moveTo>
                  <a:pt x="0" y="0"/>
                </a:moveTo>
                <a:lnTo>
                  <a:pt x="0" y="635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Полилиния 90"/>
          <p:cNvSpPr/>
          <p:nvPr/>
        </p:nvSpPr>
        <p:spPr>
          <a:xfrm>
            <a:off x="3687763" y="3179763"/>
            <a:ext cx="0" cy="44450"/>
          </a:xfrm>
          <a:custGeom>
            <a:avLst/>
            <a:gdLst/>
            <a:ahLst/>
            <a:cxnLst/>
            <a:rect l="0" t="0" r="0" b="0"/>
            <a:pathLst>
              <a:path w="1" h="63501">
                <a:moveTo>
                  <a:pt x="0" y="0"/>
                </a:moveTo>
                <a:lnTo>
                  <a:pt x="0" y="63500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2714625" y="857250"/>
            <a:ext cx="2270125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91" tIns="32146" rIns="64291" bIns="32146">
            <a:spAutoFit/>
          </a:bodyPr>
          <a:lstStyle/>
          <a:p>
            <a:pPr defTabSz="642938"/>
            <a:r>
              <a:rPr lang="kk-KZ" sz="3100">
                <a:solidFill>
                  <a:srgbClr val="A50021"/>
                </a:solidFill>
              </a:rPr>
              <a:t>Кім жүйрік?</a:t>
            </a:r>
            <a:endParaRPr lang="ru-RU" sz="3100">
              <a:solidFill>
                <a:srgbClr val="A50021"/>
              </a:solidFill>
            </a:endParaRPr>
          </a:p>
        </p:txBody>
      </p:sp>
      <p:sp>
        <p:nvSpPr>
          <p:cNvPr id="23571" name="TextBox 10"/>
          <p:cNvSpPr txBox="1">
            <a:spLocks noChangeArrowheads="1"/>
          </p:cNvSpPr>
          <p:nvPr/>
        </p:nvSpPr>
        <p:spPr bwMode="auto">
          <a:xfrm>
            <a:off x="1143000" y="2857500"/>
            <a:ext cx="49053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400">
                <a:solidFill>
                  <a:srgbClr val="0000FF"/>
                </a:solidFill>
                <a:latin typeface="ARIAL CYR"/>
              </a:rPr>
              <a:t>3. 5-ке де, 10-ға  да бөлінетін сандарды тап:</a:t>
            </a:r>
            <a:endParaRPr lang="ru-RU" sz="2400">
              <a:solidFill>
                <a:srgbClr val="0000FF"/>
              </a:solidFill>
              <a:latin typeface="ARIAL CYR"/>
            </a:endParaRPr>
          </a:p>
        </p:txBody>
      </p:sp>
      <p:sp>
        <p:nvSpPr>
          <p:cNvPr id="23572" name="TextBox 10"/>
          <p:cNvSpPr txBox="1">
            <a:spLocks noChangeArrowheads="1"/>
          </p:cNvSpPr>
          <p:nvPr/>
        </p:nvSpPr>
        <p:spPr bwMode="auto">
          <a:xfrm>
            <a:off x="1143000" y="3500438"/>
            <a:ext cx="49053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defTabSz="642938"/>
            <a:r>
              <a:rPr lang="kk-KZ" sz="2400">
                <a:solidFill>
                  <a:srgbClr val="0000FF"/>
                </a:solidFill>
                <a:latin typeface="ARIAL CYR"/>
              </a:rPr>
              <a:t>4. 2-ге  бөлінетін сандарды тап:</a:t>
            </a:r>
            <a:endParaRPr lang="ru-RU" sz="2400">
              <a:solidFill>
                <a:srgbClr val="0000FF"/>
              </a:solidFill>
              <a:latin typeface="ARIAL CYR"/>
            </a:endParaRPr>
          </a:p>
        </p:txBody>
      </p:sp>
      <p:sp>
        <p:nvSpPr>
          <p:cNvPr id="23573" name="Oval 23"/>
          <p:cNvSpPr>
            <a:spLocks noChangeArrowheads="1"/>
          </p:cNvSpPr>
          <p:nvPr/>
        </p:nvSpPr>
        <p:spPr bwMode="auto">
          <a:xfrm>
            <a:off x="1908175" y="4149725"/>
            <a:ext cx="576263" cy="503238"/>
          </a:xfrm>
          <a:prstGeom prst="ellipse">
            <a:avLst/>
          </a:prstGeom>
          <a:solidFill>
            <a:srgbClr val="66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4" name="Oval 24"/>
          <p:cNvSpPr>
            <a:spLocks noChangeArrowheads="1"/>
          </p:cNvSpPr>
          <p:nvPr/>
        </p:nvSpPr>
        <p:spPr bwMode="auto">
          <a:xfrm>
            <a:off x="3419475" y="4076700"/>
            <a:ext cx="576263" cy="50323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5" name="Oval 25"/>
          <p:cNvSpPr>
            <a:spLocks noChangeArrowheads="1"/>
          </p:cNvSpPr>
          <p:nvPr/>
        </p:nvSpPr>
        <p:spPr bwMode="auto">
          <a:xfrm>
            <a:off x="4859338" y="4076700"/>
            <a:ext cx="576262" cy="503238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6" name="Rectangle 26"/>
          <p:cNvSpPr>
            <a:spLocks noChangeArrowheads="1"/>
          </p:cNvSpPr>
          <p:nvPr/>
        </p:nvSpPr>
        <p:spPr bwMode="auto">
          <a:xfrm>
            <a:off x="1692275" y="4868863"/>
            <a:ext cx="792163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7" name="Rectangle 27"/>
          <p:cNvSpPr>
            <a:spLocks noChangeArrowheads="1"/>
          </p:cNvSpPr>
          <p:nvPr/>
        </p:nvSpPr>
        <p:spPr bwMode="auto">
          <a:xfrm>
            <a:off x="2771775" y="4797425"/>
            <a:ext cx="792163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8" name="Rectangle 28"/>
          <p:cNvSpPr>
            <a:spLocks noChangeArrowheads="1"/>
          </p:cNvSpPr>
          <p:nvPr/>
        </p:nvSpPr>
        <p:spPr bwMode="auto">
          <a:xfrm>
            <a:off x="3995738" y="4724400"/>
            <a:ext cx="792162" cy="504825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79" name="Rectangle 29"/>
          <p:cNvSpPr>
            <a:spLocks noChangeArrowheads="1"/>
          </p:cNvSpPr>
          <p:nvPr/>
        </p:nvSpPr>
        <p:spPr bwMode="auto">
          <a:xfrm>
            <a:off x="5867400" y="3933825"/>
            <a:ext cx="792163" cy="504825"/>
          </a:xfrm>
          <a:prstGeom prst="rect">
            <a:avLst/>
          </a:prstGeom>
          <a:solidFill>
            <a:srgbClr val="66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0" name="Rectangle 30"/>
          <p:cNvSpPr>
            <a:spLocks noChangeArrowheads="1"/>
          </p:cNvSpPr>
          <p:nvPr/>
        </p:nvSpPr>
        <p:spPr bwMode="auto">
          <a:xfrm>
            <a:off x="7019925" y="3716338"/>
            <a:ext cx="1079500" cy="504825"/>
          </a:xfrm>
          <a:prstGeom prst="rect">
            <a:avLst/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1" name="Rectangle 31"/>
          <p:cNvSpPr>
            <a:spLocks noChangeArrowheads="1"/>
          </p:cNvSpPr>
          <p:nvPr/>
        </p:nvSpPr>
        <p:spPr bwMode="auto">
          <a:xfrm>
            <a:off x="6156325" y="4724400"/>
            <a:ext cx="792163" cy="504825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2" name="Rectangle 32"/>
          <p:cNvSpPr>
            <a:spLocks noChangeArrowheads="1"/>
          </p:cNvSpPr>
          <p:nvPr/>
        </p:nvSpPr>
        <p:spPr bwMode="auto">
          <a:xfrm>
            <a:off x="5076825" y="4797425"/>
            <a:ext cx="792163" cy="504825"/>
          </a:xfrm>
          <a:prstGeom prst="rect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3" name="Rectangle 33"/>
          <p:cNvSpPr>
            <a:spLocks noChangeArrowheads="1"/>
          </p:cNvSpPr>
          <p:nvPr/>
        </p:nvSpPr>
        <p:spPr bwMode="auto">
          <a:xfrm>
            <a:off x="3779838" y="5445125"/>
            <a:ext cx="792162" cy="504825"/>
          </a:xfrm>
          <a:prstGeom prst="rect">
            <a:avLst/>
          </a:prstGeom>
          <a:solidFill>
            <a:srgbClr val="CC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4" name="Rectangle 34"/>
          <p:cNvSpPr>
            <a:spLocks noChangeArrowheads="1"/>
          </p:cNvSpPr>
          <p:nvPr/>
        </p:nvSpPr>
        <p:spPr bwMode="auto">
          <a:xfrm>
            <a:off x="5003800" y="5516563"/>
            <a:ext cx="792163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5" name="Rectangle 35"/>
          <p:cNvSpPr>
            <a:spLocks noChangeArrowheads="1"/>
          </p:cNvSpPr>
          <p:nvPr/>
        </p:nvSpPr>
        <p:spPr bwMode="auto">
          <a:xfrm>
            <a:off x="6084888" y="5445125"/>
            <a:ext cx="792162" cy="504825"/>
          </a:xfrm>
          <a:prstGeom prst="rect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6" name="Rectangle 36"/>
          <p:cNvSpPr>
            <a:spLocks noChangeArrowheads="1"/>
          </p:cNvSpPr>
          <p:nvPr/>
        </p:nvSpPr>
        <p:spPr bwMode="auto">
          <a:xfrm>
            <a:off x="7235825" y="4581525"/>
            <a:ext cx="792163" cy="504825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87" name="Text Box 38"/>
          <p:cNvSpPr txBox="1">
            <a:spLocks noChangeArrowheads="1"/>
          </p:cNvSpPr>
          <p:nvPr/>
        </p:nvSpPr>
        <p:spPr bwMode="auto">
          <a:xfrm>
            <a:off x="1763713" y="4865688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70</a:t>
            </a:r>
            <a:endParaRPr lang="ru-RU" sz="2800" b="1"/>
          </a:p>
        </p:txBody>
      </p:sp>
      <p:sp>
        <p:nvSpPr>
          <p:cNvPr id="23588" name="Text Box 39"/>
          <p:cNvSpPr txBox="1">
            <a:spLocks noChangeArrowheads="1"/>
          </p:cNvSpPr>
          <p:nvPr/>
        </p:nvSpPr>
        <p:spPr bwMode="auto">
          <a:xfrm>
            <a:off x="2738438" y="47974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145</a:t>
            </a:r>
            <a:endParaRPr lang="ru-RU" sz="2800" b="1"/>
          </a:p>
        </p:txBody>
      </p:sp>
      <p:sp>
        <p:nvSpPr>
          <p:cNvPr id="23589" name="Text Box 40"/>
          <p:cNvSpPr txBox="1">
            <a:spLocks noChangeArrowheads="1"/>
          </p:cNvSpPr>
          <p:nvPr/>
        </p:nvSpPr>
        <p:spPr bwMode="auto">
          <a:xfrm>
            <a:off x="2014538" y="4127500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2</a:t>
            </a:r>
            <a:endParaRPr lang="ru-RU" sz="2800" b="1"/>
          </a:p>
        </p:txBody>
      </p:sp>
      <p:sp>
        <p:nvSpPr>
          <p:cNvPr id="23590" name="Text Box 41"/>
          <p:cNvSpPr txBox="1">
            <a:spLocks noChangeArrowheads="1"/>
          </p:cNvSpPr>
          <p:nvPr/>
        </p:nvSpPr>
        <p:spPr bwMode="auto">
          <a:xfrm>
            <a:off x="3513138" y="4062413"/>
            <a:ext cx="647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5</a:t>
            </a:r>
            <a:endParaRPr lang="ru-RU" sz="2800" b="1"/>
          </a:p>
        </p:txBody>
      </p:sp>
      <p:sp>
        <p:nvSpPr>
          <p:cNvPr id="23591" name="Text Box 42"/>
          <p:cNvSpPr txBox="1">
            <a:spLocks noChangeArrowheads="1"/>
          </p:cNvSpPr>
          <p:nvPr/>
        </p:nvSpPr>
        <p:spPr bwMode="auto">
          <a:xfrm>
            <a:off x="4859338" y="4076700"/>
            <a:ext cx="647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10</a:t>
            </a:r>
            <a:endParaRPr lang="ru-RU" sz="2800" b="1"/>
          </a:p>
        </p:txBody>
      </p:sp>
      <p:sp>
        <p:nvSpPr>
          <p:cNvPr id="23592" name="Text Box 43"/>
          <p:cNvSpPr txBox="1">
            <a:spLocks noChangeArrowheads="1"/>
          </p:cNvSpPr>
          <p:nvPr/>
        </p:nvSpPr>
        <p:spPr bwMode="auto">
          <a:xfrm>
            <a:off x="3987800" y="472440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975</a:t>
            </a:r>
            <a:endParaRPr lang="ru-RU" sz="2800" b="1"/>
          </a:p>
        </p:txBody>
      </p:sp>
      <p:sp>
        <p:nvSpPr>
          <p:cNvPr id="23593" name="Text Box 44"/>
          <p:cNvSpPr txBox="1">
            <a:spLocks noChangeArrowheads="1"/>
          </p:cNvSpPr>
          <p:nvPr/>
        </p:nvSpPr>
        <p:spPr bwMode="auto">
          <a:xfrm>
            <a:off x="5867400" y="39338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370</a:t>
            </a:r>
            <a:endParaRPr lang="ru-RU" sz="2800" b="1"/>
          </a:p>
        </p:txBody>
      </p:sp>
      <p:sp>
        <p:nvSpPr>
          <p:cNvPr id="23594" name="Text Box 45"/>
          <p:cNvSpPr txBox="1">
            <a:spLocks noChangeArrowheads="1"/>
          </p:cNvSpPr>
          <p:nvPr/>
        </p:nvSpPr>
        <p:spPr bwMode="auto">
          <a:xfrm>
            <a:off x="5067300" y="47974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480</a:t>
            </a:r>
            <a:endParaRPr lang="ru-RU" sz="2800" b="1"/>
          </a:p>
        </p:txBody>
      </p:sp>
      <p:sp>
        <p:nvSpPr>
          <p:cNvPr id="23595" name="Text Box 46"/>
          <p:cNvSpPr txBox="1">
            <a:spLocks noChangeArrowheads="1"/>
          </p:cNvSpPr>
          <p:nvPr/>
        </p:nvSpPr>
        <p:spPr bwMode="auto">
          <a:xfrm>
            <a:off x="7019925" y="371633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9 560</a:t>
            </a:r>
            <a:endParaRPr lang="ru-RU" sz="2800" b="1"/>
          </a:p>
        </p:txBody>
      </p:sp>
      <p:sp>
        <p:nvSpPr>
          <p:cNvPr id="23596" name="Text Box 47"/>
          <p:cNvSpPr txBox="1">
            <a:spLocks noChangeArrowheads="1"/>
          </p:cNvSpPr>
          <p:nvPr/>
        </p:nvSpPr>
        <p:spPr bwMode="auto">
          <a:xfrm>
            <a:off x="7235825" y="45815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300</a:t>
            </a:r>
            <a:endParaRPr lang="ru-RU" sz="2800" b="1"/>
          </a:p>
        </p:txBody>
      </p:sp>
      <p:sp>
        <p:nvSpPr>
          <p:cNvPr id="23597" name="Text Box 48"/>
          <p:cNvSpPr txBox="1">
            <a:spLocks noChangeArrowheads="1"/>
          </p:cNvSpPr>
          <p:nvPr/>
        </p:nvSpPr>
        <p:spPr bwMode="auto">
          <a:xfrm>
            <a:off x="6148388" y="4724400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232</a:t>
            </a:r>
            <a:endParaRPr lang="ru-RU" sz="2800" b="1"/>
          </a:p>
        </p:txBody>
      </p:sp>
      <p:sp>
        <p:nvSpPr>
          <p:cNvPr id="23598" name="Text Box 49"/>
          <p:cNvSpPr txBox="1">
            <a:spLocks noChangeArrowheads="1"/>
          </p:cNvSpPr>
          <p:nvPr/>
        </p:nvSpPr>
        <p:spPr bwMode="auto">
          <a:xfrm>
            <a:off x="6075363" y="54451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984</a:t>
            </a:r>
            <a:endParaRPr lang="ru-RU" sz="2800" b="1"/>
          </a:p>
        </p:txBody>
      </p:sp>
      <p:sp>
        <p:nvSpPr>
          <p:cNvPr id="23599" name="Text Box 50"/>
          <p:cNvSpPr txBox="1">
            <a:spLocks noChangeArrowheads="1"/>
          </p:cNvSpPr>
          <p:nvPr/>
        </p:nvSpPr>
        <p:spPr bwMode="auto">
          <a:xfrm>
            <a:off x="5003800" y="550227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321</a:t>
            </a:r>
            <a:endParaRPr lang="ru-RU" sz="2800" b="1"/>
          </a:p>
        </p:txBody>
      </p:sp>
      <p:sp>
        <p:nvSpPr>
          <p:cNvPr id="23600" name="Text Box 51"/>
          <p:cNvSpPr txBox="1">
            <a:spLocks noChangeArrowheads="1"/>
          </p:cNvSpPr>
          <p:nvPr/>
        </p:nvSpPr>
        <p:spPr bwMode="auto">
          <a:xfrm>
            <a:off x="3813175" y="5445125"/>
            <a:ext cx="936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kk-KZ" sz="2800" b="1"/>
              <a:t>339</a:t>
            </a:r>
            <a:endParaRPr lang="ru-RU" sz="2800" b="1"/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1059</TotalTime>
  <Words>477</Words>
  <Application>Microsoft Office PowerPoint</Application>
  <PresentationFormat>Экран (4:3)</PresentationFormat>
  <Paragraphs>190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Оформление по умолчанию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\</dc:creator>
  <cp:lastModifiedBy>Пользователь</cp:lastModifiedBy>
  <cp:revision>161</cp:revision>
  <cp:lastPrinted>2012-12-13T12:31:06Z</cp:lastPrinted>
  <dcterms:created xsi:type="dcterms:W3CDTF">2011-04-14T06:11:39Z</dcterms:created>
  <dcterms:modified xsi:type="dcterms:W3CDTF">2015-04-02T18:23:40Z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1750748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D5.0.5</vt:lpwstr>
  </property>
</Properties>
</file>