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70" r:id="rId3"/>
    <p:sldId id="266" r:id="rId4"/>
    <p:sldId id="277" r:id="rId5"/>
    <p:sldId id="271" r:id="rId6"/>
    <p:sldId id="276" r:id="rId7"/>
    <p:sldId id="272" r:id="rId8"/>
    <p:sldId id="273" r:id="rId9"/>
    <p:sldId id="279" r:id="rId10"/>
    <p:sldId id="274" r:id="rId11"/>
    <p:sldId id="27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135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351F3C4-58B5-487F-863F-2F9CFBBA7412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2B934EC-CA5A-4EA4-AF09-13DEF67D9E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51F3C4-58B5-487F-863F-2F9CFBBA7412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B934EC-CA5A-4EA4-AF09-13DEF67D9E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351F3C4-58B5-487F-863F-2F9CFBBA7412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2B934EC-CA5A-4EA4-AF09-13DEF67D9E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51F3C4-58B5-487F-863F-2F9CFBBA7412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B934EC-CA5A-4EA4-AF09-13DEF67D9E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351F3C4-58B5-487F-863F-2F9CFBBA7412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2B934EC-CA5A-4EA4-AF09-13DEF67D9E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51F3C4-58B5-487F-863F-2F9CFBBA7412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B934EC-CA5A-4EA4-AF09-13DEF67D9E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51F3C4-58B5-487F-863F-2F9CFBBA7412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B934EC-CA5A-4EA4-AF09-13DEF67D9E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51F3C4-58B5-487F-863F-2F9CFBBA7412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B934EC-CA5A-4EA4-AF09-13DEF67D9E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351F3C4-58B5-487F-863F-2F9CFBBA7412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B934EC-CA5A-4EA4-AF09-13DEF67D9E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51F3C4-58B5-487F-863F-2F9CFBBA7412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B934EC-CA5A-4EA4-AF09-13DEF67D9E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351F3C4-58B5-487F-863F-2F9CFBBA7412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B934EC-CA5A-4EA4-AF09-13DEF67D9E0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351F3C4-58B5-487F-863F-2F9CFBBA7412}" type="datetimeFigureOut">
              <a:rPr lang="ru-RU" smtClean="0"/>
              <a:pPr/>
              <a:t>19.03.2015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2B934EC-CA5A-4EA4-AF09-13DEF67D9E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100392" cy="6858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kk-KZ" sz="5400" dirty="0" smtClean="0"/>
              <a:t> </a:t>
            </a:r>
            <a:r>
              <a:rPr lang="kk-KZ" sz="5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Психологиялық кезеңі</a:t>
            </a:r>
            <a:r>
              <a:rPr lang="kk-KZ" sz="5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5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5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Бір бірімізге қарайық,</a:t>
            </a:r>
            <a:br>
              <a:rPr lang="kk-KZ" sz="5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5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Жылы лебіз айтайық.</a:t>
            </a:r>
            <a:br>
              <a:rPr lang="kk-KZ" sz="5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5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Бүгінгі күн сәтті болсын,</a:t>
            </a:r>
            <a:br>
              <a:rPr lang="kk-KZ" sz="5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5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Отбасымыз аман болсын!</a:t>
            </a:r>
            <a:endParaRPr lang="ru-RU" sz="5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0848"/>
            <a:ext cx="8100392" cy="479715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93812" y="3421"/>
            <a:ext cx="69127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8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Назарыңызға </a:t>
            </a:r>
            <a:r>
              <a:rPr lang="kk-KZ" sz="8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рахмет</a:t>
            </a:r>
            <a:r>
              <a:rPr lang="kk-KZ" sz="80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ru-RU" sz="8000" dirty="0">
              <a:solidFill>
                <a:schemeClr val="tx2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089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-147154"/>
            <a:ext cx="9144000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0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kk-KZ" sz="5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Көңілді санамақтар </a:t>
            </a:r>
            <a:br>
              <a:rPr kumimoji="0" lang="kk-KZ" sz="5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kk-KZ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К2лік</a:t>
            </a:r>
            <a:br>
              <a:rPr kumimoji="0" lang="kk-KZ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kk-KZ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Баласына ж2ріп</a:t>
            </a:r>
            <a:br>
              <a:rPr kumimoji="0" lang="kk-KZ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kk-KZ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Ұрысып жатыр к2лік</a:t>
            </a:r>
            <a:br>
              <a:rPr kumimoji="0" lang="kk-KZ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kk-KZ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2леніп, с2ріп</a:t>
            </a:r>
            <a:br>
              <a:rPr kumimoji="0" lang="kk-KZ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kk-KZ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Алып қапсың 2лік</a:t>
            </a:r>
            <a:br>
              <a:rPr kumimoji="0" lang="kk-KZ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kk-KZ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2ншілей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kk-KZ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2ңді</a:t>
            </a:r>
            <a:br>
              <a:rPr kumimoji="0" lang="kk-KZ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kk-KZ" sz="5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Көрсетпе деп ж2рді.</a:t>
            </a:r>
            <a:endParaRPr kumimoji="0" lang="kk-KZ" sz="5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0304165"/>
              </p:ext>
            </p:extLst>
          </p:nvPr>
        </p:nvGraphicFramePr>
        <p:xfrm>
          <a:off x="107502" y="1484784"/>
          <a:ext cx="6439572" cy="1008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3262"/>
                <a:gridCol w="1073262"/>
                <a:gridCol w="1073262"/>
                <a:gridCol w="1073262"/>
                <a:gridCol w="1073262"/>
                <a:gridCol w="1073262"/>
              </a:tblGrid>
              <a:tr h="366586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2</a:t>
                      </a:r>
                      <a:endParaRPr lang="ru-RU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6</a:t>
                      </a:r>
                      <a:endParaRPr lang="ru-RU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 marL="80433" marR="80433"/>
                </a:tc>
              </a:tr>
              <a:tr h="641526"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kk-KZ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kk-KZ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kk-KZ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kk-KZ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433" marR="80433"/>
                </a:tc>
                <a:tc>
                  <a:txBody>
                    <a:bodyPr/>
                    <a:lstStyle/>
                    <a:p>
                      <a:r>
                        <a:rPr lang="kk-KZ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433" marR="80433"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9373285"/>
              </p:ext>
            </p:extLst>
          </p:nvPr>
        </p:nvGraphicFramePr>
        <p:xfrm>
          <a:off x="107501" y="5517232"/>
          <a:ext cx="6696744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7093"/>
                <a:gridCol w="837093"/>
                <a:gridCol w="837093"/>
                <a:gridCol w="837093"/>
                <a:gridCol w="837093"/>
                <a:gridCol w="837093"/>
                <a:gridCol w="837093"/>
                <a:gridCol w="837093"/>
              </a:tblGrid>
              <a:tr h="343395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592709">
                <a:tc>
                  <a:txBody>
                    <a:bodyPr/>
                    <a:lstStyle/>
                    <a:p>
                      <a:r>
                        <a:rPr lang="kk-KZ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ы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2564904"/>
            <a:ext cx="942978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en-US" sz="4800" b="1" cap="none" spc="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sz="4800" b="1" cap="none" spc="0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kk-KZ" sz="48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cs typeface="Times New Roman" pitchFamily="18" charset="0"/>
              </a:rPr>
              <a:t>Сандардың кему ретімен </a:t>
            </a:r>
          </a:p>
          <a:p>
            <a:r>
              <a:rPr lang="kk-KZ" sz="48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cs typeface="Times New Roman" pitchFamily="18" charset="0"/>
              </a:rPr>
              <a:t>сөзді құра  </a:t>
            </a:r>
            <a:endParaRPr lang="ru-RU" sz="48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2318102"/>
            <a:ext cx="736451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400" b="0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Биыл нешінші жыл:</a:t>
            </a:r>
            <a:endParaRPr kumimoji="0" lang="kk-KZ" sz="48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7884368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kk-KZ" sz="4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cs typeface="Times New Roman" pitchFamily="18" charset="0"/>
              </a:rPr>
              <a:t>Сандардың өсу ретімен сөзді құра</a:t>
            </a:r>
            <a:endParaRPr lang="ru-RU" sz="4800" dirty="0"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959339"/>
              </p:ext>
            </p:extLst>
          </p:nvPr>
        </p:nvGraphicFramePr>
        <p:xfrm>
          <a:off x="971600" y="3068960"/>
          <a:ext cx="5760640" cy="10440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1440160"/>
                <a:gridCol w="1440160"/>
                <a:gridCol w="1440160"/>
              </a:tblGrid>
              <a:tr h="403932">
                <a:tc>
                  <a:txBody>
                    <a:bodyPr/>
                    <a:lstStyle/>
                    <a:p>
                      <a:r>
                        <a:rPr lang="ru-RU" sz="1800" baseline="0" dirty="0" smtClean="0">
                          <a:latin typeface="+mn-lt"/>
                        </a:rPr>
                        <a:t>0</a:t>
                      </a:r>
                      <a:endParaRPr lang="ru-RU" sz="1800" baseline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aseline="0" dirty="0" smtClean="0">
                          <a:latin typeface="+mn-lt"/>
                        </a:rPr>
                        <a:t>5</a:t>
                      </a:r>
                      <a:endParaRPr lang="ru-RU" sz="1800" baseline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aseline="0" dirty="0" smtClean="0">
                          <a:latin typeface="+mn-lt"/>
                        </a:rPr>
                        <a:t>1</a:t>
                      </a:r>
                      <a:endParaRPr lang="ru-RU" sz="1800" baseline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aseline="0" dirty="0" smtClean="0">
                          <a:latin typeface="+mn-lt"/>
                        </a:rPr>
                        <a:t>2</a:t>
                      </a:r>
                      <a:endParaRPr lang="ru-RU" sz="1800" baseline="0" dirty="0">
                        <a:latin typeface="+mn-lt"/>
                      </a:endParaRPr>
                    </a:p>
                  </a:txBody>
                  <a:tcPr/>
                </a:tc>
              </a:tr>
              <a:tr h="403932">
                <a:tc>
                  <a:txBody>
                    <a:bodyPr/>
                    <a:lstStyle/>
                    <a:p>
                      <a:r>
                        <a:rPr lang="ru-RU" sz="3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3600" b="1" baseline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baseline="0" dirty="0" smtClean="0">
                          <a:latin typeface="Times New Roman" pitchFamily="18" charset="0"/>
                        </a:rPr>
                        <a:t>е</a:t>
                      </a:r>
                      <a:endParaRPr lang="ru-RU" sz="3600" b="1" baseline="0" dirty="0">
                        <a:latin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baseline="0" dirty="0" err="1" smtClean="0">
                          <a:latin typeface="Times New Roman" pitchFamily="18" charset="0"/>
                        </a:rPr>
                        <a:t>ш</a:t>
                      </a:r>
                      <a:endParaRPr lang="ru-RU" sz="3600" b="1" baseline="0" dirty="0">
                        <a:latin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baseline="0" dirty="0" err="1" smtClean="0">
                          <a:latin typeface="Times New Roman" pitchFamily="18" charset="0"/>
                        </a:rPr>
                        <a:t>н</a:t>
                      </a:r>
                      <a:endParaRPr lang="ru-RU" sz="3600" b="1" baseline="0" dirty="0">
                        <a:latin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775" y="836712"/>
            <a:ext cx="806489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8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Мектеп </a:t>
            </a:r>
            <a:r>
              <a:rPr lang="kk-KZ" sz="8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неше қабатты</a:t>
            </a:r>
            <a:r>
              <a:rPr lang="kk-KZ" sz="8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kk-KZ" sz="88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 </a:t>
            </a:r>
            <a:r>
              <a:rPr lang="kk-KZ" sz="88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есім.</a:t>
            </a:r>
            <a:endParaRPr lang="ru-RU" sz="8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50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-108520" y="584394"/>
            <a:ext cx="885698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</a:t>
            </a: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Қазақ</a:t>
            </a:r>
            <a:r>
              <a:rPr kumimoji="0" lang="kk-KZ" sz="48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хандығына</a:t>
            </a:r>
            <a:r>
              <a:rPr lang="kk-KZ" sz="4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550</a:t>
            </a:r>
            <a:r>
              <a:rPr lang="kk-KZ" sz="4800" b="1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4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жыл.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4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</a:t>
            </a: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4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Ұлы Отан Соғысының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Жеңіс күніне</a:t>
            </a: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4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70</a:t>
            </a: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жыл.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4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</a:t>
            </a: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Қазақстан</a:t>
            </a:r>
            <a:r>
              <a:rPr kumimoji="0" lang="kk-KZ" sz="48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халықтарының</a:t>
            </a:r>
            <a:r>
              <a:rPr kumimoji="0" lang="kk-KZ" sz="48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Ассамблеясына</a:t>
            </a:r>
            <a:r>
              <a:rPr lang="kk-KZ" sz="4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20</a:t>
            </a:r>
            <a:r>
              <a:rPr lang="kk-KZ" sz="4800" b="1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4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жыл.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4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</a:t>
            </a: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rgbClr val="26262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Қазақстан</a:t>
            </a:r>
            <a:r>
              <a:rPr kumimoji="0" lang="kk-KZ" sz="48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kk-KZ" sz="48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Конституциясына </a:t>
            </a:r>
            <a:r>
              <a:rPr lang="kk-KZ" sz="4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</a:t>
            </a:r>
            <a:r>
              <a:rPr lang="kk-KZ" sz="4800" b="1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4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жыл. </a:t>
            </a:r>
            <a:endParaRPr kumimoji="0" lang="kk-KZ" sz="48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379"/>
            <a:ext cx="810039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kk-KZ" sz="48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Мектеп» тақырыбына қатысты </a:t>
            </a:r>
            <a:r>
              <a:rPr lang="kk-KZ" sz="4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сөздер табу: </a:t>
            </a:r>
            <a:r>
              <a:rPr lang="kk-KZ" sz="4800" b="1" dirty="0">
                <a:solidFill>
                  <a:srgbClr val="40404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Орман, ықшамаудан, дәрігер, оқырман, теледидар, ата-ана, гүлзарлар, мектеп бітіруші, аспан, қонақ үй, теңіз, табиғат, пәндер, үйірме, қарағай, шеберхана. 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65594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-1100246"/>
            <a:ext cx="9035480" cy="8002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6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6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С</a:t>
            </a:r>
            <a:r>
              <a:rPr kumimoji="0" lang="kk-KZ" sz="6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өздік жұмыс:                                                           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6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Ғимарат –здание</a:t>
            </a:r>
            <a:endParaRPr kumimoji="0" lang="ru-RU" sz="6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6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Салынған – построен</a:t>
            </a:r>
            <a:endParaRPr kumimoji="0" lang="ru-RU" sz="6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6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Тойладық –праздновали</a:t>
            </a:r>
            <a:endParaRPr kumimoji="0" lang="ru-RU" sz="6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6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Мақтан етемін -горжусь</a:t>
            </a:r>
            <a:endParaRPr kumimoji="0" lang="kk-KZ" sz="6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4624"/>
            <a:ext cx="9108504" cy="664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kk-KZ" sz="4000" b="1" dirty="0" smtClean="0">
                <a:solidFill>
                  <a:srgbClr val="40404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r>
              <a:rPr lang="kk-KZ" sz="3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Мектеп </a:t>
            </a:r>
            <a:endParaRPr lang="ru-RU" sz="3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k-KZ" sz="3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kk-KZ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Дарьинск мектеп гимараты 1938 жылы салынған. 2013 жылы мектептің 75 жылын тойладық.   Мектепте </a:t>
            </a:r>
            <a:r>
              <a:rPr lang="kk-KZ" sz="3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506 </a:t>
            </a:r>
            <a:r>
              <a:rPr lang="kk-KZ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оқушы оқиды. 60 мұғалім жұмыс істейді.                                                                                                                                        Біздің мектеп 3 қабатты. 1 қабатта 10 кабинет бар </a:t>
            </a:r>
            <a:r>
              <a:rPr lang="kk-KZ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kk-KZ" sz="3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kk-KZ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кітапхана, шеберхана </a:t>
            </a:r>
            <a:r>
              <a:rPr lang="kk-KZ" sz="3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және  мәжіліс залы </a:t>
            </a:r>
            <a:r>
              <a:rPr lang="kk-KZ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бар. 2 қабатта 9 кабинет және спортзал , асхана бар. 3 қабатта да 10 кабинет бар. Мектептің сыныптары кең, жарық және таза. Әрбір кабинетте парталар 3 қатарда  тұр. Бір сыныпта 20 оқушы.  Біздің мектепте жыл сайын  «Алтын белгі» иегері болады. Мен өз мектебімді мақтан етемін.</a:t>
            </a: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831641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lang="kk-KZ" sz="4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.Қазақ хандығына</a:t>
            </a:r>
            <a:r>
              <a:rPr lang="kk-KZ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550</a:t>
            </a:r>
            <a:r>
              <a:rPr lang="kk-KZ" sz="4800" b="1" dirty="0" smtClean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4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жыл</a:t>
            </a:r>
            <a:r>
              <a:rPr lang="kk-KZ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lang="ru-RU" sz="4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Ұлы Отан Соғысының Жеңіс күніне</a:t>
            </a:r>
            <a:r>
              <a:rPr lang="kk-KZ" sz="4800" b="1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70</a:t>
            </a:r>
            <a:r>
              <a:rPr lang="kk-KZ" sz="4800" b="1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жыл.</a:t>
            </a:r>
            <a:endParaRPr lang="ru-RU" sz="4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</a:t>
            </a:r>
            <a:r>
              <a:rPr lang="kk-KZ" sz="4800" b="1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Қазақстан халықтарының Ассамблеясына</a:t>
            </a:r>
            <a:r>
              <a:rPr lang="kk-KZ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20</a:t>
            </a:r>
            <a:r>
              <a:rPr lang="kk-KZ" sz="4800" b="1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жыл. </a:t>
            </a:r>
            <a:endParaRPr lang="ru-RU" sz="4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</a:t>
            </a:r>
            <a:r>
              <a:rPr lang="kk-KZ" sz="4800" b="1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Қазақстан Конституциясына </a:t>
            </a:r>
            <a:r>
              <a:rPr lang="kk-KZ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</a:t>
            </a:r>
            <a:r>
              <a:rPr lang="kk-KZ" sz="4800" b="1" dirty="0">
                <a:solidFill>
                  <a:srgbClr val="26262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жыл. </a:t>
            </a:r>
            <a:endParaRPr lang="kk-KZ" sz="4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759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562</TotalTime>
  <Words>288</Words>
  <Application>Microsoft Office PowerPoint</Application>
  <PresentationFormat>Экран (4:3)</PresentationFormat>
  <Paragraphs>66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Times New Roman</vt:lpstr>
      <vt:lpstr>Trebuchet MS</vt:lpstr>
      <vt:lpstr>Wingdings</vt:lpstr>
      <vt:lpstr>Wingdings 2</vt:lpstr>
      <vt:lpstr>Изящная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Табиғат және біз</dc:title>
  <dc:creator>Замир</dc:creator>
  <cp:lastModifiedBy>Гость</cp:lastModifiedBy>
  <cp:revision>64</cp:revision>
  <dcterms:created xsi:type="dcterms:W3CDTF">2014-02-17T10:50:44Z</dcterms:created>
  <dcterms:modified xsi:type="dcterms:W3CDTF">2015-03-19T06:18:57Z</dcterms:modified>
</cp:coreProperties>
</file>