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68" r:id="rId7"/>
  </p:sldMasterIdLst>
  <p:notesMasterIdLst>
    <p:notesMasterId r:id="rId30"/>
  </p:notesMasterIdLst>
  <p:sldIdLst>
    <p:sldId id="315" r:id="rId8"/>
    <p:sldId id="257" r:id="rId9"/>
    <p:sldId id="298" r:id="rId10"/>
    <p:sldId id="258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261" r:id="rId19"/>
    <p:sldId id="300" r:id="rId20"/>
    <p:sldId id="301" r:id="rId21"/>
    <p:sldId id="304" r:id="rId22"/>
    <p:sldId id="302" r:id="rId23"/>
    <p:sldId id="303" r:id="rId24"/>
    <p:sldId id="305" r:id="rId25"/>
    <p:sldId id="306" r:id="rId26"/>
    <p:sldId id="299" r:id="rId27"/>
    <p:sldId id="314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130AC-1C82-43E6-AF1E-0AECEA8AE725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A2DFC6-7916-48AB-A14B-84240222E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29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58739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68526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47914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65CAF8-5644-42C5-BABC-921F58AF0E6C}" type="slidenum">
              <a:rPr lang="ru-RU" altLang="ru-RU"/>
              <a:pPr eaLnBrk="1" hangingPunct="1"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809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13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41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56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5611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FF840D-A151-45AD-8A14-E4A35B85E6B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64260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402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4794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2964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33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10565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0FEB6-914E-413B-A1DA-E3C65FD0FB6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5127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22147-6B80-40A7-8BC9-0A234A2F90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470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1312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9EB31-CDC1-456F-A8E3-BA6971B033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6770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23FE9-CCCC-46AB-AE43-0E7C4D82B66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038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B7E6-77CF-4233-BD9D-9C63374D8B6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2570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D46A5-9D7D-4C02-844E-FB02BD23D4F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898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54571D-A36A-49F3-AA3F-145A290B69F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783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601B1-827E-4737-88A8-0064520533B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395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B9596-B054-40BC-8930-23296C4236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515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BEBF2-B9B7-49FE-AE25-3E53FF563B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128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564A1-1A8C-4003-B20F-FB00695B546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8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13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57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594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18A39F-565A-43B6-A4C1-DE9CF07604A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3FE9F5-33C3-4413-91D2-EA7B1ED6D3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50000">
              <a:srgbClr val="CCFF99"/>
            </a:gs>
            <a:gs pos="100000">
              <a:srgbClr val="CC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EBB7C6A-7F17-435F-A210-1153E7E5DA7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65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6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59.gif"/><Relationship Id="rId7" Type="http://schemas.openxmlformats.org/officeDocument/2006/relationships/image" Target="../media/image63.gif"/><Relationship Id="rId12" Type="http://schemas.openxmlformats.org/officeDocument/2006/relationships/image" Target="../media/image6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2.gif"/><Relationship Id="rId11" Type="http://schemas.openxmlformats.org/officeDocument/2006/relationships/image" Target="../media/image67.wmf"/><Relationship Id="rId5" Type="http://schemas.openxmlformats.org/officeDocument/2006/relationships/image" Target="../media/image61.gif"/><Relationship Id="rId10" Type="http://schemas.openxmlformats.org/officeDocument/2006/relationships/image" Target="../media/image66.gif"/><Relationship Id="rId4" Type="http://schemas.openxmlformats.org/officeDocument/2006/relationships/image" Target="../media/image60.gif"/><Relationship Id="rId9" Type="http://schemas.openxmlformats.org/officeDocument/2006/relationships/image" Target="../media/image6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7866112" cy="2747640"/>
          </a:xfrm>
        </p:spPr>
        <p:txBody>
          <a:bodyPr/>
          <a:lstStyle/>
          <a:p>
            <a:r>
              <a:rPr lang="ru-RU" dirty="0" smtClean="0"/>
              <a:t>Закрепление тем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000" dirty="0" smtClean="0"/>
              <a:t>« </a:t>
            </a:r>
            <a:r>
              <a:rPr lang="en-US" sz="4000" dirty="0" smtClean="0"/>
              <a:t>Weather, Seasons, Food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pic>
        <p:nvPicPr>
          <p:cNvPr id="1026" name="Picture 2" descr="Final Countdown to 2013 Valley First Granfondo Axel Merckx Okanagan - July 7th, 20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42083" cy="191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азрешение 1280x1024, Природа, красота, осень, времена года, зима, уже 31077-я картинка в базе zwalls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2656"/>
            <a:ext cx="2641203" cy="164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Векторные иконки с едой и напитками / Vector food icons &quot; PixelBrush - Портал о дизайне. Скачать фото, картинки, обои, рисунки,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8640960" cy="225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714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400" kern="0">
                <a:solidFill>
                  <a:srgbClr val="24E2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Spring</a:t>
            </a:r>
            <a:endParaRPr lang="ru-RU" sz="4400" kern="0">
              <a:solidFill>
                <a:srgbClr val="24E22D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Picture 14" descr="12387015492062054497tom_simple_spring_new_leave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989138"/>
            <a:ext cx="2952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11954286391444052140Machovka_spring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1916113"/>
            <a:ext cx="37449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11949853801640399181bird_of_peace_mauro_oliv_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115888"/>
            <a:ext cx="25241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12401722261433665050kattekrab_Daffodil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59563" y="188913"/>
            <a:ext cx="18891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8226285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1194989210401174033sun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908050"/>
            <a:ext cx="18002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11949847152118158226tulips_ganso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3284538"/>
            <a:ext cx="19446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" descr="11949854991179396433bunny_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0425" y="692150"/>
            <a:ext cx="2143125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1" descr="cartoon-chick-hi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3800" y="4179888"/>
            <a:ext cx="21590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Rectangle 22"/>
          <p:cNvSpPr>
            <a:spLocks noChangeArrowheads="1"/>
          </p:cNvSpPr>
          <p:nvPr/>
        </p:nvSpPr>
        <p:spPr bwMode="auto">
          <a:xfrm>
            <a:off x="2484438" y="2974975"/>
            <a:ext cx="3887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ahoma" pitchFamily="34" charset="0"/>
              </a:rPr>
              <a:t>Guess the spring words</a:t>
            </a:r>
          </a:p>
        </p:txBody>
      </p:sp>
      <p:sp>
        <p:nvSpPr>
          <p:cNvPr id="51207" name="Rectangle 24"/>
          <p:cNvSpPr>
            <a:spLocks noChangeArrowheads="1"/>
          </p:cNvSpPr>
          <p:nvPr/>
        </p:nvSpPr>
        <p:spPr bwMode="auto">
          <a:xfrm>
            <a:off x="971550" y="195948"/>
            <a:ext cx="5196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</a:rPr>
              <a:t>R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Tahoma" pitchFamily="34" charset="0"/>
            </a:endParaRPr>
          </a:p>
        </p:txBody>
      </p:sp>
      <p:sp>
        <p:nvSpPr>
          <p:cNvPr id="51208" name="Rectangle 25"/>
          <p:cNvSpPr>
            <a:spLocks noChangeArrowheads="1"/>
          </p:cNvSpPr>
          <p:nvPr/>
        </p:nvSpPr>
        <p:spPr bwMode="auto">
          <a:xfrm>
            <a:off x="5783262" y="3461861"/>
            <a:ext cx="600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4000" b="1" dirty="0">
                <a:solidFill>
                  <a:srgbClr val="24E22D"/>
                </a:solidFill>
                <a:latin typeface="Tahoma" pitchFamily="34" charset="0"/>
              </a:rPr>
              <a:t>C</a:t>
            </a:r>
          </a:p>
        </p:txBody>
      </p:sp>
      <p:sp>
        <p:nvSpPr>
          <p:cNvPr id="51209" name="Rectangle 26"/>
          <p:cNvSpPr>
            <a:spLocks noChangeArrowheads="1"/>
          </p:cNvSpPr>
          <p:nvPr/>
        </p:nvSpPr>
        <p:spPr bwMode="auto">
          <a:xfrm>
            <a:off x="6588125" y="115888"/>
            <a:ext cx="515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3600" b="1">
                <a:latin typeface="Tahoma" pitchFamily="34" charset="0"/>
              </a:rPr>
              <a:t>R</a:t>
            </a:r>
          </a:p>
        </p:txBody>
      </p:sp>
      <p:sp>
        <p:nvSpPr>
          <p:cNvPr id="51211" name="Rectangle 28"/>
          <p:cNvSpPr>
            <a:spLocks noChangeArrowheads="1"/>
          </p:cNvSpPr>
          <p:nvPr/>
        </p:nvSpPr>
        <p:spPr bwMode="auto">
          <a:xfrm>
            <a:off x="3851275" y="188913"/>
            <a:ext cx="360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ahoma" pitchFamily="34" charset="0"/>
              </a:rPr>
              <a:t>S</a:t>
            </a:r>
          </a:p>
        </p:txBody>
      </p:sp>
      <p:sp>
        <p:nvSpPr>
          <p:cNvPr id="51212" name="Rectangle 29"/>
          <p:cNvSpPr>
            <a:spLocks noChangeArrowheads="1"/>
          </p:cNvSpPr>
          <p:nvPr/>
        </p:nvSpPr>
        <p:spPr bwMode="auto">
          <a:xfrm>
            <a:off x="323850" y="4229100"/>
            <a:ext cx="374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3600" b="1">
                <a:latin typeface="Tahoma" pitchFamily="34" charset="0"/>
              </a:rPr>
              <a:t>F</a:t>
            </a:r>
          </a:p>
        </p:txBody>
      </p:sp>
      <p:pic>
        <p:nvPicPr>
          <p:cNvPr id="15" name="Picture 30" descr="1228428520667582858sivvus_weather_symbols_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3" y="928688"/>
            <a:ext cx="230505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243445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«</a:t>
            </a:r>
            <a:r>
              <a:rPr lang="en-US" b="1" dirty="0" smtClean="0"/>
              <a:t>Do you know FOOD</a:t>
            </a:r>
            <a:r>
              <a:rPr lang="ru-RU" b="1" dirty="0" smtClean="0"/>
              <a:t>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45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n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073" y="4117743"/>
            <a:ext cx="33131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4" descr="n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24" y="145162"/>
            <a:ext cx="3605213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5" descr="n3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4813"/>
            <a:ext cx="22193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n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628775"/>
            <a:ext cx="17399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7" descr="n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0" y="3120232"/>
            <a:ext cx="3563938" cy="316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6372225" y="5949950"/>
            <a:ext cx="15843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meat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5287169" y="1890617"/>
            <a:ext cx="1223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bread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2386967" y="5690394"/>
            <a:ext cx="1295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eggs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7308850" y="3917950"/>
            <a:ext cx="936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milk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1008063" y="2333625"/>
            <a:ext cx="151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juice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04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 descr="n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708275"/>
            <a:ext cx="2735262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n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9275"/>
            <a:ext cx="2881312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1042988" y="2492375"/>
            <a:ext cx="172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sandwich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pic>
        <p:nvPicPr>
          <p:cNvPr id="7173" name="Picture 7" descr="n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20713"/>
            <a:ext cx="295275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5795963" y="2133600"/>
            <a:ext cx="23050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sweets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pic>
        <p:nvPicPr>
          <p:cNvPr id="7175" name="Picture 9" descr="n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500438"/>
            <a:ext cx="177641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 Box 10"/>
          <p:cNvSpPr txBox="1">
            <a:spLocks noChangeArrowheads="1"/>
          </p:cNvSpPr>
          <p:nvPr/>
        </p:nvSpPr>
        <p:spPr bwMode="auto">
          <a:xfrm>
            <a:off x="6588125" y="6092825"/>
            <a:ext cx="2195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ice- cream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sp>
        <p:nvSpPr>
          <p:cNvPr id="7177" name="Text Box 12"/>
          <p:cNvSpPr txBox="1">
            <a:spLocks noChangeArrowheads="1"/>
          </p:cNvSpPr>
          <p:nvPr/>
        </p:nvSpPr>
        <p:spPr bwMode="auto">
          <a:xfrm>
            <a:off x="4067175" y="5084763"/>
            <a:ext cx="1152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cake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pic>
        <p:nvPicPr>
          <p:cNvPr id="7178" name="Picture 13" descr="кофе (2)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4425"/>
            <a:ext cx="320357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Text Box 14"/>
          <p:cNvSpPr txBox="1">
            <a:spLocks noChangeArrowheads="1"/>
          </p:cNvSpPr>
          <p:nvPr/>
        </p:nvSpPr>
        <p:spPr bwMode="auto">
          <a:xfrm>
            <a:off x="1331913" y="3716338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/>
              <a:t>coffee</a:t>
            </a:r>
            <a:endParaRPr lang="ru-RU" altLang="ru-RU" sz="2800" b="1"/>
          </a:p>
        </p:txBody>
      </p:sp>
      <p:sp>
        <p:nvSpPr>
          <p:cNvPr id="7180" name="Text Box 15"/>
          <p:cNvSpPr txBox="1">
            <a:spLocks noChangeArrowheads="1"/>
          </p:cNvSpPr>
          <p:nvPr/>
        </p:nvSpPr>
        <p:spPr bwMode="auto">
          <a:xfrm>
            <a:off x="2916238" y="6021388"/>
            <a:ext cx="2016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2800" b="1" dirty="0">
                <a:solidFill>
                  <a:schemeClr val="bg1"/>
                </a:solidFill>
              </a:rPr>
              <a:t>biscuits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6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 descr="apricot-j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6675"/>
            <a:ext cx="3276600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3" descr="FISH_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97919">
            <a:off x="250825" y="549275"/>
            <a:ext cx="324008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14"/>
          <p:cNvSpPr txBox="1">
            <a:spLocks noChangeArrowheads="1"/>
          </p:cNvSpPr>
          <p:nvPr/>
        </p:nvSpPr>
        <p:spPr bwMode="auto">
          <a:xfrm>
            <a:off x="179388" y="620713"/>
            <a:ext cx="14398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 b="1" dirty="0">
                <a:solidFill>
                  <a:schemeClr val="bg1"/>
                </a:solidFill>
              </a:rPr>
              <a:t>fish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pic>
        <p:nvPicPr>
          <p:cNvPr id="8197" name="Picture 15" descr="glass-of-wa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0"/>
            <a:ext cx="2844800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0" descr="butt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976688"/>
            <a:ext cx="385127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17"/>
          <p:cNvSpPr txBox="1">
            <a:spLocks noChangeArrowheads="1"/>
          </p:cNvSpPr>
          <p:nvPr/>
        </p:nvSpPr>
        <p:spPr bwMode="auto">
          <a:xfrm>
            <a:off x="1042988" y="4508500"/>
            <a:ext cx="1368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3200" b="1" dirty="0">
                <a:solidFill>
                  <a:schemeClr val="bg1"/>
                </a:solidFill>
              </a:rPr>
              <a:t>jam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pic>
        <p:nvPicPr>
          <p:cNvPr id="8200" name="Picture 5" descr="ce74f39e91bd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133600"/>
            <a:ext cx="3313113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6"/>
          <p:cNvSpPr txBox="1">
            <a:spLocks noChangeArrowheads="1"/>
          </p:cNvSpPr>
          <p:nvPr/>
        </p:nvSpPr>
        <p:spPr bwMode="auto">
          <a:xfrm>
            <a:off x="2736684" y="3790951"/>
            <a:ext cx="21574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ru-RU" sz="3200" b="1" dirty="0">
                <a:solidFill>
                  <a:schemeClr val="bg1"/>
                </a:solidFill>
              </a:rPr>
              <a:t>tea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sp>
        <p:nvSpPr>
          <p:cNvPr id="8202" name="Text Box 18"/>
          <p:cNvSpPr txBox="1">
            <a:spLocks noChangeArrowheads="1"/>
          </p:cNvSpPr>
          <p:nvPr/>
        </p:nvSpPr>
        <p:spPr bwMode="auto">
          <a:xfrm>
            <a:off x="7235825" y="6237288"/>
            <a:ext cx="1908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3200" b="1" dirty="0">
                <a:solidFill>
                  <a:schemeClr val="bg1"/>
                </a:solidFill>
              </a:rPr>
              <a:t>butter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sp>
        <p:nvSpPr>
          <p:cNvPr id="8203" name="Text Box 20"/>
          <p:cNvSpPr txBox="1">
            <a:spLocks noChangeArrowheads="1"/>
          </p:cNvSpPr>
          <p:nvPr/>
        </p:nvSpPr>
        <p:spPr bwMode="auto">
          <a:xfrm>
            <a:off x="5292725" y="0"/>
            <a:ext cx="1800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ru-RU" sz="3200" b="1" dirty="0">
                <a:solidFill>
                  <a:schemeClr val="bg1"/>
                </a:solidFill>
              </a:rPr>
              <a:t>water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276600" y="2492375"/>
            <a:ext cx="48974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3200" b="1">
                <a:solidFill>
                  <a:srgbClr val="000000"/>
                </a:solidFill>
              </a:rPr>
              <a:t>tea, eggs, a sandwich</a:t>
            </a:r>
            <a:r>
              <a:rPr lang="ru-RU" altLang="ru-RU" sz="3200" b="1">
                <a:solidFill>
                  <a:srgbClr val="000000"/>
                </a:solidFill>
              </a:rPr>
              <a:t>, </a:t>
            </a:r>
            <a:r>
              <a:rPr lang="en-US" altLang="ru-RU" sz="3200" b="1">
                <a:solidFill>
                  <a:srgbClr val="000000"/>
                </a:solidFill>
              </a:rPr>
              <a:t>an ice- cream, juice</a:t>
            </a:r>
            <a:endParaRPr lang="ru-RU" altLang="ru-RU" sz="3200" b="1">
              <a:solidFill>
                <a:srgbClr val="000000"/>
              </a:solidFill>
            </a:endParaRPr>
          </a:p>
        </p:txBody>
      </p:sp>
      <p:pic>
        <p:nvPicPr>
          <p:cNvPr id="10243" name="Picture 7" descr="tea_sxc_craigjewel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4888" y="3644900"/>
            <a:ext cx="3059112" cy="2293938"/>
          </a:xfrm>
        </p:spPr>
      </p:pic>
      <p:pic>
        <p:nvPicPr>
          <p:cNvPr id="10244" name="Picture 5" descr="draft_lens2077391module10495375photo_1216254273easter-egg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0"/>
            <a:ext cx="2987675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3" descr="Cinnamon%20Spiced%20Apple%20Jui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3941763"/>
            <a:ext cx="2916237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9" descr="аенке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0"/>
            <a:ext cx="3556000" cy="2281238"/>
          </a:xfrm>
        </p:spPr>
      </p:pic>
      <p:sp>
        <p:nvSpPr>
          <p:cNvPr id="10247" name="Text Box 19"/>
          <p:cNvSpPr txBox="1">
            <a:spLocks noChangeArrowheads="1"/>
          </p:cNvSpPr>
          <p:nvPr/>
        </p:nvSpPr>
        <p:spPr bwMode="auto">
          <a:xfrm>
            <a:off x="179388" y="188913"/>
            <a:ext cx="25923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800" b="1">
                <a:solidFill>
                  <a:srgbClr val="000000"/>
                </a:solidFill>
              </a:rPr>
              <a:t>What is it? It is…</a:t>
            </a:r>
            <a:endParaRPr lang="ru-RU" altLang="ru-RU" sz="2800" b="1">
              <a:solidFill>
                <a:srgbClr val="000000"/>
              </a:solidFill>
            </a:endParaRPr>
          </a:p>
        </p:txBody>
      </p:sp>
      <p:pic>
        <p:nvPicPr>
          <p:cNvPr id="10248" name="Picture 15" descr="IceCrea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238"/>
            <a:ext cx="2887663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43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8" descr="9403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230688"/>
            <a:ext cx="2220912" cy="262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0000"/>
                </a:solidFill>
                <a:latin typeface="Snap ITC" pitchFamily="82" charset="0"/>
              </a:rPr>
              <a:t>Здесь спряталось 5 слов по теме </a:t>
            </a:r>
            <a:r>
              <a:rPr lang="en-US" b="1" dirty="0" smtClean="0">
                <a:solidFill>
                  <a:srgbClr val="000000"/>
                </a:solidFill>
                <a:latin typeface="Snap ITC" pitchFamily="82" charset="0"/>
              </a:rPr>
              <a:t>“FOOD”</a:t>
            </a:r>
            <a:r>
              <a:rPr lang="ru-RU" b="1" dirty="0" smtClean="0">
                <a:solidFill>
                  <a:srgbClr val="000000"/>
                </a:solidFill>
                <a:latin typeface="Snap ITC" pitchFamily="82" charset="0"/>
              </a:rPr>
              <a:t>. Найди их:</a:t>
            </a:r>
          </a:p>
        </p:txBody>
      </p:sp>
      <p:graphicFrame>
        <p:nvGraphicFramePr>
          <p:cNvPr id="51266" name="Group 6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7754306"/>
              </p:ext>
            </p:extLst>
          </p:nvPr>
        </p:nvGraphicFramePr>
        <p:xfrm>
          <a:off x="827088" y="1844675"/>
          <a:ext cx="6553200" cy="3059113"/>
        </p:xfrm>
        <a:graphic>
          <a:graphicData uri="http://schemas.openxmlformats.org/drawingml/2006/table">
            <a:tbl>
              <a:tblPr/>
              <a:tblGrid>
                <a:gridCol w="595312"/>
                <a:gridCol w="595313"/>
                <a:gridCol w="596900"/>
                <a:gridCol w="595312"/>
                <a:gridCol w="595313"/>
                <a:gridCol w="596900"/>
                <a:gridCol w="595312"/>
                <a:gridCol w="595313"/>
                <a:gridCol w="596900"/>
                <a:gridCol w="595312"/>
                <a:gridCol w="595313"/>
              </a:tblGrid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b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u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n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d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w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h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k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o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h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y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f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3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r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u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w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-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r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e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g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z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r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699792" y="1916832"/>
            <a:ext cx="43204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90949" y="1900361"/>
            <a:ext cx="4608512" cy="576064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916832"/>
            <a:ext cx="360040" cy="280831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4230688"/>
            <a:ext cx="3024336" cy="4944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3501008"/>
            <a:ext cx="2223405" cy="43204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3933056"/>
            <a:ext cx="423205" cy="79208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708920"/>
            <a:ext cx="1008112" cy="50405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27984" y="3212976"/>
            <a:ext cx="504056" cy="151216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475656" y="1900361"/>
            <a:ext cx="1080120" cy="57606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51720" y="2476425"/>
            <a:ext cx="504056" cy="160064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55776" y="3429000"/>
            <a:ext cx="1224136" cy="648072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3603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В словах перепутались буквы. Отгадай, какие слова должны получиться, если вернуть буквы на свои места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328" y="1772816"/>
            <a:ext cx="7354887" cy="44561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trawe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ceiju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tscuibis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efefoc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utterb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brdea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kilm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geg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err="1" smtClean="0"/>
              <a:t>steew</a:t>
            </a:r>
            <a:r>
              <a:rPr lang="en-US" altLang="ru-RU" sz="2800" dirty="0" smtClean="0"/>
              <a:t>-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  <p:pic>
        <p:nvPicPr>
          <p:cNvPr id="19460" name="Picture 6" descr="662003 (2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989138"/>
            <a:ext cx="4284663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34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endParaRPr lang="ru-RU" sz="2800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600200"/>
            <a:ext cx="7354887" cy="44561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water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juice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biscuits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coffee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butter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bread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milk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egg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ru-RU" sz="2800" dirty="0" smtClean="0"/>
              <a:t>sweet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/>
          </a:p>
        </p:txBody>
      </p:sp>
      <p:pic>
        <p:nvPicPr>
          <p:cNvPr id="19460" name="Picture 6" descr="662003 (2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989138"/>
            <a:ext cx="4284663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68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4268864" cy="23762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08160"/>
            <a:ext cx="3810000" cy="3524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92896"/>
            <a:ext cx="40576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5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7825" y="2723606"/>
            <a:ext cx="4343400" cy="5357813"/>
          </a:xfrm>
        </p:spPr>
        <p:txBody>
          <a:bodyPr>
            <a:noAutofit/>
          </a:bodyPr>
          <a:lstStyle/>
          <a:p>
            <a:pPr marL="185738" indent="-185738" algn="l" eaLnBrk="1" hangingPunct="1">
              <a:buFontTx/>
              <a:buAutoNum type="arabicPeriod"/>
            </a:pPr>
            <a:r>
              <a:rPr lang="en-US" altLang="ru-RU" sz="3000" dirty="0" smtClean="0">
                <a:solidFill>
                  <a:schemeClr val="tx1"/>
                </a:solidFill>
              </a:rPr>
              <a:t>  I see a              . </a:t>
            </a:r>
          </a:p>
          <a:p>
            <a:pPr marL="185738" indent="-185738" eaLnBrk="1" hangingPunct="1">
              <a:buFontTx/>
              <a:buAutoNum type="arabicPeriod"/>
            </a:pPr>
            <a:endParaRPr lang="en-US" altLang="ru-RU" sz="3000" dirty="0" smtClean="0">
              <a:solidFill>
                <a:schemeClr val="tx1"/>
              </a:solidFill>
            </a:endParaRPr>
          </a:p>
          <a:p>
            <a:pPr marL="185738" indent="-185738" algn="l" eaLnBrk="1" hangingPunct="1"/>
            <a:r>
              <a:rPr lang="en-US" altLang="ru-RU" sz="3000" dirty="0" smtClean="0">
                <a:solidFill>
                  <a:schemeClr val="tx1"/>
                </a:solidFill>
              </a:rPr>
              <a:t>2. Spot is my             .</a:t>
            </a:r>
          </a:p>
          <a:p>
            <a:pPr marL="185738" indent="-185738" eaLnBrk="1" hangingPunct="1"/>
            <a:endParaRPr lang="en-US" altLang="ru-RU" sz="3000" dirty="0" smtClean="0">
              <a:solidFill>
                <a:schemeClr val="tx1"/>
              </a:solidFill>
            </a:endParaRPr>
          </a:p>
          <a:p>
            <a:pPr marL="185738" indent="-185738" algn="l" eaLnBrk="1" hangingPunct="1"/>
            <a:r>
              <a:rPr lang="en-US" altLang="ru-RU" sz="3000" dirty="0" smtClean="0">
                <a:solidFill>
                  <a:schemeClr val="tx1"/>
                </a:solidFill>
              </a:rPr>
              <a:t>3. His          is black.</a:t>
            </a:r>
          </a:p>
          <a:p>
            <a:pPr marL="185738" indent="-185738" eaLnBrk="1" hangingPunct="1"/>
            <a:endParaRPr lang="en-US" altLang="ru-RU" sz="3000" dirty="0" smtClean="0">
              <a:solidFill>
                <a:schemeClr val="tx1"/>
              </a:solidFill>
            </a:endParaRPr>
          </a:p>
          <a:p>
            <a:pPr marL="185738" indent="-185738" algn="l" eaLnBrk="1" hangingPunct="1"/>
            <a:r>
              <a:rPr lang="en-US" altLang="ru-RU" sz="3000" dirty="0" smtClean="0">
                <a:solidFill>
                  <a:schemeClr val="tx1"/>
                </a:solidFill>
              </a:rPr>
              <a:t>4. It is a red           .</a:t>
            </a:r>
          </a:p>
          <a:p>
            <a:pPr marL="185738" indent="-185738" eaLnBrk="1" hangingPunct="1"/>
            <a:endParaRPr lang="ru-RU" altLang="ru-RU" sz="3000" dirty="0" smtClean="0">
              <a:solidFill>
                <a:schemeClr val="tx1"/>
              </a:solidFill>
            </a:endParaRPr>
          </a:p>
          <a:p>
            <a:pPr marL="185738" indent="-185738" algn="l" eaLnBrk="1" hangingPunct="1"/>
            <a:r>
              <a:rPr lang="en-US" altLang="ru-RU" sz="3000" dirty="0" smtClean="0">
                <a:solidFill>
                  <a:schemeClr val="tx1"/>
                </a:solidFill>
              </a:rPr>
              <a:t>5. We see a            .</a:t>
            </a:r>
          </a:p>
          <a:p>
            <a:pPr marL="185738" indent="-185738" eaLnBrk="1" hangingPunct="1"/>
            <a:endParaRPr lang="en-US" altLang="ru-RU" sz="3000" dirty="0" smtClean="0">
              <a:solidFill>
                <a:schemeClr val="tx1"/>
              </a:solidFill>
            </a:endParaRPr>
          </a:p>
          <a:p>
            <a:pPr marL="185738" indent="-185738" eaLnBrk="1" hangingPunct="1">
              <a:buFontTx/>
              <a:buAutoNum type="arabicPeriod" startAt="8"/>
            </a:pPr>
            <a:endParaRPr lang="en-US" altLang="ru-RU" sz="3000" dirty="0" smtClean="0">
              <a:solidFill>
                <a:schemeClr val="tx1"/>
              </a:solidFill>
            </a:endParaRPr>
          </a:p>
          <a:p>
            <a:pPr marL="185738" indent="-185738" eaLnBrk="1" hangingPunct="1">
              <a:buFontTx/>
              <a:buAutoNum type="arabicPeriod" startAt="8"/>
            </a:pPr>
            <a:endParaRPr lang="ru-RU" altLang="ru-RU" sz="3000" dirty="0" smtClean="0">
              <a:solidFill>
                <a:schemeClr val="tx1"/>
              </a:solidFill>
            </a:endParaRPr>
          </a:p>
          <a:p>
            <a:pPr marL="185738" indent="-185738" eaLnBrk="1" hangingPunct="1">
              <a:buFontTx/>
              <a:buAutoNum type="arabicPeriod" startAt="8"/>
            </a:pPr>
            <a:endParaRPr lang="ru-RU" altLang="ru-RU" sz="3000" dirty="0" smtClean="0">
              <a:solidFill>
                <a:schemeClr val="tx1"/>
              </a:solidFill>
            </a:endParaRPr>
          </a:p>
        </p:txBody>
      </p:sp>
      <p:pic>
        <p:nvPicPr>
          <p:cNvPr id="7171" name="Picture 4" descr="AG00211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500063"/>
            <a:ext cx="110490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AG00197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929063"/>
            <a:ext cx="11430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AG00213_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5524500"/>
            <a:ext cx="1209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AG00322_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714500"/>
            <a:ext cx="106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BD13662_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714375"/>
            <a:ext cx="10429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BD13665_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714625"/>
            <a:ext cx="714375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0" descr="BD13680_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25" y="1857375"/>
            <a:ext cx="1047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1" descr="AG00212_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4071938"/>
            <a:ext cx="79057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603188" y="712346"/>
            <a:ext cx="3971552" cy="4943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25"/>
              </a:spcBef>
            </a:pPr>
            <a:r>
              <a:rPr lang="en-US" altLang="ru-RU" sz="3000" dirty="0">
                <a:latin typeface="Calibri" panose="020F0502020204030204" pitchFamily="34" charset="0"/>
              </a:rPr>
              <a:t>6. It is a good              .</a:t>
            </a:r>
          </a:p>
          <a:p>
            <a:pPr eaLnBrk="1" hangingPunct="1">
              <a:spcBef>
                <a:spcPts val="725"/>
              </a:spcBef>
              <a:buFont typeface="Arial" panose="020B0604020202020204" pitchFamily="34" charset="0"/>
              <a:buNone/>
            </a:pPr>
            <a:endParaRPr lang="ru-RU" altLang="ru-RU" sz="30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</a:pPr>
            <a:r>
              <a:rPr lang="en-US" altLang="ru-RU" sz="3000" dirty="0">
                <a:latin typeface="Calibri" panose="020F0502020204030204" pitchFamily="34" charset="0"/>
              </a:rPr>
              <a:t>7. Don is a                .</a:t>
            </a:r>
            <a:endParaRPr lang="ru-RU" altLang="ru-RU" sz="30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</a:pPr>
            <a:endParaRPr lang="en-US" altLang="ru-RU" sz="30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</a:pPr>
            <a:r>
              <a:rPr lang="ru-RU" altLang="ru-RU" sz="3000" dirty="0">
                <a:latin typeface="Calibri" panose="020F0502020204030204" pitchFamily="34" charset="0"/>
              </a:rPr>
              <a:t>8. </a:t>
            </a:r>
            <a:r>
              <a:rPr lang="en-US" altLang="ru-RU" sz="3000" dirty="0">
                <a:latin typeface="Calibri" panose="020F0502020204030204" pitchFamily="34" charset="0"/>
              </a:rPr>
              <a:t>I am </a:t>
            </a:r>
            <a:r>
              <a:rPr lang="en-US" altLang="ru-RU" sz="3000" dirty="0" smtClean="0">
                <a:latin typeface="Calibri" panose="020F0502020204030204" pitchFamily="34" charset="0"/>
              </a:rPr>
              <a:t>from                .</a:t>
            </a:r>
            <a:endParaRPr lang="ru-RU" altLang="ru-RU" sz="3000" dirty="0" smtClean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</a:pPr>
            <a:endParaRPr lang="ru-RU" altLang="ru-RU" sz="3000" dirty="0" smtClean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  <a:buFontTx/>
              <a:buAutoNum type="arabicPeriod" startAt="9"/>
            </a:pPr>
            <a:r>
              <a:rPr lang="en-US" altLang="ru-RU" sz="3000" dirty="0" smtClean="0">
                <a:latin typeface="Calibri" panose="020F0502020204030204" pitchFamily="34" charset="0"/>
              </a:rPr>
              <a:t>It </a:t>
            </a:r>
            <a:r>
              <a:rPr lang="en-US" altLang="ru-RU" sz="3000" dirty="0">
                <a:latin typeface="Calibri" panose="020F0502020204030204" pitchFamily="34" charset="0"/>
              </a:rPr>
              <a:t>is a             .</a:t>
            </a:r>
          </a:p>
          <a:p>
            <a:pPr eaLnBrk="1" hangingPunct="1">
              <a:spcBef>
                <a:spcPts val="725"/>
              </a:spcBef>
              <a:buFontTx/>
              <a:buAutoNum type="arabicPeriod" startAt="9"/>
            </a:pPr>
            <a:endParaRPr lang="en-US" altLang="ru-RU" sz="3000" dirty="0">
              <a:latin typeface="Calibri" panose="020F0502020204030204" pitchFamily="34" charset="0"/>
            </a:endParaRPr>
          </a:p>
          <a:p>
            <a:pPr eaLnBrk="1" hangingPunct="1">
              <a:spcBef>
                <a:spcPts val="725"/>
              </a:spcBef>
              <a:buFontTx/>
              <a:buAutoNum type="arabicPeriod" startAt="9"/>
            </a:pPr>
            <a:r>
              <a:rPr lang="en-US" altLang="ru-RU" sz="3000" dirty="0">
                <a:latin typeface="Calibri" panose="020F0502020204030204" pitchFamily="34" charset="0"/>
              </a:rPr>
              <a:t>The              is green.</a:t>
            </a:r>
          </a:p>
        </p:txBody>
      </p:sp>
      <p:pic>
        <p:nvPicPr>
          <p:cNvPr id="7181" name="Picture 218" descr="MCj04283670000[1]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5000625"/>
            <a:ext cx="6238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Флаг Казахстана_зимний орнамент обои (картинки, фото), , Флаг Казахстана_зимний орнамент картинки на рабочий стол, фото скачать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388" y="2738101"/>
            <a:ext cx="1264667" cy="89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77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340768"/>
            <a:ext cx="8458200" cy="2736304"/>
          </a:xfrm>
        </p:spPr>
        <p:txBody>
          <a:bodyPr>
            <a:noAutofit/>
          </a:bodyPr>
          <a:lstStyle/>
          <a:p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and say: what do you like to eat? What season do you like? What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 of weather do you like?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531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Good-Bye</a:t>
            </a:r>
            <a:endParaRPr lang="ru-RU" dirty="0"/>
          </a:p>
        </p:txBody>
      </p:sp>
      <p:pic>
        <p:nvPicPr>
          <p:cNvPr id="4" name="Picture 2" descr="C:\Documents and Settings\Учитель английского\Рабочий стол\Аня\2 класс\1 lesson - smiles\kffih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1 1"/>
          <p:cNvSpPr/>
          <p:nvPr/>
        </p:nvSpPr>
        <p:spPr>
          <a:xfrm>
            <a:off x="521474" y="1153879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[</a:t>
            </a:r>
            <a:r>
              <a:rPr lang="en-US" sz="6600" dirty="0" smtClean="0">
                <a:solidFill>
                  <a:srgbClr val="0070C0"/>
                </a:solidFill>
                <a:latin typeface="Arial"/>
                <a:cs typeface="Arial"/>
              </a:rPr>
              <a:t>t]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3" name="Пятно 1 2"/>
          <p:cNvSpPr/>
          <p:nvPr/>
        </p:nvSpPr>
        <p:spPr>
          <a:xfrm>
            <a:off x="3059832" y="404664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70C0"/>
                </a:solidFill>
              </a:rPr>
              <a:t>[</a:t>
            </a:r>
            <a:r>
              <a:rPr lang="en-US" sz="6600" dirty="0" smtClean="0">
                <a:solidFill>
                  <a:srgbClr val="0070C0"/>
                </a:solidFill>
              </a:rPr>
              <a:t>f]</a:t>
            </a:r>
            <a:endParaRPr lang="ru-RU" sz="6600" dirty="0">
              <a:solidFill>
                <a:srgbClr val="0070C0"/>
              </a:solidFill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467544" y="3933056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00B050"/>
                </a:solidFill>
              </a:rPr>
              <a:t>[</a:t>
            </a:r>
            <a:r>
              <a:rPr lang="en-US" sz="6600" dirty="0" err="1" smtClean="0">
                <a:solidFill>
                  <a:srgbClr val="00B050"/>
                </a:solidFill>
                <a:latin typeface="Arial"/>
                <a:cs typeface="Arial"/>
              </a:rPr>
              <a:t>ai</a:t>
            </a:r>
            <a:r>
              <a:rPr lang="en-US" sz="6600" dirty="0" smtClean="0">
                <a:solidFill>
                  <a:srgbClr val="00B050"/>
                </a:solidFill>
                <a:latin typeface="Arial"/>
                <a:cs typeface="Arial"/>
              </a:rPr>
              <a:t>]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6012160" y="3933056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rgbClr val="FF0000"/>
                </a:solidFill>
              </a:rPr>
              <a:t>[</a:t>
            </a:r>
            <a:r>
              <a:rPr lang="en-US" sz="7200" dirty="0" smtClean="0">
                <a:solidFill>
                  <a:srgbClr val="FF0000"/>
                </a:solidFill>
              </a:rPr>
              <a:t>e]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6" name="Пятно 1 5"/>
          <p:cNvSpPr/>
          <p:nvPr/>
        </p:nvSpPr>
        <p:spPr>
          <a:xfrm>
            <a:off x="3347864" y="3198409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00B050"/>
                </a:solidFill>
              </a:rPr>
              <a:t>[</a:t>
            </a:r>
            <a:r>
              <a:rPr lang="en-US" sz="5400" dirty="0" err="1" smtClean="0">
                <a:solidFill>
                  <a:srgbClr val="00B050"/>
                </a:solidFill>
                <a:latin typeface="Arial"/>
                <a:cs typeface="Arial"/>
              </a:rPr>
              <a:t>ǝu</a:t>
            </a:r>
            <a:r>
              <a:rPr lang="en-US" sz="5400" dirty="0" smtClean="0">
                <a:solidFill>
                  <a:srgbClr val="00B050"/>
                </a:solidFill>
                <a:latin typeface="Arial"/>
                <a:cs typeface="Arial"/>
              </a:rPr>
              <a:t>]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5724128" y="1124744"/>
            <a:ext cx="2448272" cy="2016224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00B050"/>
                </a:solidFill>
              </a:rPr>
              <a:t>[</a:t>
            </a:r>
            <a:r>
              <a:rPr lang="en-US" sz="6000" dirty="0" err="1" smtClean="0">
                <a:solidFill>
                  <a:srgbClr val="00B050"/>
                </a:solidFill>
              </a:rPr>
              <a:t>e</a:t>
            </a:r>
            <a:r>
              <a:rPr lang="en-US" sz="6000" dirty="0" err="1" smtClean="0">
                <a:solidFill>
                  <a:srgbClr val="00B050"/>
                </a:solidFill>
                <a:latin typeface="Arial"/>
                <a:cs typeface="Arial"/>
              </a:rPr>
              <a:t>i</a:t>
            </a:r>
            <a:r>
              <a:rPr lang="en-US" sz="6000" dirty="0" smtClean="0">
                <a:solidFill>
                  <a:srgbClr val="00B050"/>
                </a:solidFill>
                <a:latin typeface="Arial"/>
                <a:cs typeface="Arial"/>
              </a:rPr>
              <a:t>]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7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80720"/>
          </a:xfrm>
        </p:spPr>
      </p:pic>
    </p:spTree>
    <p:extLst>
      <p:ext uri="{BB962C8B-B14F-4D97-AF65-F5344CB8AC3E}">
        <p14:creationId xmlns:p14="http://schemas.microsoft.com/office/powerpoint/2010/main" val="206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755576" y="548680"/>
            <a:ext cx="7848872" cy="5688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54013"/>
            <a:ext cx="5277966" cy="527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4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>
            <a:hlinkClick r:id="rId2" action="ppaction://hlinksldjump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4061" y="1600200"/>
            <a:ext cx="623587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765175"/>
            <a:ext cx="476250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98513"/>
            <a:ext cx="476250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399" y="798513"/>
            <a:ext cx="4762500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17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566738"/>
            <a:ext cx="7883525" cy="572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628775"/>
            <a:ext cx="4762500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61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116632"/>
            <a:ext cx="864096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344816" cy="413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71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457200" y="115888"/>
            <a:ext cx="82296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4400" ker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Autumn</a:t>
            </a:r>
            <a:r>
              <a:rPr lang="en-US" sz="44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Winter </a:t>
            </a:r>
            <a:r>
              <a:rPr lang="en-US" sz="4400" kern="0">
                <a:solidFill>
                  <a:srgbClr val="24E22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Spring</a:t>
            </a:r>
            <a:r>
              <a:rPr lang="en-US" sz="4400" ker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400" ker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Summer</a:t>
            </a:r>
            <a:endParaRPr lang="ru-RU" sz="4400" ker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Picture 22" descr="christmas-gift-card-hi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3860800"/>
            <a:ext cx="28051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3" descr="12387015492062054497tom_simple_spring_new_leave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832953">
            <a:off x="5292725" y="1268413"/>
            <a:ext cx="3113088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4" descr="1237098635915429223StudioFibonacci_Cartoon_Hillside_with_Butterfly_and_Flowers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725" y="3933825"/>
            <a:ext cx="30241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6" descr="maple-tree-m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87450" y="981075"/>
            <a:ext cx="21732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8" descr="12154413492052743229lemmling_Cartoon_acorn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80892">
            <a:off x="2700338" y="3429000"/>
            <a:ext cx="3492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9" descr="12154413492052743229lemmling_Cartoon_acorn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2138" y="3500438"/>
            <a:ext cx="433387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0" descr="12154413492052743229lemmling_Cartoon_acorn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536421">
            <a:off x="2987675" y="3213100"/>
            <a:ext cx="327025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1" descr="1194985422676876798ladybug_01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940425" y="1268413"/>
            <a:ext cx="57626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419964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254</Words>
  <Application>Microsoft Office PowerPoint</Application>
  <PresentationFormat>Экран (4:3)</PresentationFormat>
  <Paragraphs>122</Paragraphs>
  <Slides>22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45" baseType="lpstr">
      <vt:lpstr>Arial</vt:lpstr>
      <vt:lpstr>Book Antiqua</vt:lpstr>
      <vt:lpstr>Calibri</vt:lpstr>
      <vt:lpstr>Century Gothic</vt:lpstr>
      <vt:lpstr>Century Schoolbook</vt:lpstr>
      <vt:lpstr>Comic Sans MS</vt:lpstr>
      <vt:lpstr>Franklin Gothic Book</vt:lpstr>
      <vt:lpstr>Franklin Gothic Medium</vt:lpstr>
      <vt:lpstr>Lucida Sans</vt:lpstr>
      <vt:lpstr>Snap ITC</vt:lpstr>
      <vt:lpstr>Tahoma</vt:lpstr>
      <vt:lpstr>Times New Roman</vt:lpstr>
      <vt:lpstr>Verdana</vt:lpstr>
      <vt:lpstr>Wingdings</vt:lpstr>
      <vt:lpstr>Wingdings 2</vt:lpstr>
      <vt:lpstr>Wingdings 3</vt:lpstr>
      <vt:lpstr>Тема Office</vt:lpstr>
      <vt:lpstr>Эркер</vt:lpstr>
      <vt:lpstr>1_Эркер</vt:lpstr>
      <vt:lpstr>Яркая</vt:lpstr>
      <vt:lpstr>Апекс</vt:lpstr>
      <vt:lpstr>Трек</vt:lpstr>
      <vt:lpstr>Оформление по умолчанию</vt:lpstr>
      <vt:lpstr>Закрепление тем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«Do you know FOOD?» </vt:lpstr>
      <vt:lpstr>Презентация PowerPoint</vt:lpstr>
      <vt:lpstr>Презентация PowerPoint</vt:lpstr>
      <vt:lpstr>Презентация PowerPoint</vt:lpstr>
      <vt:lpstr>Презентация PowerPoint</vt:lpstr>
      <vt:lpstr>Здесь спряталось 5 слов по теме “FOOD”. Найди их:</vt:lpstr>
      <vt:lpstr>В словах перепутались буквы. Отгадай, какие слова должны получиться, если вернуть буквы на свои места</vt:lpstr>
      <vt:lpstr>Презентация PowerPoint</vt:lpstr>
      <vt:lpstr>Презентация PowerPoint</vt:lpstr>
      <vt:lpstr>Презентация PowerPoint</vt:lpstr>
      <vt:lpstr>Good-Bye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бв</dc:creator>
  <cp:lastModifiedBy>Linochka</cp:lastModifiedBy>
  <cp:revision>34</cp:revision>
  <dcterms:created xsi:type="dcterms:W3CDTF">2013-02-07T18:45:17Z</dcterms:created>
  <dcterms:modified xsi:type="dcterms:W3CDTF">2015-03-15T13:13:19Z</dcterms:modified>
</cp:coreProperties>
</file>