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3" r:id="rId5"/>
    <p:sldId id="259" r:id="rId6"/>
    <p:sldId id="260" r:id="rId7"/>
    <p:sldId id="261" r:id="rId8"/>
    <p:sldId id="262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26.11.2014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sz="7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7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Ұйымдастыру </a:t>
            </a:r>
            <a:r>
              <a:rPr lang="ru-RU" sz="7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ru-RU" sz="7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езеңі</a:t>
            </a:r>
            <a:r>
              <a:rPr lang="ru-RU" sz="7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7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kk-KZ" sz="7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endParaRPr lang="ru-RU" sz="7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11" descr="plan55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3500437"/>
            <a:ext cx="2643206" cy="30991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297502"/>
          </a:xfrm>
        </p:spPr>
        <p:txBody>
          <a:bodyPr>
            <a:normAutofit/>
          </a:bodyPr>
          <a:lstStyle/>
          <a:p>
            <a:r>
              <a:rPr lang="kk-KZ" sz="4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Сан ұғымдарына байланысты </a:t>
            </a:r>
            <a:r>
              <a:rPr lang="kk-KZ" sz="4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қандай </a:t>
            </a:r>
            <a:br>
              <a:rPr lang="kk-KZ" sz="4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kk-KZ" sz="4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ырым </a:t>
            </a:r>
            <a:r>
              <a:rPr lang="kk-KZ" sz="4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сөздер мен киелі сандарды </a:t>
            </a:r>
            <a:r>
              <a:rPr lang="kk-KZ" sz="4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білесіңдер?</a:t>
            </a:r>
            <a:r>
              <a:rPr lang="ru-RU" sz="4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kk-KZ" sz="1800" dirty="0" smtClean="0"/>
              <a:t> </a:t>
            </a:r>
            <a:r>
              <a:rPr lang="ru-RU" sz="1800" dirty="0" smtClean="0"/>
              <a:t/>
            </a:r>
            <a:br>
              <a:rPr lang="ru-RU" sz="1800" dirty="0" smtClean="0"/>
            </a:br>
            <a:endParaRPr lang="ru-RU" sz="1800" dirty="0"/>
          </a:p>
        </p:txBody>
      </p:sp>
      <p:pic>
        <p:nvPicPr>
          <p:cNvPr id="4" name="Picture 3" descr="w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3929059" y="4071942"/>
            <a:ext cx="3129006" cy="207170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571480"/>
            <a:ext cx="8229600" cy="3511576"/>
          </a:xfrm>
        </p:spPr>
        <p:txBody>
          <a:bodyPr>
            <a:normAutofit/>
          </a:bodyPr>
          <a:lstStyle/>
          <a:p>
            <a:r>
              <a:rPr lang="kk-KZ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«ВЕНН» </a:t>
            </a:r>
            <a:r>
              <a:rPr lang="kk-KZ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диаграммасы </a:t>
            </a:r>
            <a:r>
              <a:rPr lang="kk-KZ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арқылы есептік және реттік сан </a:t>
            </a:r>
            <a:r>
              <a:rPr lang="kk-KZ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есімдердің айырмашылықтары мен ұқсастықтарын тап</a:t>
            </a: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2714612" y="3786190"/>
            <a:ext cx="2071702" cy="2286016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4143372" y="3786190"/>
            <a:ext cx="2000264" cy="2286016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226196"/>
          </a:xfrm>
        </p:spPr>
        <p:txBody>
          <a:bodyPr>
            <a:normAutofit fontScale="90000"/>
          </a:bodyPr>
          <a:lstStyle/>
          <a:p>
            <a:r>
              <a:rPr lang="kk-KZ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kk-KZ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kk-KZ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kk-KZ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kk-KZ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kk-KZ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Буриме» әдісі арқылы төрт жолды өлең </a:t>
            </a:r>
            <a:r>
              <a:rPr lang="kk-KZ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шығар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kk-KZ" sz="3600" b="1" dirty="0" smtClean="0">
                <a:latin typeface="Times New Roman" pitchFamily="18" charset="0"/>
                <a:cs typeface="Times New Roman" pitchFamily="18" charset="0"/>
              </a:rPr>
              <a:t>Жиырма </a:t>
            </a:r>
            <a:r>
              <a:rPr lang="kk-KZ" sz="3600" b="1" dirty="0" smtClean="0">
                <a:latin typeface="Times New Roman" pitchFamily="18" charset="0"/>
                <a:cs typeface="Times New Roman" pitchFamily="18" charset="0"/>
              </a:rPr>
              <a:t>деген жасыңыз,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kk-KZ" sz="3600" b="1" dirty="0" smtClean="0">
                <a:latin typeface="Times New Roman" pitchFamily="18" charset="0"/>
                <a:cs typeface="Times New Roman" pitchFamily="18" charset="0"/>
              </a:rPr>
              <a:t>Асып </a:t>
            </a:r>
            <a:r>
              <a:rPr lang="kk-KZ" sz="3600" b="1" dirty="0" smtClean="0">
                <a:latin typeface="Times New Roman" pitchFamily="18" charset="0"/>
                <a:cs typeface="Times New Roman" pitchFamily="18" charset="0"/>
              </a:rPr>
              <a:t>жатқан </a:t>
            </a:r>
            <a:r>
              <a:rPr lang="kk-KZ" sz="3600" b="1" dirty="0" smtClean="0">
                <a:latin typeface="Times New Roman" pitchFamily="18" charset="0"/>
                <a:cs typeface="Times New Roman" pitchFamily="18" charset="0"/>
              </a:rPr>
              <a:t>бұлақтай,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kk-KZ" sz="3600" b="1" dirty="0" smtClean="0">
                <a:latin typeface="Times New Roman" pitchFamily="18" charset="0"/>
                <a:cs typeface="Times New Roman" pitchFamily="18" charset="0"/>
              </a:rPr>
              <a:t>Отыз </a:t>
            </a:r>
            <a:r>
              <a:rPr lang="kk-KZ" sz="3600" b="1" dirty="0" smtClean="0">
                <a:latin typeface="Times New Roman" pitchFamily="18" charset="0"/>
                <a:cs typeface="Times New Roman" pitchFamily="18" charset="0"/>
              </a:rPr>
              <a:t>деген жасыңыз,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kk-KZ" sz="3600" b="1" dirty="0" smtClean="0">
                <a:latin typeface="Times New Roman" pitchFamily="18" charset="0"/>
                <a:cs typeface="Times New Roman" pitchFamily="18" charset="0"/>
              </a:rPr>
              <a:t>Жарға </a:t>
            </a:r>
            <a:r>
              <a:rPr lang="kk-KZ" sz="3600" b="1" dirty="0" smtClean="0">
                <a:latin typeface="Times New Roman" pitchFamily="18" charset="0"/>
                <a:cs typeface="Times New Roman" pitchFamily="18" charset="0"/>
              </a:rPr>
              <a:t>ойнаған лақтай. </a:t>
            </a:r>
            <a:r>
              <a:rPr lang="kk-KZ" sz="36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kk-KZ" sz="3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kk-KZ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3600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</a:t>
            </a:r>
            <a:br>
              <a:rPr lang="kk-KZ" sz="3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kk-KZ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3600" b="1" dirty="0" smtClean="0">
                <a:latin typeface="Times New Roman" pitchFamily="18" charset="0"/>
                <a:cs typeface="Times New Roman" pitchFamily="18" charset="0"/>
              </a:rPr>
              <a:t>                     (</a:t>
            </a:r>
            <a:r>
              <a:rPr lang="kk-KZ" sz="3600" b="1" dirty="0" smtClean="0">
                <a:latin typeface="Times New Roman" pitchFamily="18" charset="0"/>
                <a:cs typeface="Times New Roman" pitchFamily="18" charset="0"/>
              </a:rPr>
              <a:t>Бұқар жыраудың </a:t>
            </a:r>
            <a:r>
              <a:rPr lang="kk-KZ" sz="3600" b="1" dirty="0" smtClean="0">
                <a:latin typeface="Times New Roman" pitchFamily="18" charset="0"/>
                <a:cs typeface="Times New Roman" pitchFamily="18" charset="0"/>
              </a:rPr>
              <a:t>толғауынан үзінді)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kk-KZ" sz="3600" b="1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/>
            </a:r>
            <a:br>
              <a:rPr lang="ru-RU" sz="1600" dirty="0" smtClean="0"/>
            </a:br>
            <a:endParaRPr lang="ru-RU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14356"/>
            <a:ext cx="8229600" cy="5357850"/>
          </a:xfrm>
        </p:spPr>
        <p:txBody>
          <a:bodyPr>
            <a:noAutofit/>
          </a:bodyPr>
          <a:lstStyle/>
          <a:p>
            <a:r>
              <a:rPr lang="kk-KZ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........................ ..жасыңыз</a:t>
            </a:r>
            <a:r>
              <a:rPr lang="kk-KZ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br>
              <a:rPr lang="kk-KZ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kk-KZ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..........................бұлақтай</a:t>
            </a:r>
            <a:r>
              <a:rPr lang="kk-KZ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br>
              <a:rPr lang="kk-KZ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kk-KZ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..........................жасыңыз</a:t>
            </a:r>
            <a:r>
              <a:rPr lang="kk-KZ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br>
              <a:rPr lang="kk-KZ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….</a:t>
            </a:r>
            <a:r>
              <a:rPr lang="kk-KZ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......................  </a:t>
            </a:r>
            <a:r>
              <a:rPr lang="kk-KZ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..</a:t>
            </a:r>
            <a:r>
              <a:rPr lang="kk-KZ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лақтай.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654428"/>
          </a:xfrm>
        </p:spPr>
        <p:txBody>
          <a:bodyPr>
            <a:normAutofit fontScale="90000"/>
          </a:bodyPr>
          <a:lstStyle/>
          <a:p>
            <a:r>
              <a:rPr lang="kk-KZ" dirty="0" smtClean="0"/>
              <a:t/>
            </a:r>
            <a:br>
              <a:rPr lang="kk-KZ" dirty="0" smtClean="0"/>
            </a:br>
            <a:r>
              <a:rPr lang="kk-KZ" dirty="0" smtClean="0"/>
              <a:t/>
            </a:r>
            <a:br>
              <a:rPr lang="kk-KZ" dirty="0" smtClean="0"/>
            </a:br>
            <a:r>
              <a:rPr lang="kk-KZ" sz="73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Ү</a:t>
            </a:r>
            <a:r>
              <a:rPr lang="kk-KZ" sz="73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йге тапсырма</a:t>
            </a:r>
            <a:br>
              <a:rPr lang="kk-KZ" sz="73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kk-KZ" sz="73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80-бет</a:t>
            </a:r>
            <a:r>
              <a:rPr lang="kk-KZ" sz="73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166-жаттығу.</a:t>
            </a:r>
            <a:r>
              <a:rPr lang="ru-RU" sz="73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73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kk-KZ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4" descr="j0354499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20856341">
            <a:off x="2487542" y="3920736"/>
            <a:ext cx="3495819" cy="22577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4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940180"/>
          </a:xfrm>
        </p:spPr>
        <p:txBody>
          <a:bodyPr>
            <a:normAutofit/>
          </a:bodyPr>
          <a:lstStyle/>
          <a:p>
            <a:r>
              <a:rPr lang="kk-KZ" sz="7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КЕРІ БАЙЛАНЫС</a:t>
            </a:r>
            <a:endParaRPr lang="ru-RU" sz="72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4" descr="C:\Documents and Settings\Admin\Рабочий стол\Мои рисунки\rfvifn\001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2071670" y="3124200"/>
            <a:ext cx="4929222" cy="30194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357298"/>
            <a:ext cx="8229600" cy="3286148"/>
          </a:xfrm>
        </p:spPr>
        <p:txBody>
          <a:bodyPr>
            <a:normAutofit fontScale="90000"/>
          </a:bodyPr>
          <a:lstStyle/>
          <a:p>
            <a:r>
              <a:rPr lang="kk-KZ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ҮЙ ТАПСЫРМАСЫН СҰРАУ</a:t>
            </a:r>
            <a:br>
              <a:rPr lang="kk-KZ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kk-KZ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kk-KZ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kk-KZ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kk-KZ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kk-KZ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СҰРАҚ-ЖАУАП</a:t>
            </a:r>
            <a:endParaRPr lang="ru-RU" sz="4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/>
          <a:srcRect b="5972"/>
          <a:stretch>
            <a:fillRect/>
          </a:stretch>
        </p:blipFill>
        <p:spPr bwMode="auto">
          <a:xfrm>
            <a:off x="142844" y="4500570"/>
            <a:ext cx="2667019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ut thruBlk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40312"/>
          </a:xfrm>
        </p:spPr>
        <p:txBody>
          <a:bodyPr>
            <a:noAutofit/>
          </a:bodyPr>
          <a:lstStyle/>
          <a:p>
            <a:r>
              <a:rPr lang="kk-KZ" sz="3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ЖИЫРМА ЖЕТІНШІ ҚАРАША</a:t>
            </a:r>
            <a:br>
              <a:rPr lang="kk-KZ" sz="3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kk-KZ" sz="3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СЫНЫП ЖҰМЫСЫ </a:t>
            </a:r>
            <a:br>
              <a:rPr lang="kk-KZ" sz="3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kk-KZ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Сан</a:t>
            </a:r>
            <a:r>
              <a:rPr lang="kk-KZ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есімнің </a:t>
            </a:r>
            <a:r>
              <a:rPr lang="kk-KZ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мағыналық түрлері. </a:t>
            </a:r>
            <a:r>
              <a:rPr lang="kk-KZ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kk-KZ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Есептік және реттік сан есімдер</a:t>
            </a: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225932"/>
          </a:xfrm>
        </p:spPr>
        <p:txBody>
          <a:bodyPr>
            <a:normAutofit fontScale="90000"/>
          </a:bodyPr>
          <a:lstStyle/>
          <a:p>
            <a:pPr algn="l"/>
            <a:r>
              <a:rPr lang="kk-KZ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kk-KZ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kk-KZ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kk-KZ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kk-KZ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kk-KZ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kk-KZ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Мақсаты</a:t>
            </a:r>
            <a:r>
              <a:rPr lang="kk-KZ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kk-KZ" sz="27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kk-KZ" sz="27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kk-KZ" sz="27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kk-KZ" sz="2700" dirty="0" smtClean="0">
                <a:latin typeface="Times New Roman" pitchFamily="18" charset="0"/>
                <a:cs typeface="Times New Roman" pitchFamily="18" charset="0"/>
              </a:rPr>
            </a:br>
            <a:r>
              <a:rPr lang="kk-KZ" sz="4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Сан </a:t>
            </a:r>
            <a:r>
              <a:rPr lang="kk-KZ" sz="4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есімнің мағыналық түрлері, оның ішінде есептік және реттік сан есімдер  туралы түсінік беру, </a:t>
            </a:r>
            <a:r>
              <a:rPr lang="kk-KZ" sz="4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4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меңгерту, сөздік қорын молайту, ой-өрісін жетілдіру, тілді құрметтеуге </a:t>
            </a:r>
            <a:r>
              <a:rPr lang="kk-KZ" sz="4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тәрбиелеу, өз бетінше жұмыс </a:t>
            </a:r>
            <a:r>
              <a:rPr lang="kk-KZ" sz="4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жасауға дағдыландыру.</a:t>
            </a:r>
            <a:r>
              <a:rPr lang="ru-RU" sz="3200" dirty="0" smtClean="0">
                <a:solidFill>
                  <a:srgbClr val="002060"/>
                </a:solidFill>
              </a:rPr>
              <a:t/>
            </a:r>
            <a:br>
              <a:rPr lang="ru-RU" sz="3200" dirty="0" smtClean="0">
                <a:solidFill>
                  <a:srgbClr val="002060"/>
                </a:solidFill>
              </a:rPr>
            </a:br>
            <a:endParaRPr lang="ru-RU" sz="32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вал 4"/>
          <p:cNvSpPr/>
          <p:nvPr/>
        </p:nvSpPr>
        <p:spPr>
          <a:xfrm>
            <a:off x="785786" y="2428868"/>
            <a:ext cx="1928826" cy="1357322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ЕСЕПТІК САН ЕСІМ</a:t>
            </a:r>
            <a:endParaRPr lang="ru-RU" sz="2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714348" y="4572008"/>
            <a:ext cx="2000264" cy="1285884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ТОПТАУ САН ЕСІМ</a:t>
            </a:r>
            <a:endParaRPr lang="ru-RU" sz="2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3357554" y="2428868"/>
            <a:ext cx="2000264" cy="1428760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РЕТТІК САН ЕСІМ</a:t>
            </a:r>
            <a:endParaRPr lang="ru-RU" sz="2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5786446" y="2357430"/>
            <a:ext cx="2643206" cy="1428760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ЖИНАҚТЫҚ САН ЕСІМ</a:t>
            </a:r>
            <a:endParaRPr lang="ru-RU" sz="2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3000364" y="4500570"/>
            <a:ext cx="2571768" cy="1571636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БОЛЖАЛДЫҚ САН ЕСІМ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5929322" y="4572008"/>
            <a:ext cx="2714644" cy="1428760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БӨЛШЕКТІК САН ЕСІМ</a:t>
            </a:r>
            <a:endParaRPr lang="ru-RU" sz="2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2071670" y="428604"/>
            <a:ext cx="4714908" cy="1571636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САН ЕСІМНІҢ МАҒЫНАЛЫҚ ТҮРЛЕРІ </a:t>
            </a:r>
            <a:endParaRPr lang="ru-RU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вал 4"/>
          <p:cNvSpPr/>
          <p:nvPr/>
        </p:nvSpPr>
        <p:spPr>
          <a:xfrm>
            <a:off x="2857488" y="714356"/>
            <a:ext cx="3071834" cy="1714512"/>
          </a:xfrm>
          <a:prstGeom prst="ellips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ЕСЕПТІК САН ЕСІМ</a:t>
            </a:r>
            <a:endParaRPr lang="ru-RU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714348" y="3357562"/>
            <a:ext cx="7572428" cy="2643206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k-KZ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СҰРАҚТАРЫ: ҚАНША? НЕШЕ?</a:t>
            </a:r>
          </a:p>
          <a:p>
            <a:endParaRPr lang="kk-KZ" sz="2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kk-KZ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МЫСАЛЫ: БЕС, ОН, ЕКІ, ЖҮЗ, ЖИЫРМА СЕГІЗ, ТОҒЫЗ ЖҮЗ БІР, Т.Б.</a:t>
            </a:r>
          </a:p>
          <a:p>
            <a:endParaRPr lang="kk-KZ" sz="2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kk-KZ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ОНЫҢ ЖАСЫ ЖИЫРМА БЕСТЕ.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2857488" y="714356"/>
            <a:ext cx="3071834" cy="1714512"/>
          </a:xfrm>
          <a:prstGeom prst="ellips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РЕТТІК  </a:t>
            </a:r>
            <a:r>
              <a:rPr lang="kk-KZ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САН ЕСІМ</a:t>
            </a:r>
            <a:endParaRPr lang="ru-RU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714348" y="3357562"/>
            <a:ext cx="7572428" cy="2643206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k-KZ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СҰРАҚТАРЫ: НЕШІНШІ?</a:t>
            </a:r>
          </a:p>
          <a:p>
            <a:endParaRPr lang="kk-KZ" sz="2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kk-KZ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МЫСАЛЫ: БІР – ІНШІ, ТОҒЫЗ –ЫНШЫ, ЖҮЗ ОТЫЗ БЕС – ІНШІ, Т.Б</a:t>
            </a:r>
          </a:p>
          <a:p>
            <a:endParaRPr lang="kk-KZ" sz="2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kk-KZ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МЕН БЕС- ІНШІ ҚАТАРДА ОТЫРАМЫН..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368808"/>
          </a:xfrm>
        </p:spPr>
        <p:txBody>
          <a:bodyPr>
            <a:normAutofit/>
          </a:bodyPr>
          <a:lstStyle/>
          <a:p>
            <a:r>
              <a:rPr lang="kk-KZ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ОҚУЛЫҚПЕН ЖҰМЫС</a:t>
            </a:r>
            <a:br>
              <a:rPr lang="kk-KZ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kk-KZ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kk-KZ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kk-KZ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ЖАТТЫҒУ ЖҰМЫСТАРЫ </a:t>
            </a:r>
            <a:endParaRPr lang="ru-RU" sz="4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5" descr="30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57422" y="4286256"/>
            <a:ext cx="4357718" cy="2007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011618"/>
          </a:xfrm>
        </p:spPr>
        <p:txBody>
          <a:bodyPr>
            <a:normAutofit/>
          </a:bodyPr>
          <a:lstStyle/>
          <a:p>
            <a:r>
              <a:rPr lang="kk-KZ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ЛОГИКАЛЫҚ СҰРАҚТАР </a:t>
            </a:r>
            <a:endParaRPr lang="ru-RU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Object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72264" y="3214686"/>
            <a:ext cx="1857388" cy="26511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7.40741E-7 L -4.16667E-6 -0.2099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0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0.20996 L -0.00174 0.04838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" y="12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4F4F4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</TotalTime>
  <Words>122</Words>
  <PresentationFormat>Экран (4:3)</PresentationFormat>
  <Paragraphs>31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  Ұйымдастыру кезеңі  </vt:lpstr>
      <vt:lpstr>ҮЙ ТАПСЫРМАСЫН СҰРАУ   СҰРАҚ-ЖАУАП</vt:lpstr>
      <vt:lpstr>ЖИЫРМА ЖЕТІНШІ ҚАРАША СЫНЫП ЖҰМЫСЫ  Сан есімнің мағыналық түрлері.   Есептік және реттік сан есімдер </vt:lpstr>
      <vt:lpstr>   Мақсаты:   Сан есімнің мағыналық түрлері, оның ішінде есептік және реттік сан есімдер  туралы түсінік беру,  меңгерту, сөздік қорын молайту, ой-өрісін жетілдіру, тілді құрметтеуге тәрбиелеу, өз бетінше жұмыс жасауға дағдыландыру. </vt:lpstr>
      <vt:lpstr>Слайд 5</vt:lpstr>
      <vt:lpstr>Слайд 6</vt:lpstr>
      <vt:lpstr>Слайд 7</vt:lpstr>
      <vt:lpstr>ОҚУЛЫҚПЕН ЖҰМЫС   ЖАТТЫҒУ ЖҰМЫСТАРЫ </vt:lpstr>
      <vt:lpstr>ЛОГИКАЛЫҚ СҰРАҚТАР </vt:lpstr>
      <vt:lpstr>Сан ұғымдарына байланысты қандай  ырым сөздер мен киелі сандарды білесіңдер?    </vt:lpstr>
      <vt:lpstr>«ВЕНН» диаграммасы арқылы есептік және реттік сан есімдердің айырмашылықтары мен ұқсастықтарын тап</vt:lpstr>
      <vt:lpstr>  «Буриме» әдісі арқылы төрт жолды өлең шығар        Жиырма деген жасыңыз,     Асып жатқан бұлақтай, Отыз деген жасыңыз,    Жарға ойнаған лақтай.                                                                                                   (Бұқар жыраудың толғауынан үзінді)      </vt:lpstr>
      <vt:lpstr>........................ ..жасыңыз,  ..........................бұлақтай,  ..........................жасыңыз,  ….......................  ..лақтай. </vt:lpstr>
      <vt:lpstr>  Үйге тапсырма 80-бет, 166-жаттығу.   </vt:lpstr>
      <vt:lpstr>КЕРІ БАЙЛАНЫС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Ұйымдастыру кезеңі  </dc:title>
  <cp:lastModifiedBy>XTreme</cp:lastModifiedBy>
  <cp:revision>5</cp:revision>
  <dcterms:modified xsi:type="dcterms:W3CDTF">2014-11-26T16:15:42Z</dcterms:modified>
</cp:coreProperties>
</file>