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4" r:id="rId3"/>
    <p:sldId id="273" r:id="rId4"/>
    <p:sldId id="275" r:id="rId5"/>
    <p:sldId id="276" r:id="rId6"/>
    <p:sldId id="277" r:id="rId7"/>
    <p:sldId id="281" r:id="rId8"/>
    <p:sldId id="278" r:id="rId9"/>
    <p:sldId id="27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410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733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334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81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66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224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141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143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39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414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611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FFFF"/>
            </a:gs>
            <a:gs pos="6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E3C78-29FC-4B99-A38E-11FFBAE95CBB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A66D3-0518-4CDC-894D-971B8EA2CF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04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err="1">
                <a:solidFill>
                  <a:srgbClr val="002060"/>
                </a:solidFill>
              </a:rPr>
              <a:t>Сабақтың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мақсаты</a:t>
            </a:r>
            <a:r>
              <a:rPr lang="ru-RU" dirty="0">
                <a:solidFill>
                  <a:srgbClr val="002060"/>
                </a:solidFill>
              </a:rPr>
              <a:t>: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а</a:t>
            </a:r>
            <a:r>
              <a:rPr lang="ru-RU" dirty="0">
                <a:solidFill>
                  <a:srgbClr val="002060"/>
                </a:solidFill>
              </a:rPr>
              <a:t>) </a:t>
            </a:r>
            <a:r>
              <a:rPr lang="ru-RU" dirty="0" err="1">
                <a:solidFill>
                  <a:srgbClr val="002060"/>
                </a:solidFill>
              </a:rPr>
              <a:t>Білімділік</a:t>
            </a:r>
            <a:r>
              <a:rPr lang="ru-RU" dirty="0">
                <a:solidFill>
                  <a:srgbClr val="002060"/>
                </a:solidFill>
              </a:rPr>
              <a:t>: </a:t>
            </a:r>
            <a:r>
              <a:rPr lang="ru-RU" dirty="0" err="1">
                <a:solidFill>
                  <a:srgbClr val="002060"/>
                </a:solidFill>
              </a:rPr>
              <a:t>Жануарлардың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әртүрлілігімен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олардың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құрылыс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ерекшеліктерімен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таныстыру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негізгі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жүйелік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топтарға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жіктеу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арқылы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білім</a:t>
            </a:r>
            <a:r>
              <a:rPr lang="ru-RU" dirty="0">
                <a:solidFill>
                  <a:srgbClr val="002060"/>
                </a:solidFill>
              </a:rPr>
              <a:t> беру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ә</a:t>
            </a:r>
            <a:r>
              <a:rPr lang="ru-RU" dirty="0">
                <a:solidFill>
                  <a:srgbClr val="002060"/>
                </a:solidFill>
              </a:rPr>
              <a:t>) </a:t>
            </a:r>
            <a:r>
              <a:rPr lang="ru-RU" dirty="0" err="1">
                <a:solidFill>
                  <a:srgbClr val="002060"/>
                </a:solidFill>
              </a:rPr>
              <a:t>Дамытушылық</a:t>
            </a:r>
            <a:r>
              <a:rPr lang="ru-RU" dirty="0">
                <a:solidFill>
                  <a:srgbClr val="002060"/>
                </a:solidFill>
              </a:rPr>
              <a:t>: </a:t>
            </a:r>
            <a:r>
              <a:rPr lang="ru-RU" dirty="0" err="1">
                <a:solidFill>
                  <a:srgbClr val="002060"/>
                </a:solidFill>
              </a:rPr>
              <a:t>Жануарлардың</a:t>
            </a:r>
            <a:r>
              <a:rPr lang="ru-RU" dirty="0">
                <a:solidFill>
                  <a:srgbClr val="002060"/>
                </a:solidFill>
              </a:rPr>
              <a:t> сан </a:t>
            </a:r>
            <a:r>
              <a:rPr lang="ru-RU" dirty="0" err="1">
                <a:solidFill>
                  <a:srgbClr val="002060"/>
                </a:solidFill>
              </a:rPr>
              <a:t>алуандығын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өсімдіктермен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салыстыра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отырып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оқушылардың</a:t>
            </a:r>
            <a:r>
              <a:rPr lang="ru-RU" dirty="0">
                <a:solidFill>
                  <a:srgbClr val="002060"/>
                </a:solidFill>
              </a:rPr>
              <a:t>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ой </a:t>
            </a:r>
            <a:r>
              <a:rPr lang="ru-RU" dirty="0">
                <a:solidFill>
                  <a:srgbClr val="002060"/>
                </a:solidFill>
              </a:rPr>
              <a:t>– </a:t>
            </a:r>
            <a:r>
              <a:rPr lang="ru-RU" dirty="0" err="1">
                <a:solidFill>
                  <a:srgbClr val="002060"/>
                </a:solidFill>
              </a:rPr>
              <a:t>өрістерін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арттыру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 smtClean="0">
                <a:solidFill>
                  <a:srgbClr val="002060"/>
                </a:solidFill>
              </a:rPr>
              <a:t>дамыту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б) </a:t>
            </a:r>
            <a:r>
              <a:rPr lang="ru-RU" dirty="0" err="1">
                <a:solidFill>
                  <a:srgbClr val="002060"/>
                </a:solidFill>
              </a:rPr>
              <a:t>Тәрбиелік</a:t>
            </a:r>
            <a:r>
              <a:rPr lang="ru-RU" dirty="0">
                <a:solidFill>
                  <a:srgbClr val="002060"/>
                </a:solidFill>
              </a:rPr>
              <a:t>: </a:t>
            </a:r>
            <a:r>
              <a:rPr lang="ru-RU" dirty="0" err="1">
                <a:solidFill>
                  <a:srgbClr val="002060"/>
                </a:solidFill>
              </a:rPr>
              <a:t>Оқушыларды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жануарларға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қамқорлықпен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жанашырлықпен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қарауға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аялауға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қорғауға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тәрбиелеу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яғни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экологиялық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тәрбие</a:t>
            </a:r>
            <a:r>
              <a:rPr lang="ru-RU" dirty="0">
                <a:solidFill>
                  <a:srgbClr val="002060"/>
                </a:solidFill>
              </a:rPr>
              <a:t> беру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85589"/>
            <a:ext cx="6624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6B6A6A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Сабақтың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тақырыбы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:   </a:t>
            </a:r>
            <a:r>
              <a:rPr lang="ru-RU" sz="20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Жануарлар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түрінің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сан </a:t>
            </a:r>
            <a:r>
              <a:rPr lang="ru-RU" sz="20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алуандығы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Жануарларды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жіктеу</a:t>
            </a:r>
            <a:endParaRPr lang="ru-RU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273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типі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Жаңа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</a:t>
            </a:r>
            <a:endParaRPr lang="ru-RU" sz="9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әдісі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түсіндірмелі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сұрақ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9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жауап</a:t>
            </a:r>
            <a:endParaRPr lang="ru-RU" sz="9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Көрнекілік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интерактивті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тақта</a:t>
            </a:r>
            <a:endParaRPr lang="ru-RU" sz="9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Пәнаралық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тарих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математика </a:t>
            </a:r>
            <a:endParaRPr lang="ru-RU" sz="9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9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</a:t>
            </a:r>
            <a:r>
              <a:rPr lang="ru-RU" sz="9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барысы</a:t>
            </a:r>
            <a:r>
              <a:rPr lang="ru-RU" sz="9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І.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Ұйымдастыру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Сәлемдесу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Түгелдеу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Сабаққа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даярлау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5600" dirty="0">
                <a:solidFill>
                  <a:srgbClr val="002060"/>
                </a:solidFill>
              </a:rPr>
              <a:t> </a:t>
            </a:r>
          </a:p>
          <a:p>
            <a:pPr marL="0" indent="0">
              <a:buNone/>
            </a:pPr>
            <a:r>
              <a:rPr lang="ru-RU" sz="5600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5907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Жаңа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 smtClean="0"/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Сабақты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бастамас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бұрын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әлемі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видеоролик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көрсетіледі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Осыдан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сұрақ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туындайды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Жануарлардың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өсімдіктермен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салыстырғанда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саны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қанша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2.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Неліктен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әрбір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жануарлардың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сыртқы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пішіндері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әртүрлі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Греция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ойшылы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Аристотель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б.з.д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384-322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жж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аңдар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құстар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балықтар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киттер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бунақденелілер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бөлген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Карл Линней (1707 – 1778)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Қосарлы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атаутізімді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енгізді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Мысалы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түбітті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үйқоян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Күміс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түсті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үйқоян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Ақкіс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үйқояны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түбітті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Күміс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түсті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Ақкіс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сөздері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түрге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қолданылады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Барлығына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ортақ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екінші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Үйқоян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Жозеф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Питон де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Турнефор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(1656-1708). ХVІІ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ғасырдың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соңында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ұғымын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енгізді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1825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француз зоолог-анатомы Анри Мари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Бленвиль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«Тип»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терминін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ұсынды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/>
          </a:p>
          <a:p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1165632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</a:pPr>
            <a:r>
              <a:rPr lang="ru-RU" sz="5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</a:t>
            </a:r>
            <a:r>
              <a:rPr lang="ru-RU" sz="5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жіктеу</a:t>
            </a:r>
            <a:r>
              <a:rPr lang="ru-RU" sz="5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сызбанұсқасы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туыс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тұқымдас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отряд класс тип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дүниесі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өсімдіктерді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жүйелеудегі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айырмашылықтар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Өсімдіктерде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Жануарларда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Өсімдіктер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дүниесі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дүниесі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Ашықтұқымдылар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бөлімі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Қарапайымдар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типі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Бүрлі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өсімдіктер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класы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Плазмалылар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класы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Қылқан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жапырақтылар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тұқымдасы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Тамыраяқтылар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тұқымдасы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Қарағай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туысы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Амеба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туысы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кәдімгі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қарағай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5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кәдімгі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амеба</a:t>
            </a:r>
          </a:p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645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ІV.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Бекіту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зерттейтін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ғылым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саласы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А) ботаника в) зоология С) гельминтология Д) Анатомия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Жүйелеудің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атасы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атқа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болған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А)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Бленвиль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в) Аристотель С) Линней Д) Ламарк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Жүйелеудің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кіші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өлшем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бірлігі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тұқымдас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дүние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С) класс Д)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Класс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ұғымын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енгізген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А)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Бленвиль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Турнефор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С) Линней Д) Ламарк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Төменгі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сатыдағы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тап. А)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қандауырша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құстар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сүтқоректілер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балықтар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Омыртқасыз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тап А)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жорғалаушы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қосмекенділер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бунақденелілер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қабықтылар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Ғаламшарымыздағы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саны А) 1млн в) 1,5млн С) 1,5мың Д) 1мың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Барлық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тәртіпке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сәйкестендіріп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ретке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келтіру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аталады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А)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Жіктеу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Жүйелеу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топтау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Д)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Біріктіру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Жүйелеудегі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жоғарғы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өлшем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бірлігі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тұқымдас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дүние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С) класс Д)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аңдар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құстар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балықтар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киттер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бунақденелілер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бөлген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А)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Бленвиль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в) Аристотель С) Линней Д) Ламарк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14526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V.Жинақтау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Жұмбақ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құстар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періштелерді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көргенде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дыбыс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шығарып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адамдарға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қораз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Библияда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аталмаған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жалғыз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бірақ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суретші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Альбрехт Дюрер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Адам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Хауа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жағында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бейнелеген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Ресейде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Мәскеу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көпестері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семіртіп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сайысқа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қатыстырған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Мысық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Жаңа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Зеландия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символдарының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дәл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осылай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аталатын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өсімдік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Жемісін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жеуге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(Киви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таңғажайып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секіруші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аңға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құйрығы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денесін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біркелкі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ұстауға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көмектеседі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(Кенгуру)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табиғатта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маңызы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біржасушалы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Тұщы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қоймаларында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мекендейді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Кірпікшелі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кебісше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4" name="Picture 5" descr="j0434411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9912" y="152636"/>
            <a:ext cx="2160240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2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9" presetClass="entr" presetSubtype="10" repeatCount="4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1"/>
          <p:cNvSpPr>
            <a:spLocks noGrp="1"/>
          </p:cNvSpPr>
          <p:nvPr>
            <p:ph idx="4294967295"/>
          </p:nvPr>
        </p:nvSpPr>
        <p:spPr>
          <a:xfrm>
            <a:off x="0" y="274638"/>
            <a:ext cx="8229600" cy="58515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kk-KZ" altLang="ru-RU" sz="4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Рефлекция</a:t>
            </a:r>
          </a:p>
          <a:p>
            <a:pPr algn="ctr" eaLnBrk="1" hangingPunct="1">
              <a:buFontTx/>
              <a:buNone/>
            </a:pPr>
            <a:r>
              <a:rPr lang="en-US" altLang="ru-RU" sz="4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altLang="ru-RU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Кері байланыс</a:t>
            </a:r>
            <a:r>
              <a:rPr lang="en-US" altLang="ru-RU" sz="4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kk-KZ" altLang="ru-RU" sz="4400" b="1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endParaRPr lang="ru-RU" altLang="ru-RU" sz="4400" b="1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5009" name="Group 17"/>
          <p:cNvGraphicFramePr>
            <a:graphicFrameLocks noGrp="1"/>
          </p:cNvGraphicFramePr>
          <p:nvPr/>
        </p:nvGraphicFramePr>
        <p:xfrm>
          <a:off x="609600" y="1905000"/>
          <a:ext cx="7848600" cy="4500563"/>
        </p:xfrm>
        <a:graphic>
          <a:graphicData uri="http://schemas.openxmlformats.org/drawingml/2006/table">
            <a:tbl>
              <a:tblPr/>
              <a:tblGrid>
                <a:gridCol w="2616200"/>
                <a:gridCol w="2616200"/>
                <a:gridCol w="2616200"/>
              </a:tblGrid>
              <a:tr h="1092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kk-KZ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charset="0"/>
                        </a:rPr>
                        <a:t>Білемін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kk-KZ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charset="0"/>
                        </a:rPr>
                        <a:t>Білгім келеді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charset="0"/>
                        </a:rPr>
                        <a:t>Білдім</a:t>
                      </a:r>
                      <a:endParaRPr kumimoji="0" lang="ru-RU" sz="32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408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28689" name="Picture 17" descr="C:\Users\СШ№17\Desktop\7987702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508500"/>
            <a:ext cx="21240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0" name="Picture 19" descr="C:\Users\СШ№17\Desktop\d27d414132df59090dddfc8942bd936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652963"/>
            <a:ext cx="1944688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1" name="Picture 18" descr="C:\Users\СШ№17\Desktop\смайлы_эмоции_smajly_jemocii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652963"/>
            <a:ext cx="2016125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73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850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VІ.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Сергіту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қызықты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сәттерінен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видеоролик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тамашалау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VІІ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құрылысының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ерекшеліктеріне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неше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топқа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бөледі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2.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Желілер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типі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неге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3.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Адамдар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4.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Қосарлы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атаутізімді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енгізген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жүйелеудің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кімді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айтаыз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5.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жіктеу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сызбанұсқасын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ІХ.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Бағалау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тапсырмасын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ұқыпты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орындап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сабақта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белсенділік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көрсеткен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бағалаймын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084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Үйге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Picture 4" descr="C:\Users\СШ№17\Desktop\79ce09b50a2b620d190479ba67404f3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83171"/>
            <a:ext cx="2193032" cy="158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50232" y="2276872"/>
            <a:ext cx="52014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«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түрінің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сан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алуандығы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жіктеу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тақырыбын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Жануарлардың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сан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алуандығын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зерттеуде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үлес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қосқан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ғалымдар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іздену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жәндіктердің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әртүрлілігі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жөнінде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сурет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салу </a:t>
            </a: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СШ№17\Desktop\img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176" y="476672"/>
            <a:ext cx="1905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59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742</Words>
  <Application>Microsoft Office PowerPoint</Application>
  <PresentationFormat>Экран (4:3)</PresentationFormat>
  <Paragraphs>56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Үйге тапсырма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Kenzhe</dc:creator>
  <cp:lastModifiedBy>1</cp:lastModifiedBy>
  <cp:revision>19</cp:revision>
  <dcterms:created xsi:type="dcterms:W3CDTF">2014-08-20T03:58:21Z</dcterms:created>
  <dcterms:modified xsi:type="dcterms:W3CDTF">2015-03-04T05:55:07Z</dcterms:modified>
</cp:coreProperties>
</file>