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56" r:id="rId2"/>
    <p:sldId id="257" r:id="rId3"/>
    <p:sldId id="259" r:id="rId4"/>
    <p:sldId id="284" r:id="rId5"/>
    <p:sldId id="285" r:id="rId6"/>
    <p:sldId id="262" r:id="rId7"/>
    <p:sldId id="263" r:id="rId8"/>
    <p:sldId id="277" r:id="rId9"/>
    <p:sldId id="278" r:id="rId10"/>
    <p:sldId id="279" r:id="rId11"/>
    <p:sldId id="280" r:id="rId12"/>
    <p:sldId id="281" r:id="rId13"/>
    <p:sldId id="283" r:id="rId14"/>
    <p:sldId id="26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7F0DA3"/>
    <a:srgbClr val="FF6600"/>
    <a:srgbClr val="FF3399"/>
    <a:srgbClr val="990000"/>
    <a:srgbClr val="66FF33"/>
    <a:srgbClr val="FF0000"/>
    <a:srgbClr val="CC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34" autoAdjust="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13D651D1-6664-466E-AC96-037E3F3B26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099FAF-78B3-4405-B630-B895E20145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E97218-1739-4642-9E7A-178F5B547A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B936E43B-E15E-4023-917E-E1FE329FA7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EFF1796A-5DB1-4D71-A39E-3027D44168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08E840-0371-48E6-8B1C-F44B7A52C7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2FCF73-D26B-418D-8169-6B6296A365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EA8BC077-ED8F-4EA8-B65D-434FFC0112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4F2EF8-91F6-4A3B-AB34-3EE5F70BD9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FDF7B83B-F162-4737-B519-12C0E85B84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BFBA809-1555-4C99-92BD-33EA55F65B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C8B56CF-5BBA-4FB4-A29D-91118742CF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astromyth.tau-site.ru/images/Astronomers/Eratosthene_1.pn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k-KZ" sz="5400" b="1" dirty="0" smtClean="0">
                <a:solidFill>
                  <a:srgbClr val="002060"/>
                </a:solidFill>
                <a:latin typeface="Comic Sans MS" pitchFamily="66" charset="0"/>
              </a:rPr>
              <a:t>Жай сандар:</a:t>
            </a:r>
            <a:endParaRPr lang="ru-RU" sz="5400" b="1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684213" y="765175"/>
            <a:ext cx="574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2052" name="Text Box 9"/>
          <p:cNvSpPr txBox="1">
            <a:spLocks noChangeArrowheads="1"/>
          </p:cNvSpPr>
          <p:nvPr/>
        </p:nvSpPr>
        <p:spPr bwMode="auto">
          <a:xfrm>
            <a:off x="5164138" y="6299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27088" y="765175"/>
          <a:ext cx="734482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1444" name="Прямоугольник 10"/>
          <p:cNvSpPr>
            <a:spLocks noChangeArrowheads="1"/>
          </p:cNvSpPr>
          <p:nvPr/>
        </p:nvSpPr>
        <p:spPr bwMode="auto">
          <a:xfrm>
            <a:off x="900113" y="115888"/>
            <a:ext cx="5219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800">
                <a:solidFill>
                  <a:srgbClr val="002060"/>
                </a:solidFill>
              </a:rPr>
              <a:t>5-ке еселік сандарды сызамыз</a:t>
            </a:r>
            <a:endParaRPr lang="ru-RU" sz="280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27088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619250" y="11255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619250" y="14843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1619250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54781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619250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1619250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619250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619250" y="37163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619250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547813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619250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81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619250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1619250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059113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059113" y="11255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3059113" y="14843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3059113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305911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3059113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3059113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3059113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3059113" y="37893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3059113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3059113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3059113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305911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3059113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3059113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4500563" y="7651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500563" y="11969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4500563" y="1557338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4500563" y="191611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4500563" y="22764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4500563" y="2636838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4500563" y="29972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4500563" y="34290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4500563" y="378936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4500563" y="4149725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4500563" y="45085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4500563" y="486886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4500563" y="522922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4500563" y="5589588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4500563" y="5949950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6011863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6011863" y="11969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6011863" y="15573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6011863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601186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6011863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>
            <a:off x="6011863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6011863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5940425" y="3789363"/>
            <a:ext cx="719138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5940425" y="4149725"/>
            <a:ext cx="719138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5940425" y="4508500"/>
            <a:ext cx="719138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>
            <a:off x="6011863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601186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6011863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6011863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7451725" y="8366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7451725" y="11969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7451725" y="15573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7451725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7451725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>
            <a:off x="7451725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7451725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7451725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H="1">
            <a:off x="7451725" y="37163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7451725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7451725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7451725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H="1">
            <a:off x="7451725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>
            <a:off x="7451725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>
            <a:off x="7451725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H="1" flipV="1">
            <a:off x="2339975" y="184467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flipH="1" flipV="1">
            <a:off x="2339975" y="29972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 flipV="1">
            <a:off x="2339975" y="40767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H="1" flipV="1">
            <a:off x="2339975" y="522922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H="1" flipV="1">
            <a:off x="900113" y="1557338"/>
            <a:ext cx="647700" cy="2873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H="1" flipV="1">
            <a:off x="900113" y="2636838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flipH="1" flipV="1">
            <a:off x="827088" y="5949950"/>
            <a:ext cx="649287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H="1" flipV="1">
            <a:off x="827088" y="4868863"/>
            <a:ext cx="649287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H="1" flipV="1">
            <a:off x="900113" y="37893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flipH="1" flipV="1">
            <a:off x="3779838" y="1125538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 flipV="1">
            <a:off x="3851275" y="2276475"/>
            <a:ext cx="649288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H="1" flipV="1">
            <a:off x="3779838" y="3357563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H="1" flipV="1">
            <a:off x="3851275" y="4508500"/>
            <a:ext cx="649288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H="1" flipV="1">
            <a:off x="3851275" y="5589588"/>
            <a:ext cx="649288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H="1" flipV="1">
            <a:off x="5292725" y="148431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H="1" flipV="1">
            <a:off x="5292725" y="48688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 flipV="1">
            <a:off x="5292725" y="37893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flipH="1" flipV="1">
            <a:off x="5292725" y="5949950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flipH="1" flipV="1">
            <a:off x="5292725" y="2636838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H="1" flipV="1">
            <a:off x="6732588" y="76517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H="1" flipV="1">
            <a:off x="6732588" y="191611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 flipH="1" flipV="1">
            <a:off x="6732588" y="29972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flipH="1" flipV="1">
            <a:off x="6732588" y="4149725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flipH="1" flipV="1">
            <a:off x="6804025" y="522922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flipH="1">
            <a:off x="3779838" y="1484313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flipH="1">
            <a:off x="3779838" y="1916113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flipH="1">
            <a:off x="3851275" y="2636838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flipH="1">
            <a:off x="3851275" y="2997200"/>
            <a:ext cx="720725" cy="360363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flipH="1">
            <a:off x="3851275" y="3716338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H="1">
            <a:off x="3851275" y="4076700"/>
            <a:ext cx="720725" cy="360363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 flipH="1">
            <a:off x="3851275" y="4868863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H="1">
            <a:off x="3779838" y="5229225"/>
            <a:ext cx="720725" cy="360363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flipH="1">
            <a:off x="3779838" y="5949950"/>
            <a:ext cx="720725" cy="358775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27088" y="765175"/>
          <a:ext cx="734482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2468" name="Прямоугольник 10"/>
          <p:cNvSpPr>
            <a:spLocks noChangeArrowheads="1"/>
          </p:cNvSpPr>
          <p:nvPr/>
        </p:nvSpPr>
        <p:spPr bwMode="auto">
          <a:xfrm>
            <a:off x="900113" y="115888"/>
            <a:ext cx="5189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800">
                <a:solidFill>
                  <a:srgbClr val="002060"/>
                </a:solidFill>
              </a:rPr>
              <a:t>7-ге еселік сандарды сызамыз</a:t>
            </a:r>
            <a:endParaRPr lang="ru-RU" sz="280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27088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619250" y="11255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619250" y="14843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1619250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54781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619250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1619250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619250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619250" y="37163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619250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547813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619250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81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619250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1619250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059113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059113" y="11255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3059113" y="14843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3059113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305911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3059113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3059113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3059113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3059113" y="37893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3059113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3059113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3059113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305911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3059113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3059113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4500563" y="7651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500563" y="11969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4500563" y="1557338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4500563" y="191611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4500563" y="22764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4500563" y="2636838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4500563" y="29972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4500563" y="34290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4500563" y="378936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4500563" y="4149725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4500563" y="45085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4500563" y="486886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4500563" y="522922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4500563" y="5589588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4500563" y="5949950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6011863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6011863" y="11969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6011863" y="15573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6011863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601186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6011863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>
            <a:off x="6011863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6011863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5940425" y="3789363"/>
            <a:ext cx="719138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5940425" y="4149725"/>
            <a:ext cx="719138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5940425" y="4508500"/>
            <a:ext cx="719138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>
            <a:off x="6011863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601186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6011863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6011863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7451725" y="8366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7451725" y="11969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7451725" y="15573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7451725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7451725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>
            <a:off x="7451725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7451725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7451725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H="1">
            <a:off x="7451725" y="37163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7451725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7451725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7451725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H="1">
            <a:off x="7451725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>
            <a:off x="7451725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>
            <a:off x="7451725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H="1" flipV="1">
            <a:off x="2339975" y="184467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flipH="1" flipV="1">
            <a:off x="2339975" y="29972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 flipV="1">
            <a:off x="2339975" y="40767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H="1" flipV="1">
            <a:off x="2339975" y="522922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H="1" flipV="1">
            <a:off x="900113" y="1557338"/>
            <a:ext cx="647700" cy="2873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H="1" flipV="1">
            <a:off x="900113" y="2636838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flipH="1" flipV="1">
            <a:off x="827088" y="5949950"/>
            <a:ext cx="649287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H="1" flipV="1">
            <a:off x="827088" y="4868863"/>
            <a:ext cx="649287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H="1" flipV="1">
            <a:off x="900113" y="37893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flipH="1" flipV="1">
            <a:off x="3779838" y="1125538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 flipV="1">
            <a:off x="3851275" y="2276475"/>
            <a:ext cx="649288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H="1" flipV="1">
            <a:off x="3779838" y="3357563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H="1" flipV="1">
            <a:off x="3851275" y="4508500"/>
            <a:ext cx="649288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H="1" flipV="1">
            <a:off x="3851275" y="5589588"/>
            <a:ext cx="649288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H="1" flipV="1">
            <a:off x="5292725" y="148431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H="1" flipV="1">
            <a:off x="5292725" y="48688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 flipV="1">
            <a:off x="5292725" y="37893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flipH="1" flipV="1">
            <a:off x="5292725" y="5949950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flipH="1" flipV="1">
            <a:off x="5292725" y="2636838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H="1" flipV="1">
            <a:off x="6732588" y="76517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H="1" flipV="1">
            <a:off x="6732588" y="191611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 flipH="1" flipV="1">
            <a:off x="6732588" y="29972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flipH="1" flipV="1">
            <a:off x="6732588" y="4149725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flipH="1" flipV="1">
            <a:off x="6804025" y="522922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flipH="1">
            <a:off x="3779838" y="1484313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flipH="1">
            <a:off x="3779838" y="1916113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flipH="1">
            <a:off x="3851275" y="2636838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flipH="1">
            <a:off x="3851275" y="2997200"/>
            <a:ext cx="720725" cy="360363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flipH="1">
            <a:off x="3851275" y="3716338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H="1">
            <a:off x="3851275" y="4076700"/>
            <a:ext cx="720725" cy="360363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 flipH="1">
            <a:off x="3851275" y="4868863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H="1">
            <a:off x="3779838" y="5229225"/>
            <a:ext cx="720725" cy="360363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flipH="1">
            <a:off x="3779838" y="5949950"/>
            <a:ext cx="720725" cy="358775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flipH="1" flipV="1">
            <a:off x="900113" y="4149725"/>
            <a:ext cx="647700" cy="358775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 flipH="1" flipV="1">
            <a:off x="5292725" y="3429000"/>
            <a:ext cx="647700" cy="360363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 flipH="1" flipV="1">
            <a:off x="6732588" y="2349500"/>
            <a:ext cx="647700" cy="358775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 flipH="1" flipV="1">
            <a:off x="6804025" y="4868863"/>
            <a:ext cx="647700" cy="360362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H="1" flipV="1">
            <a:off x="2339975" y="5589588"/>
            <a:ext cx="647700" cy="360362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27088" y="765175"/>
          <a:ext cx="734482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3492" name="Прямоугольник 10"/>
          <p:cNvSpPr>
            <a:spLocks noChangeArrowheads="1"/>
          </p:cNvSpPr>
          <p:nvPr/>
        </p:nvSpPr>
        <p:spPr bwMode="auto">
          <a:xfrm>
            <a:off x="900113" y="115888"/>
            <a:ext cx="5384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800">
                <a:solidFill>
                  <a:srgbClr val="002060"/>
                </a:solidFill>
              </a:rPr>
              <a:t>11-ге еселік сандарды сызамыз</a:t>
            </a:r>
            <a:endParaRPr lang="ru-RU" sz="280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27088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619250" y="11255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619250" y="14843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1619250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54781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619250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1619250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619250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619250" y="37163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619250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547813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619250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81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619250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1619250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059113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059113" y="11255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3059113" y="14843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3059113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305911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3059113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3059113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3059113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3059113" y="37893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3059113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3059113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3059113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305911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3059113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3059113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4500563" y="7651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500563" y="11969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4500563" y="1557338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4500563" y="191611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4500563" y="22764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4500563" y="2636838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4500563" y="29972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4500563" y="34290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4500563" y="378936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4500563" y="4149725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4500563" y="45085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4500563" y="486886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4500563" y="522922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4500563" y="5589588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4500563" y="5949950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6011863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6011863" y="11969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6011863" y="15573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6011863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601186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6011863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>
            <a:off x="6011863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6011863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5940425" y="3789363"/>
            <a:ext cx="719138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5940425" y="4149725"/>
            <a:ext cx="719138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5940425" y="4508500"/>
            <a:ext cx="719138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>
            <a:off x="6011863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601186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6011863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6011863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7451725" y="8366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7451725" y="11969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7451725" y="15573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7451725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7451725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>
            <a:off x="7451725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7451725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7451725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H="1">
            <a:off x="7451725" y="37163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7451725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7451725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7451725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H="1">
            <a:off x="7451725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>
            <a:off x="7451725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>
            <a:off x="7451725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H="1" flipV="1">
            <a:off x="2339975" y="184467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flipH="1" flipV="1">
            <a:off x="2339975" y="29972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 flipV="1">
            <a:off x="2339975" y="40767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H="1" flipV="1">
            <a:off x="2339975" y="522922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H="1" flipV="1">
            <a:off x="900113" y="1557338"/>
            <a:ext cx="647700" cy="2873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H="1" flipV="1">
            <a:off x="900113" y="2636838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flipH="1" flipV="1">
            <a:off x="827088" y="5949950"/>
            <a:ext cx="649287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H="1" flipV="1">
            <a:off x="827088" y="4868863"/>
            <a:ext cx="649287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H="1" flipV="1">
            <a:off x="900113" y="37893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flipH="1" flipV="1">
            <a:off x="3779838" y="1125538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 flipV="1">
            <a:off x="3851275" y="2276475"/>
            <a:ext cx="649288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H="1" flipV="1">
            <a:off x="3779838" y="3357563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H="1" flipV="1">
            <a:off x="3851275" y="4508500"/>
            <a:ext cx="649288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H="1" flipV="1">
            <a:off x="3851275" y="5589588"/>
            <a:ext cx="649288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H="1" flipV="1">
            <a:off x="5292725" y="148431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H="1" flipV="1">
            <a:off x="5292725" y="48688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 flipV="1">
            <a:off x="5292725" y="37893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flipH="1" flipV="1">
            <a:off x="5292725" y="5949950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flipH="1" flipV="1">
            <a:off x="5292725" y="2636838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H="1" flipV="1">
            <a:off x="6732588" y="76517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H="1" flipV="1">
            <a:off x="6732588" y="191611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 flipH="1" flipV="1">
            <a:off x="6732588" y="29972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flipH="1" flipV="1">
            <a:off x="6732588" y="4149725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flipH="1" flipV="1">
            <a:off x="6804025" y="522922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flipH="1">
            <a:off x="3779838" y="1484313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flipH="1">
            <a:off x="3779838" y="1916113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flipH="1">
            <a:off x="3851275" y="2636838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flipH="1">
            <a:off x="3851275" y="2997200"/>
            <a:ext cx="720725" cy="360363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flipH="1">
            <a:off x="3851275" y="3716338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H="1">
            <a:off x="3851275" y="4076700"/>
            <a:ext cx="720725" cy="360363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 flipH="1">
            <a:off x="3851275" y="4868863"/>
            <a:ext cx="720725" cy="36036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H="1">
            <a:off x="3779838" y="5229225"/>
            <a:ext cx="720725" cy="360363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flipH="1">
            <a:off x="3779838" y="5949950"/>
            <a:ext cx="720725" cy="358775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flipH="1" flipV="1">
            <a:off x="900113" y="4149725"/>
            <a:ext cx="647700" cy="358775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 flipH="1" flipV="1">
            <a:off x="5292725" y="3429000"/>
            <a:ext cx="647700" cy="360363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 flipH="1" flipV="1">
            <a:off x="6732588" y="2349500"/>
            <a:ext cx="647700" cy="358775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 flipH="1" flipV="1">
            <a:off x="6804025" y="4868863"/>
            <a:ext cx="647700" cy="360362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H="1" flipV="1">
            <a:off x="2339975" y="5589588"/>
            <a:ext cx="647700" cy="360362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H="1" flipV="1">
            <a:off x="827088" y="5300663"/>
            <a:ext cx="649287" cy="288925"/>
          </a:xfrm>
          <a:prstGeom prst="line">
            <a:avLst/>
          </a:prstGeom>
          <a:ln w="34925">
            <a:solidFill>
              <a:srgbClr val="7F0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 flipH="1" flipV="1">
            <a:off x="2339975" y="6021388"/>
            <a:ext cx="647700" cy="287337"/>
          </a:xfrm>
          <a:prstGeom prst="line">
            <a:avLst/>
          </a:prstGeom>
          <a:ln w="34925">
            <a:solidFill>
              <a:srgbClr val="7F0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27088" y="765175"/>
          <a:ext cx="734482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482"/>
                <a:gridCol w="734482"/>
                <a:gridCol w="763780"/>
                <a:gridCol w="705184"/>
                <a:gridCol w="734976"/>
                <a:gridCol w="733988"/>
                <a:gridCol w="734482"/>
                <a:gridCol w="734482"/>
                <a:gridCol w="734482"/>
                <a:gridCol w="734482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4516" name="Прямоугольник 10"/>
          <p:cNvSpPr>
            <a:spLocks noChangeArrowheads="1"/>
          </p:cNvSpPr>
          <p:nvPr/>
        </p:nvSpPr>
        <p:spPr bwMode="auto">
          <a:xfrm>
            <a:off x="900113" y="115888"/>
            <a:ext cx="5962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800">
                <a:solidFill>
                  <a:srgbClr val="002060"/>
                </a:solidFill>
              </a:rPr>
              <a:t>Қалған сандар жай сандар болады</a:t>
            </a:r>
            <a:endParaRPr lang="ru-RU" sz="28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750" y="404813"/>
            <a:ext cx="8229600" cy="4114800"/>
          </a:xfrm>
        </p:spPr>
        <p:txBody>
          <a:bodyPr/>
          <a:lstStyle/>
          <a:p>
            <a:pPr>
              <a:defRPr/>
            </a:pP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Біз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Эратосфен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елегі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тәсілін қолдандық 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оның мәнісі 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2,3,5,7,11 т.с.с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жай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сандарға еселік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болатын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сандарды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біртіндеп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сызу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  <a:p>
            <a:pPr>
              <a:defRPr/>
            </a:pP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Сіздерге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Эратосфен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және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оның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жай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сандарды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анықтау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тәсілі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туралы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мәлімет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қызықты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болды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деп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үміттенеміз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. </a:t>
            </a:r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539750" y="908050"/>
            <a:ext cx="8135938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3200" b="1">
                <a:solidFill>
                  <a:schemeClr val="bg2"/>
                </a:solidFill>
                <a:latin typeface="Comic Sans MS" pitchFamily="66" charset="0"/>
              </a:rPr>
              <a:t>Жай сандар дегеніміз – барлық натурал сандарды құруға болатын «</a:t>
            </a:r>
            <a:r>
              <a:rPr lang="kk-KZ" sz="3200" b="1">
                <a:solidFill>
                  <a:schemeClr val="bg2"/>
                </a:solidFill>
                <a:latin typeface="Comic Sans MS" pitchFamily="66" charset="0"/>
              </a:rPr>
              <a:t>кірпіштер</a:t>
            </a:r>
            <a:r>
              <a:rPr lang="ru-RU" sz="3200" b="1">
                <a:solidFill>
                  <a:schemeClr val="bg2"/>
                </a:solidFill>
                <a:latin typeface="Comic Sans MS" pitchFamily="66" charset="0"/>
              </a:rPr>
              <a:t>», оларды орналастыра отырып « сандардан құралған тамаша құрылыс» жасауға болады.</a:t>
            </a:r>
            <a:endParaRPr lang="ru-RU" sz="3200" u="sng">
              <a:solidFill>
                <a:schemeClr val="bg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5256212" cy="1012825"/>
          </a:xfrm>
        </p:spPr>
        <p:txBody>
          <a:bodyPr/>
          <a:lstStyle/>
          <a:p>
            <a:pPr eaLnBrk="1" hangingPunct="1">
              <a:defRPr/>
            </a:pPr>
            <a:r>
              <a:rPr lang="kk-KZ" b="1" dirty="0" smtClean="0">
                <a:solidFill>
                  <a:schemeClr val="bg2"/>
                </a:solidFill>
              </a:rPr>
              <a:t>Жай сандар</a:t>
            </a:r>
            <a:endParaRPr lang="ru-RU" b="1" dirty="0" smtClean="0">
              <a:solidFill>
                <a:schemeClr val="bg2"/>
              </a:solidFill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268413"/>
            <a:ext cx="8229600" cy="1368425"/>
          </a:xfrm>
          <a:ln w="57150">
            <a:solidFill>
              <a:srgbClr val="990000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</a:t>
            </a:r>
            <a:r>
              <a:rPr lang="ru-RU" dirty="0" err="1" smtClean="0"/>
              <a:t>Әр түрлі екі</a:t>
            </a:r>
            <a:r>
              <a:rPr lang="ru-RU" dirty="0" smtClean="0"/>
              <a:t> </a:t>
            </a:r>
            <a:r>
              <a:rPr lang="ru-RU" dirty="0" err="1" smtClean="0"/>
              <a:t>бөлгіштері </a:t>
            </a:r>
            <a:r>
              <a:rPr lang="ru-RU" dirty="0" smtClean="0"/>
              <a:t>бар </a:t>
            </a:r>
            <a:r>
              <a:rPr lang="ru-RU" dirty="0" err="1" smtClean="0"/>
              <a:t>сандарды</a:t>
            </a:r>
            <a:r>
              <a:rPr lang="ru-RU" dirty="0" smtClean="0"/>
              <a:t> </a:t>
            </a:r>
            <a:r>
              <a:rPr lang="ru-RU" dirty="0" err="1" smtClean="0"/>
              <a:t>жай</a:t>
            </a:r>
            <a:r>
              <a:rPr lang="ru-RU" dirty="0" smtClean="0"/>
              <a:t> </a:t>
            </a:r>
            <a:r>
              <a:rPr lang="ru-RU" dirty="0" err="1" smtClean="0"/>
              <a:t>сандар</a:t>
            </a:r>
            <a:r>
              <a:rPr lang="ru-RU" dirty="0" smtClean="0"/>
              <a:t>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атайды</a:t>
            </a:r>
            <a:r>
              <a:rPr lang="ru-RU" dirty="0" smtClean="0"/>
              <a:t>.</a:t>
            </a:r>
            <a:endParaRPr lang="ru-RU" sz="28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755650" y="3789363"/>
            <a:ext cx="2233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4101" name="Text Box 284"/>
          <p:cNvSpPr txBox="1">
            <a:spLocks noChangeArrowheads="1"/>
          </p:cNvSpPr>
          <p:nvPr/>
        </p:nvSpPr>
        <p:spPr bwMode="auto">
          <a:xfrm>
            <a:off x="395288" y="2852738"/>
            <a:ext cx="1584325" cy="595312"/>
          </a:xfrm>
          <a:prstGeom prst="rect">
            <a:avLst/>
          </a:prstGeom>
          <a:noFill/>
          <a:ln w="76200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7=1</a:t>
            </a:r>
            <a:r>
              <a:rPr lang="en-US" sz="2800" b="1">
                <a:cs typeface="Tahoma" pitchFamily="34" charset="0"/>
              </a:rPr>
              <a:t>·</a:t>
            </a:r>
            <a:r>
              <a:rPr lang="ru-RU" sz="2800" b="1">
                <a:cs typeface="Tahoma" pitchFamily="34" charset="0"/>
              </a:rPr>
              <a:t>7</a:t>
            </a:r>
            <a:endParaRPr lang="en-US" sz="2800" b="1">
              <a:cs typeface="Tahoma" pitchFamily="34" charset="0"/>
            </a:endParaRPr>
          </a:p>
        </p:txBody>
      </p:sp>
      <p:sp>
        <p:nvSpPr>
          <p:cNvPr id="4102" name="Text Box 285"/>
          <p:cNvSpPr txBox="1">
            <a:spLocks noChangeArrowheads="1"/>
          </p:cNvSpPr>
          <p:nvPr/>
        </p:nvSpPr>
        <p:spPr bwMode="auto">
          <a:xfrm>
            <a:off x="2411413" y="2924175"/>
            <a:ext cx="1728787" cy="533400"/>
          </a:xfrm>
          <a:prstGeom prst="rect">
            <a:avLst/>
          </a:prstGeom>
          <a:noFill/>
          <a:ln w="76200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23=1</a:t>
            </a:r>
            <a:r>
              <a:rPr lang="en-US" sz="2400" b="1">
                <a:cs typeface="Tahoma" pitchFamily="34" charset="0"/>
              </a:rPr>
              <a:t>·</a:t>
            </a:r>
            <a:r>
              <a:rPr lang="ru-RU" sz="2400" b="1">
                <a:cs typeface="Tahoma" pitchFamily="34" charset="0"/>
              </a:rPr>
              <a:t>23</a:t>
            </a:r>
            <a:endParaRPr lang="en-US" sz="2400" b="1">
              <a:cs typeface="Tahoma" pitchFamily="34" charset="0"/>
            </a:endParaRPr>
          </a:p>
        </p:txBody>
      </p:sp>
      <p:sp>
        <p:nvSpPr>
          <p:cNvPr id="4103" name="Text Box 286"/>
          <p:cNvSpPr txBox="1">
            <a:spLocks noChangeArrowheads="1"/>
          </p:cNvSpPr>
          <p:nvPr/>
        </p:nvSpPr>
        <p:spPr bwMode="auto">
          <a:xfrm>
            <a:off x="6000750" y="2781300"/>
            <a:ext cx="29289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Comic Sans MS" pitchFamily="66" charset="0"/>
              </a:rPr>
              <a:t>Ең кіші жай сан. Жай сандардың ішіндегі жалғыз ғана жұп сан.</a:t>
            </a:r>
          </a:p>
        </p:txBody>
      </p:sp>
      <p:sp>
        <p:nvSpPr>
          <p:cNvPr id="4104" name="Text Box 288"/>
          <p:cNvSpPr txBox="1">
            <a:spLocks noChangeArrowheads="1"/>
          </p:cNvSpPr>
          <p:nvPr/>
        </p:nvSpPr>
        <p:spPr bwMode="auto">
          <a:xfrm>
            <a:off x="4716463" y="2924175"/>
            <a:ext cx="719137" cy="900113"/>
          </a:xfrm>
          <a:prstGeom prst="rect">
            <a:avLst/>
          </a:prstGeom>
          <a:noFill/>
          <a:ln w="76200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2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07950" y="3716338"/>
            <a:ext cx="5616575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kk-KZ" sz="4400" b="1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Құрама сандар</a:t>
            </a:r>
            <a:endParaRPr lang="ru-RU" sz="4400" b="1" kern="0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106" name="Text Box 284"/>
          <p:cNvSpPr txBox="1">
            <a:spLocks noChangeArrowheads="1"/>
          </p:cNvSpPr>
          <p:nvPr/>
        </p:nvSpPr>
        <p:spPr bwMode="auto">
          <a:xfrm>
            <a:off x="323850" y="4581525"/>
            <a:ext cx="6911975" cy="1168400"/>
          </a:xfrm>
          <a:prstGeom prst="rect">
            <a:avLst/>
          </a:prstGeom>
          <a:noFill/>
          <a:ln w="76200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800" b="1">
              <a:cs typeface="Tahoma" pitchFamily="34" charset="0"/>
            </a:endParaRPr>
          </a:p>
          <a:p>
            <a:pPr>
              <a:spcBef>
                <a:spcPct val="50000"/>
              </a:spcBef>
            </a:pPr>
            <a:endParaRPr lang="en-US" sz="2800" b="1">
              <a:cs typeface="Tahoma" pitchFamily="34" charset="0"/>
            </a:endParaRPr>
          </a:p>
        </p:txBody>
      </p:sp>
      <p:sp>
        <p:nvSpPr>
          <p:cNvPr id="4107" name="Text Box 284"/>
          <p:cNvSpPr txBox="1">
            <a:spLocks noChangeArrowheads="1"/>
          </p:cNvSpPr>
          <p:nvPr/>
        </p:nvSpPr>
        <p:spPr bwMode="auto">
          <a:xfrm>
            <a:off x="323850" y="6092825"/>
            <a:ext cx="1584325" cy="523875"/>
          </a:xfrm>
          <a:prstGeom prst="rect">
            <a:avLst/>
          </a:prstGeom>
          <a:noFill/>
          <a:ln w="76200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8=2</a:t>
            </a:r>
            <a:r>
              <a:rPr lang="en-US" sz="2800" b="1">
                <a:cs typeface="Tahoma" pitchFamily="34" charset="0"/>
              </a:rPr>
              <a:t>·</a:t>
            </a:r>
            <a:r>
              <a:rPr lang="ru-RU" sz="2800" b="1">
                <a:cs typeface="Tahoma" pitchFamily="34" charset="0"/>
              </a:rPr>
              <a:t>4</a:t>
            </a:r>
            <a:endParaRPr lang="en-US" sz="2800" b="1">
              <a:cs typeface="Tahoma" pitchFamily="34" charset="0"/>
            </a:endParaRPr>
          </a:p>
        </p:txBody>
      </p:sp>
      <p:sp>
        <p:nvSpPr>
          <p:cNvPr id="4108" name="Text Box 284"/>
          <p:cNvSpPr txBox="1">
            <a:spLocks noChangeArrowheads="1"/>
          </p:cNvSpPr>
          <p:nvPr/>
        </p:nvSpPr>
        <p:spPr bwMode="auto">
          <a:xfrm>
            <a:off x="2051050" y="6092825"/>
            <a:ext cx="1584325" cy="523875"/>
          </a:xfrm>
          <a:prstGeom prst="rect">
            <a:avLst/>
          </a:prstGeom>
          <a:noFill/>
          <a:ln w="76200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8=1</a:t>
            </a:r>
            <a:r>
              <a:rPr lang="en-US" sz="2800" b="1">
                <a:cs typeface="Tahoma" pitchFamily="34" charset="0"/>
              </a:rPr>
              <a:t>·</a:t>
            </a:r>
            <a:r>
              <a:rPr lang="ru-RU" sz="2800" b="1">
                <a:cs typeface="Tahoma" pitchFamily="34" charset="0"/>
              </a:rPr>
              <a:t>8</a:t>
            </a:r>
            <a:endParaRPr lang="en-US" sz="2800" b="1">
              <a:cs typeface="Tahoma" pitchFamily="34" charset="0"/>
            </a:endParaRPr>
          </a:p>
        </p:txBody>
      </p:sp>
      <p:sp>
        <p:nvSpPr>
          <p:cNvPr id="4109" name="Прямоугольник 16"/>
          <p:cNvSpPr>
            <a:spLocks noChangeArrowheads="1"/>
          </p:cNvSpPr>
          <p:nvPr/>
        </p:nvSpPr>
        <p:spPr bwMode="auto">
          <a:xfrm>
            <a:off x="395288" y="4652963"/>
            <a:ext cx="6840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00"/>
                </a:solidFill>
                <a:latin typeface="Comic Sans MS" pitchFamily="66" charset="0"/>
              </a:rPr>
              <a:t>1-ден артық екі немесе одан да көп санд</a:t>
            </a:r>
            <a:r>
              <a:rPr lang="kk-KZ" sz="2400" b="1">
                <a:solidFill>
                  <a:srgbClr val="000000"/>
                </a:solidFill>
                <a:latin typeface="Comic Sans MS" pitchFamily="66" charset="0"/>
              </a:rPr>
              <a:t>а</a:t>
            </a:r>
            <a:r>
              <a:rPr lang="ru-RU" sz="2400" b="1">
                <a:solidFill>
                  <a:srgbClr val="000000"/>
                </a:solidFill>
                <a:latin typeface="Comic Sans MS" pitchFamily="66" charset="0"/>
              </a:rPr>
              <a:t>рдың көбейтіндісі болатын сандар, </a:t>
            </a:r>
          </a:p>
        </p:txBody>
      </p:sp>
      <p:sp>
        <p:nvSpPr>
          <p:cNvPr id="4110" name="Text Box 284"/>
          <p:cNvSpPr txBox="1">
            <a:spLocks noChangeArrowheads="1"/>
          </p:cNvSpPr>
          <p:nvPr/>
        </p:nvSpPr>
        <p:spPr bwMode="auto">
          <a:xfrm>
            <a:off x="4500563" y="6092825"/>
            <a:ext cx="1584325" cy="523875"/>
          </a:xfrm>
          <a:prstGeom prst="rect">
            <a:avLst/>
          </a:prstGeom>
          <a:noFill/>
          <a:ln w="76200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12=4</a:t>
            </a:r>
            <a:r>
              <a:rPr lang="en-US" sz="2800" b="1">
                <a:cs typeface="Tahoma" pitchFamily="34" charset="0"/>
              </a:rPr>
              <a:t>·</a:t>
            </a:r>
            <a:r>
              <a:rPr lang="ru-RU" sz="2800" b="1">
                <a:cs typeface="Tahoma" pitchFamily="34" charset="0"/>
              </a:rPr>
              <a:t>3</a:t>
            </a:r>
            <a:endParaRPr lang="en-US" sz="2800" b="1">
              <a:cs typeface="Tahoma" pitchFamily="34" charset="0"/>
            </a:endParaRPr>
          </a:p>
        </p:txBody>
      </p:sp>
      <p:sp>
        <p:nvSpPr>
          <p:cNvPr id="4111" name="Text Box 284"/>
          <p:cNvSpPr txBox="1">
            <a:spLocks noChangeArrowheads="1"/>
          </p:cNvSpPr>
          <p:nvPr/>
        </p:nvSpPr>
        <p:spPr bwMode="auto">
          <a:xfrm>
            <a:off x="6300788" y="6092825"/>
            <a:ext cx="1584325" cy="523875"/>
          </a:xfrm>
          <a:prstGeom prst="rect">
            <a:avLst/>
          </a:prstGeom>
          <a:noFill/>
          <a:ln w="76200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12=2</a:t>
            </a:r>
            <a:r>
              <a:rPr lang="en-US" sz="2800" b="1">
                <a:cs typeface="Tahoma" pitchFamily="34" charset="0"/>
              </a:rPr>
              <a:t>·</a:t>
            </a:r>
            <a:r>
              <a:rPr lang="ru-RU" sz="2800" b="1">
                <a:cs typeface="Tahoma" pitchFamily="34" charset="0"/>
              </a:rPr>
              <a:t>6</a:t>
            </a:r>
            <a:endParaRPr lang="en-US" sz="2800" b="1"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11188" y="333375"/>
            <a:ext cx="7988300" cy="2187575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Comic Sans MS" pitchFamily="66" charset="0"/>
              </a:rPr>
              <a:t>1 саны </a:t>
            </a:r>
            <a:r>
              <a:rPr lang="ru-RU" sz="2800" dirty="0" err="1" smtClean="0">
                <a:latin typeface="Comic Sans MS" pitchFamily="66" charset="0"/>
              </a:rPr>
              <a:t>жай</a:t>
            </a:r>
            <a:r>
              <a:rPr lang="ru-RU" sz="2800" dirty="0" smtClean="0">
                <a:latin typeface="Comic Sans MS" pitchFamily="66" charset="0"/>
              </a:rPr>
              <a:t> сан да, </a:t>
            </a:r>
            <a:r>
              <a:rPr lang="ru-RU" sz="2800" dirty="0" err="1" smtClean="0">
                <a:latin typeface="Comic Sans MS" pitchFamily="66" charset="0"/>
              </a:rPr>
              <a:t>құрама</a:t>
            </a:r>
            <a:r>
              <a:rPr lang="ru-RU" sz="2800" dirty="0" smtClean="0">
                <a:latin typeface="Comic Sans MS" pitchFamily="66" charset="0"/>
              </a:rPr>
              <a:t> сан да </a:t>
            </a:r>
            <a:r>
              <a:rPr lang="ru-RU" sz="2800" dirty="0" err="1" smtClean="0">
                <a:latin typeface="Comic Sans MS" pitchFamily="66" charset="0"/>
              </a:rPr>
              <a:t>болмайды</a:t>
            </a:r>
            <a:r>
              <a:rPr lang="ru-RU" sz="2800" dirty="0" smtClean="0">
                <a:latin typeface="Comic Sans MS" pitchFamily="66" charset="0"/>
              </a:rPr>
              <a:t>. 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23850" y="2492375"/>
            <a:ext cx="7304088" cy="3146425"/>
          </a:xfrm>
        </p:spPr>
        <p:txBody>
          <a:bodyPr/>
          <a:lstStyle/>
          <a:p>
            <a:pPr algn="l">
              <a:defRPr/>
            </a:pPr>
            <a:r>
              <a:rPr lang="ru-RU" sz="2800" dirty="0" err="1" smtClean="0">
                <a:latin typeface="Comic Sans MS" pitchFamily="66" charset="0"/>
              </a:rPr>
              <a:t>Екі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err="1" smtClean="0">
                <a:latin typeface="Comic Sans MS" pitchFamily="66" charset="0"/>
              </a:rPr>
              <a:t>натурал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err="1" smtClean="0">
                <a:latin typeface="Comic Sans MS" pitchFamily="66" charset="0"/>
              </a:rPr>
              <a:t>бөлгіші болатын</a:t>
            </a:r>
            <a:r>
              <a:rPr lang="ru-RU" sz="2800" dirty="0" smtClean="0">
                <a:latin typeface="Comic Sans MS" pitchFamily="66" charset="0"/>
              </a:rPr>
              <a:t>, 1 </a:t>
            </a:r>
            <a:r>
              <a:rPr lang="ru-RU" sz="2800" dirty="0" err="1" smtClean="0">
                <a:latin typeface="Comic Sans MS" pitchFamily="66" charset="0"/>
              </a:rPr>
              <a:t>және сол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err="1" smtClean="0">
                <a:latin typeface="Comic Sans MS" pitchFamily="66" charset="0"/>
              </a:rPr>
              <a:t>санның өзі</a:t>
            </a:r>
            <a:r>
              <a:rPr lang="ru-RU" sz="2800" dirty="0" smtClean="0">
                <a:latin typeface="Comic Sans MS" pitchFamily="66" charset="0"/>
              </a:rPr>
              <a:t>, </a:t>
            </a:r>
            <a:r>
              <a:rPr lang="ru-RU" sz="2800" dirty="0" err="1" smtClean="0">
                <a:latin typeface="Comic Sans MS" pitchFamily="66" charset="0"/>
              </a:rPr>
              <a:t>сандарды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err="1" smtClean="0">
                <a:latin typeface="Comic Sans MS" pitchFamily="66" charset="0"/>
              </a:rPr>
              <a:t>жай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err="1" smtClean="0">
                <a:latin typeface="Comic Sans MS" pitchFamily="66" charset="0"/>
              </a:rPr>
              <a:t>сандар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err="1" smtClean="0">
                <a:latin typeface="Comic Sans MS" pitchFamily="66" charset="0"/>
              </a:rPr>
              <a:t>дейді</a:t>
            </a:r>
            <a:r>
              <a:rPr lang="ru-RU" sz="2800" dirty="0" smtClean="0">
                <a:latin typeface="Comic Sans MS" pitchFamily="66" charset="0"/>
              </a:rPr>
              <a:t>.</a:t>
            </a:r>
          </a:p>
          <a:p>
            <a:pPr algn="l">
              <a:defRPr/>
            </a:pPr>
            <a:r>
              <a:rPr lang="ru-RU" sz="2800" dirty="0" smtClean="0">
                <a:latin typeface="Comic Sans MS" pitchFamily="66" charset="0"/>
              </a:rPr>
              <a:t>Ал, </a:t>
            </a:r>
            <a:r>
              <a:rPr lang="ru-RU" sz="2800" dirty="0" err="1" smtClean="0">
                <a:latin typeface="Comic Sans MS" pitchFamily="66" charset="0"/>
              </a:rPr>
              <a:t>құрама санның бөлгіштері </a:t>
            </a:r>
            <a:r>
              <a:rPr lang="ru-RU" sz="2800" dirty="0" smtClean="0">
                <a:latin typeface="Comic Sans MS" pitchFamily="66" charset="0"/>
              </a:rPr>
              <a:t>2-ден </a:t>
            </a:r>
            <a:r>
              <a:rPr lang="ru-RU" sz="2800" dirty="0" err="1" smtClean="0">
                <a:latin typeface="Comic Sans MS" pitchFamily="66" charset="0"/>
              </a:rPr>
              <a:t>артық болады</a:t>
            </a:r>
            <a:r>
              <a:rPr lang="ru-RU" sz="2800" dirty="0" smtClean="0">
                <a:latin typeface="Comic Sans MS" pitchFamily="66" charset="0"/>
              </a:rPr>
              <a:t>.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84213" y="765175"/>
            <a:ext cx="574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5125" name="Text Box 9"/>
          <p:cNvSpPr txBox="1">
            <a:spLocks noChangeArrowheads="1"/>
          </p:cNvSpPr>
          <p:nvPr/>
        </p:nvSpPr>
        <p:spPr bwMode="auto">
          <a:xfrm>
            <a:off x="5164138" y="6299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pic>
        <p:nvPicPr>
          <p:cNvPr id="5126" name="Рисунок 6" descr="WHATNOW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4292600"/>
            <a:ext cx="1433513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дзаголовок 5"/>
          <p:cNvSpPr txBox="1">
            <a:spLocks/>
          </p:cNvSpPr>
          <p:nvPr/>
        </p:nvSpPr>
        <p:spPr bwMode="auto">
          <a:xfrm>
            <a:off x="2411413" y="5516563"/>
            <a:ext cx="39528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800" kern="0" dirty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13" y="476250"/>
            <a:ext cx="8218487" cy="56197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7-ге </a:t>
            </a:r>
            <a:r>
              <a:rPr lang="ru-RU" dirty="0" err="1" smtClean="0"/>
              <a:t>бөлгенде бөлінді </a:t>
            </a:r>
            <a:r>
              <a:rPr lang="ru-RU" dirty="0" smtClean="0"/>
              <a:t>мен </a:t>
            </a:r>
            <a:r>
              <a:rPr lang="ru-RU" dirty="0" err="1" smtClean="0"/>
              <a:t>қалдығы бірдей</a:t>
            </a:r>
            <a:r>
              <a:rPr lang="ru-RU" dirty="0" smtClean="0"/>
              <a:t> </a:t>
            </a:r>
            <a:r>
              <a:rPr lang="ru-RU" dirty="0" err="1" smtClean="0"/>
              <a:t>болатын</a:t>
            </a:r>
            <a:r>
              <a:rPr lang="ru-RU" dirty="0" smtClean="0"/>
              <a:t> 5 сан </a:t>
            </a:r>
            <a:r>
              <a:rPr lang="ru-RU" dirty="0" err="1" smtClean="0"/>
              <a:t>ойлап</a:t>
            </a:r>
            <a:r>
              <a:rPr lang="ru-RU" dirty="0" smtClean="0"/>
              <a:t> тап.</a:t>
            </a:r>
          </a:p>
          <a:p>
            <a:pPr>
              <a:defRPr/>
            </a:pPr>
            <a:r>
              <a:rPr lang="ru-RU" dirty="0" err="1" smtClean="0"/>
              <a:t>Берілген</a:t>
            </a:r>
            <a:r>
              <a:rPr lang="ru-RU" dirty="0" smtClean="0"/>
              <a:t> сан 2 </a:t>
            </a:r>
            <a:r>
              <a:rPr lang="ru-RU" dirty="0" err="1" smtClean="0"/>
              <a:t>цифрімен</a:t>
            </a:r>
            <a:r>
              <a:rPr lang="ru-RU" dirty="0" smtClean="0"/>
              <a:t> </a:t>
            </a:r>
            <a:r>
              <a:rPr lang="ru-RU" dirty="0" err="1" smtClean="0"/>
              <a:t>аяқталады</a:t>
            </a:r>
            <a:r>
              <a:rPr lang="ru-RU" dirty="0" smtClean="0"/>
              <a:t>, </a:t>
            </a:r>
            <a:r>
              <a:rPr lang="ru-RU" dirty="0" err="1" smtClean="0"/>
              <a:t>егер</a:t>
            </a:r>
            <a:r>
              <a:rPr lang="ru-RU" dirty="0" smtClean="0"/>
              <a:t> оны </a:t>
            </a:r>
            <a:r>
              <a:rPr lang="ru-RU" dirty="0" err="1" smtClean="0"/>
              <a:t>санның басына</a:t>
            </a:r>
            <a:r>
              <a:rPr lang="ru-RU" dirty="0" smtClean="0"/>
              <a:t> </a:t>
            </a:r>
            <a:r>
              <a:rPr lang="ru-RU" dirty="0" err="1" smtClean="0"/>
              <a:t>апарып</a:t>
            </a:r>
            <a:r>
              <a:rPr lang="ru-RU" dirty="0" smtClean="0"/>
              <a:t> </a:t>
            </a:r>
            <a:r>
              <a:rPr lang="ru-RU" dirty="0" err="1" smtClean="0"/>
              <a:t>жазса</a:t>
            </a:r>
            <a:r>
              <a:rPr lang="ru-RU" dirty="0" smtClean="0"/>
              <a:t>, </a:t>
            </a:r>
            <a:r>
              <a:rPr lang="ru-RU" dirty="0" err="1" smtClean="0"/>
              <a:t>ол</a:t>
            </a:r>
            <a:r>
              <a:rPr lang="ru-RU" dirty="0" smtClean="0"/>
              <a:t> сан 2-кі </a:t>
            </a:r>
            <a:r>
              <a:rPr lang="ru-RU" dirty="0" err="1" smtClean="0"/>
              <a:t>есе</a:t>
            </a:r>
            <a:r>
              <a:rPr lang="ru-RU" dirty="0" smtClean="0"/>
              <a:t> </a:t>
            </a:r>
            <a:r>
              <a:rPr lang="ru-RU" dirty="0" err="1" smtClean="0"/>
              <a:t>артады.Сол</a:t>
            </a:r>
            <a:r>
              <a:rPr lang="ru-RU" dirty="0" smtClean="0"/>
              <a:t> </a:t>
            </a:r>
            <a:r>
              <a:rPr lang="ru-RU" dirty="0" err="1" smtClean="0"/>
              <a:t>санды</a:t>
            </a:r>
            <a:r>
              <a:rPr lang="ru-RU" dirty="0" smtClean="0"/>
              <a:t> тап! </a:t>
            </a:r>
          </a:p>
          <a:p>
            <a:pPr>
              <a:defRPr/>
            </a:pPr>
            <a:r>
              <a:rPr lang="ru-RU" dirty="0" err="1" smtClean="0"/>
              <a:t>Тізбектес</a:t>
            </a:r>
            <a:r>
              <a:rPr lang="ru-RU" dirty="0" smtClean="0"/>
              <a:t> 4 </a:t>
            </a:r>
            <a:r>
              <a:rPr lang="ru-RU" dirty="0" err="1" smtClean="0"/>
              <a:t>натурал</a:t>
            </a:r>
            <a:r>
              <a:rPr lang="ru-RU" dirty="0" smtClean="0"/>
              <a:t> </a:t>
            </a:r>
            <a:r>
              <a:rPr lang="ru-RU" dirty="0" err="1" smtClean="0"/>
              <a:t>санның қосындысы</a:t>
            </a:r>
            <a:r>
              <a:rPr lang="ru-RU" dirty="0" smtClean="0"/>
              <a:t>, </a:t>
            </a:r>
            <a:r>
              <a:rPr lang="ru-RU" dirty="0" err="1" smtClean="0"/>
              <a:t>жай</a:t>
            </a:r>
            <a:r>
              <a:rPr lang="ru-RU" dirty="0" smtClean="0"/>
              <a:t> сан бола </a:t>
            </a:r>
            <a:r>
              <a:rPr lang="ru-RU" dirty="0" err="1" smtClean="0"/>
              <a:t>ма</a:t>
            </a:r>
            <a:r>
              <a:rPr lang="ru-RU" dirty="0" smtClean="0"/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6" name="Rectangle 4"/>
          <p:cNvSpPr>
            <a:spLocks noChangeArrowheads="1"/>
          </p:cNvSpPr>
          <p:nvPr/>
        </p:nvSpPr>
        <p:spPr bwMode="auto">
          <a:xfrm>
            <a:off x="611188" y="115888"/>
            <a:ext cx="3529012" cy="504825"/>
          </a:xfrm>
          <a:prstGeom prst="rect">
            <a:avLst/>
          </a:prstGeom>
          <a:noFill/>
          <a:ln w="38100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Эратосфен</a:t>
            </a:r>
          </a:p>
        </p:txBody>
      </p:sp>
      <p:sp>
        <p:nvSpPr>
          <p:cNvPr id="146439" name="Rectangle 7"/>
          <p:cNvSpPr>
            <a:spLocks noChangeArrowheads="1"/>
          </p:cNvSpPr>
          <p:nvPr/>
        </p:nvSpPr>
        <p:spPr bwMode="auto">
          <a:xfrm>
            <a:off x="179388" y="765175"/>
            <a:ext cx="4032250" cy="3743325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172" name="Picture 11" descr="Картинка 9 из 10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981075"/>
            <a:ext cx="3311525" cy="32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Прямоугольник 7"/>
          <p:cNvSpPr>
            <a:spLocks noChangeArrowheads="1"/>
          </p:cNvSpPr>
          <p:nvPr/>
        </p:nvSpPr>
        <p:spPr bwMode="auto">
          <a:xfrm>
            <a:off x="4716463" y="908050"/>
            <a:ext cx="3959225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002060"/>
                </a:solidFill>
                <a:latin typeface="Comic Sans MS" pitchFamily="66" charset="0"/>
              </a:rPr>
              <a:t>Б.э.д </a:t>
            </a:r>
            <a:r>
              <a:rPr lang="en-US" b="1" i="1">
                <a:solidFill>
                  <a:srgbClr val="002060"/>
                </a:solidFill>
                <a:latin typeface="Comic Sans MS" pitchFamily="66" charset="0"/>
              </a:rPr>
              <a:t>III </a:t>
            </a:r>
            <a:r>
              <a:rPr lang="kk-KZ" b="1" i="1">
                <a:solidFill>
                  <a:srgbClr val="002060"/>
                </a:solidFill>
                <a:latin typeface="Comic Sans MS" pitchFamily="66" charset="0"/>
              </a:rPr>
              <a:t>ғасырда өмір сүрген </a:t>
            </a:r>
            <a:r>
              <a:rPr lang="ru-RU" b="1" i="1">
                <a:solidFill>
                  <a:srgbClr val="002060"/>
                </a:solidFill>
                <a:latin typeface="Comic Sans MS" pitchFamily="66" charset="0"/>
              </a:rPr>
              <a:t>Александриялық ғалым. Ол жан-жақты адам болған, сандар теориясымен айналысып, жұлдыздарды зерттеген, бірақ ғылымда оның есімі, жай сандарды табу тәсілімен  байланысты , ол тәсілді </a:t>
            </a:r>
            <a:r>
              <a:rPr lang="en-US" b="1" i="1">
                <a:solidFill>
                  <a:srgbClr val="002060"/>
                </a:solidFill>
                <a:latin typeface="Comic Sans MS" pitchFamily="66" charset="0"/>
              </a:rPr>
              <a:t>“</a:t>
            </a:r>
            <a:r>
              <a:rPr lang="ru-RU" b="1" i="1">
                <a:solidFill>
                  <a:srgbClr val="002060"/>
                </a:solidFill>
                <a:latin typeface="Comic Sans MS" pitchFamily="66" charset="0"/>
              </a:rPr>
              <a:t>Эратосфен елегі</a:t>
            </a:r>
            <a:r>
              <a:rPr lang="en-US" b="1" i="1">
                <a:solidFill>
                  <a:srgbClr val="002060"/>
                </a:solidFill>
                <a:latin typeface="Comic Sans MS" pitchFamily="66" charset="0"/>
              </a:rPr>
              <a:t>”</a:t>
            </a:r>
            <a:r>
              <a:rPr lang="kk-KZ" b="1" i="1">
                <a:solidFill>
                  <a:srgbClr val="002060"/>
                </a:solidFill>
                <a:latin typeface="Comic Sans MS" pitchFamily="66" charset="0"/>
              </a:rPr>
              <a:t> деп атайды.</a:t>
            </a:r>
            <a:endParaRPr lang="en-US" b="1" i="1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716463" y="765175"/>
            <a:ext cx="4032250" cy="3743325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27088" y="765175"/>
          <a:ext cx="734482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8372" name="Прямоугольник 10"/>
          <p:cNvSpPr>
            <a:spLocks noChangeArrowheads="1"/>
          </p:cNvSpPr>
          <p:nvPr/>
        </p:nvSpPr>
        <p:spPr bwMode="auto">
          <a:xfrm>
            <a:off x="1403350" y="115888"/>
            <a:ext cx="7502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800">
                <a:solidFill>
                  <a:srgbClr val="002060"/>
                </a:solidFill>
              </a:rPr>
              <a:t>1 ден 150-ге дейін сандар кестесін жазайық</a:t>
            </a:r>
            <a:endParaRPr lang="ru-RU" sz="28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27088" y="765175"/>
          <a:ext cx="734482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9396" name="Прямоугольник 10"/>
          <p:cNvSpPr>
            <a:spLocks noChangeArrowheads="1"/>
          </p:cNvSpPr>
          <p:nvPr/>
        </p:nvSpPr>
        <p:spPr bwMode="auto">
          <a:xfrm>
            <a:off x="900113" y="115888"/>
            <a:ext cx="6864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800">
                <a:solidFill>
                  <a:srgbClr val="002060"/>
                </a:solidFill>
              </a:rPr>
              <a:t>1-ді және 2-ге еселік сандарды сызамыз</a:t>
            </a:r>
            <a:endParaRPr lang="ru-RU" sz="280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27088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619250" y="11255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619250" y="14843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1619250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54781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619250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1619250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619250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619250" y="37163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619250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547813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619250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81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619250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1619250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059113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059113" y="11255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3059113" y="14843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3059113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305911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3059113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3059113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3059113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3059113" y="37893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3059113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3059113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3059113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305911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3059113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3059113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4500563" y="7651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500563" y="11969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4500563" y="1557338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4500563" y="191611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4500563" y="22764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4500563" y="2636838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4500563" y="29972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4500563" y="34290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4500563" y="378936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4500563" y="4149725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4500563" y="45085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4500563" y="486886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4500563" y="522922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4500563" y="5589588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4500563" y="5949950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6011863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6011863" y="11969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6011863" y="15573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6011863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601186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6011863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>
            <a:off x="6011863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6011863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5940425" y="3789363"/>
            <a:ext cx="719138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5940425" y="4149725"/>
            <a:ext cx="719138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5940425" y="4508500"/>
            <a:ext cx="719138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>
            <a:off x="6011863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601186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6011863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6011863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7451725" y="8366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7451725" y="11969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7451725" y="15573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7451725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7451725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>
            <a:off x="7451725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7451725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7451725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H="1">
            <a:off x="7451725" y="37163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7451725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7451725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7451725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H="1">
            <a:off x="7451725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>
            <a:off x="7451725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>
            <a:off x="7451725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27088" y="765175"/>
          <a:ext cx="734482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  <a:gridCol w="7344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150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0420" name="Прямоугольник 10"/>
          <p:cNvSpPr>
            <a:spLocks noChangeArrowheads="1"/>
          </p:cNvSpPr>
          <p:nvPr/>
        </p:nvSpPr>
        <p:spPr bwMode="auto">
          <a:xfrm>
            <a:off x="900113" y="115888"/>
            <a:ext cx="8335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800">
                <a:solidFill>
                  <a:srgbClr val="002060"/>
                </a:solidFill>
              </a:rPr>
              <a:t>Қалған сандардан 3-ке еселік сандарды сызамыз</a:t>
            </a:r>
            <a:endParaRPr lang="ru-RU" sz="280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27088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619250" y="11255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619250" y="14843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1619250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54781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619250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1619250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619250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619250" y="37163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619250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547813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619250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81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619250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1619250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059113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059113" y="11255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3059113" y="14843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3059113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305911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3059113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3059113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3059113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3059113" y="37893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3059113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3059113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3059113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305911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3059113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3059113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4500563" y="7651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500563" y="11969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4500563" y="1557338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4500563" y="191611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4500563" y="227647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4500563" y="2636838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4500563" y="29972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4500563" y="34290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4500563" y="378936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4500563" y="4149725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4500563" y="4508500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4500563" y="4868863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4500563" y="5229225"/>
            <a:ext cx="719137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4500563" y="5589588"/>
            <a:ext cx="719137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4500563" y="5949950"/>
            <a:ext cx="719137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6011863" y="7651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6011863" y="11969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6011863" y="15573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6011863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6011863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6011863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>
            <a:off x="6011863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6011863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5940425" y="3789363"/>
            <a:ext cx="719138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5940425" y="4149725"/>
            <a:ext cx="719138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5940425" y="4508500"/>
            <a:ext cx="719138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>
            <a:off x="6011863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6011863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6011863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6011863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7451725" y="8366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7451725" y="11969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7451725" y="1557338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7451725" y="191611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7451725" y="227647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>
            <a:off x="7451725" y="26368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7451725" y="29972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7451725" y="3357563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H="1">
            <a:off x="7451725" y="371633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7451725" y="4149725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7451725" y="4508500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7451725" y="4868863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H="1">
            <a:off x="7451725" y="5229225"/>
            <a:ext cx="720725" cy="36036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>
            <a:off x="7451725" y="5589588"/>
            <a:ext cx="720725" cy="360362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>
            <a:off x="7451725" y="5949950"/>
            <a:ext cx="720725" cy="35877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H="1" flipV="1">
            <a:off x="2339975" y="184467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flipH="1" flipV="1">
            <a:off x="2339975" y="29972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 flipV="1">
            <a:off x="2339975" y="40767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H="1" flipV="1">
            <a:off x="2339975" y="522922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H="1" flipV="1">
            <a:off x="900113" y="1557338"/>
            <a:ext cx="647700" cy="2873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H="1" flipV="1">
            <a:off x="900113" y="2636838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flipH="1" flipV="1">
            <a:off x="827088" y="5949950"/>
            <a:ext cx="649287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H="1" flipV="1">
            <a:off x="827088" y="4868863"/>
            <a:ext cx="649287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H="1" flipV="1">
            <a:off x="900113" y="37893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flipH="1" flipV="1">
            <a:off x="3779838" y="1125538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 flipV="1">
            <a:off x="3851275" y="2276475"/>
            <a:ext cx="649288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H="1" flipV="1">
            <a:off x="3779838" y="3357563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H="1" flipV="1">
            <a:off x="3851275" y="4508500"/>
            <a:ext cx="649288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H="1" flipV="1">
            <a:off x="3851275" y="5589588"/>
            <a:ext cx="649288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H="1" flipV="1">
            <a:off x="5292725" y="148431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H="1" flipV="1">
            <a:off x="5292725" y="48688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 flipV="1">
            <a:off x="5292725" y="378936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flipH="1" flipV="1">
            <a:off x="5292725" y="5949950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flipH="1" flipV="1">
            <a:off x="5292725" y="2636838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H="1" flipV="1">
            <a:off x="6732588" y="76517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H="1" flipV="1">
            <a:off x="6732588" y="1916113"/>
            <a:ext cx="647700" cy="3603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 flipH="1" flipV="1">
            <a:off x="6732588" y="2997200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flipH="1" flipV="1">
            <a:off x="6732588" y="4149725"/>
            <a:ext cx="647700" cy="3587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flipH="1" flipV="1">
            <a:off x="6804025" y="5229225"/>
            <a:ext cx="647700" cy="36036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534</TotalTime>
  <Words>1214</Words>
  <Application>Microsoft Office PowerPoint</Application>
  <PresentationFormat>Экран (4:3)</PresentationFormat>
  <Paragraphs>966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Tahoma</vt:lpstr>
      <vt:lpstr>Arial</vt:lpstr>
      <vt:lpstr>Wingdings</vt:lpstr>
      <vt:lpstr>Calibri</vt:lpstr>
      <vt:lpstr>Comic Sans MS</vt:lpstr>
      <vt:lpstr>Эркер</vt:lpstr>
      <vt:lpstr>Жай сандар:</vt:lpstr>
      <vt:lpstr>Слайд 2</vt:lpstr>
      <vt:lpstr>Жай сандар</vt:lpstr>
      <vt:lpstr>1 саны жай сан да, құрама сан да болмайды.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Tycoon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удивительных чисел</dc:title>
  <dc:creator>World Group</dc:creator>
  <cp:lastModifiedBy>ajar</cp:lastModifiedBy>
  <cp:revision>99</cp:revision>
  <dcterms:created xsi:type="dcterms:W3CDTF">2008-01-24T10:07:06Z</dcterms:created>
  <dcterms:modified xsi:type="dcterms:W3CDTF">2015-03-02T12:43:16Z</dcterms:modified>
</cp:coreProperties>
</file>