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06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11/2/2009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11/2/2009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11/2/2009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11/2/2009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11/2/2009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11/2/2009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11/2/2009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11/2/2009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11/2/2009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11/2/2009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11/2/2009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11/2/2009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286000"/>
            <a:ext cx="7772400" cy="4032504"/>
          </a:xfrm>
        </p:spPr>
        <p:txBody>
          <a:bodyPr/>
          <a:lstStyle/>
          <a:p>
            <a:pPr algn="ctr"/>
            <a:r>
              <a:rPr lang="kk-KZ" sz="8000" dirty="0" smtClean="0">
                <a:solidFill>
                  <a:schemeClr val="tx1"/>
                </a:solidFill>
                <a:latin typeface="MS Mincho" pitchFamily="49" charset="-128"/>
                <a:ea typeface="MS Mincho" pitchFamily="49" charset="-128"/>
              </a:rPr>
              <a:t>Оң және теріс сандар</a:t>
            </a:r>
            <a:endParaRPr lang="ru-RU" sz="8000" dirty="0">
              <a:solidFill>
                <a:schemeClr val="tx1"/>
              </a:solidFill>
              <a:latin typeface="MS Mincho" pitchFamily="49" charset="-128"/>
              <a:ea typeface="MS Mincho" pitchFamily="49" charset="-128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14400" y="304800"/>
            <a:ext cx="7772400" cy="1828800"/>
          </a:xfrm>
        </p:spPr>
        <p:txBody>
          <a:bodyPr>
            <a:noAutofit/>
          </a:bodyPr>
          <a:lstStyle/>
          <a:p>
            <a:pPr algn="ctr"/>
            <a:endParaRPr lang="kk-KZ" sz="5400" dirty="0" smtClean="0">
              <a:latin typeface="Courier New" pitchFamily="49" charset="0"/>
              <a:cs typeface="Courier New" pitchFamily="49" charset="0"/>
            </a:endParaRPr>
          </a:p>
          <a:p>
            <a:pPr algn="ctr"/>
            <a:endParaRPr lang="kk-KZ" sz="5400" dirty="0" smtClean="0">
              <a:latin typeface="Courier New" pitchFamily="49" charset="0"/>
              <a:cs typeface="Courier New" pitchFamily="49" charset="0"/>
            </a:endParaRPr>
          </a:p>
          <a:p>
            <a:pPr algn="ctr"/>
            <a:endParaRPr lang="kk-KZ" sz="5400" dirty="0" smtClean="0">
              <a:latin typeface="Courier New" pitchFamily="49" charset="0"/>
              <a:cs typeface="Courier New" pitchFamily="49" charset="0"/>
            </a:endParaRPr>
          </a:p>
          <a:p>
            <a:pPr algn="ctr"/>
            <a:endParaRPr lang="kk-KZ" sz="5400" dirty="0" smtClean="0">
              <a:latin typeface="Courier New" pitchFamily="49" charset="0"/>
              <a:cs typeface="Courier New" pitchFamily="49" charset="0"/>
            </a:endParaRPr>
          </a:p>
          <a:p>
            <a:pPr algn="ctr"/>
            <a:endParaRPr lang="kk-KZ" sz="5400" dirty="0" smtClean="0">
              <a:latin typeface="Courier New" pitchFamily="49" charset="0"/>
              <a:cs typeface="Courier New" pitchFamily="49" charset="0"/>
            </a:endParaRPr>
          </a:p>
          <a:p>
            <a:pPr algn="ctr"/>
            <a:endParaRPr lang="kk-KZ" sz="5400" dirty="0" smtClean="0">
              <a:latin typeface="Courier New" pitchFamily="49" charset="0"/>
              <a:cs typeface="Courier New" pitchFamily="49" charset="0"/>
            </a:endParaRPr>
          </a:p>
          <a:p>
            <a:pPr algn="ctr"/>
            <a:endParaRPr lang="kk-KZ" sz="5400" dirty="0" smtClean="0">
              <a:latin typeface="Courier New" pitchFamily="49" charset="0"/>
              <a:cs typeface="Courier New" pitchFamily="49" charset="0"/>
            </a:endParaRPr>
          </a:p>
          <a:p>
            <a:pPr algn="ctr"/>
            <a:endParaRPr lang="kk-KZ" sz="5400" dirty="0" smtClean="0">
              <a:latin typeface="Courier New" pitchFamily="49" charset="0"/>
              <a:cs typeface="Courier New" pitchFamily="49" charset="0"/>
            </a:endParaRPr>
          </a:p>
          <a:p>
            <a:pPr algn="ctr"/>
            <a:endParaRPr lang="kk-KZ" sz="5400" dirty="0" smtClean="0">
              <a:latin typeface="Courier New" pitchFamily="49" charset="0"/>
              <a:cs typeface="Courier New" pitchFamily="49" charset="0"/>
            </a:endParaRPr>
          </a:p>
          <a:p>
            <a:pPr algn="ctr"/>
            <a:endParaRPr lang="kk-KZ" sz="5400" dirty="0" smtClean="0">
              <a:latin typeface="Courier New" pitchFamily="49" charset="0"/>
              <a:cs typeface="Courier New" pitchFamily="49" charset="0"/>
            </a:endParaRPr>
          </a:p>
          <a:p>
            <a:pPr algn="ctr"/>
            <a:endParaRPr lang="kk-KZ" sz="5400" dirty="0" smtClean="0">
              <a:latin typeface="Courier New" pitchFamily="49" charset="0"/>
              <a:cs typeface="Courier New" pitchFamily="49" charset="0"/>
            </a:endParaRPr>
          </a:p>
          <a:p>
            <a:pPr algn="ctr"/>
            <a:r>
              <a:rPr lang="kk-KZ" sz="5400" dirty="0" smtClean="0">
                <a:latin typeface="Courier New" pitchFamily="49" charset="0"/>
                <a:cs typeface="Courier New" pitchFamily="49" charset="0"/>
              </a:rPr>
              <a:t>Ашық сабақтың тақырыбы:</a:t>
            </a:r>
            <a:endParaRPr lang="ru-RU" sz="5400" dirty="0">
              <a:latin typeface="Courier New" pitchFamily="49" charset="0"/>
              <a:cs typeface="Courier New" pitchFamily="49" charset="0"/>
            </a:endParaRPr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4648200" y="0"/>
            <a:ext cx="4495800" cy="4419600"/>
            <a:chOff x="3511" y="48"/>
            <a:chExt cx="8285" cy="8480"/>
          </a:xfrm>
        </p:grpSpPr>
        <p:pic>
          <p:nvPicPr>
            <p:cNvPr id="5" name="Picture 5" descr="символ012"/>
            <p:cNvPicPr>
              <a:picLocks noChangeAspect="1" noChangeArrowheads="1"/>
            </p:cNvPicPr>
            <p:nvPr/>
          </p:nvPicPr>
          <p:blipFill>
            <a:blip r:embed="rId2">
              <a:lum bright="52000" contrast="-46000"/>
            </a:blip>
            <a:srcRect/>
            <a:stretch>
              <a:fillRect/>
            </a:stretch>
          </p:blipFill>
          <p:spPr bwMode="auto">
            <a:xfrm>
              <a:off x="9122" y="48"/>
              <a:ext cx="2674" cy="2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6" descr="орнамент027"/>
            <p:cNvPicPr>
              <a:picLocks noChangeAspect="1" noChangeArrowheads="1"/>
            </p:cNvPicPr>
            <p:nvPr/>
          </p:nvPicPr>
          <p:blipFill>
            <a:blip r:embed="rId3">
              <a:lum bright="52000" contrast="-46000"/>
            </a:blip>
            <a:srcRect/>
            <a:stretch>
              <a:fillRect/>
            </a:stretch>
          </p:blipFill>
          <p:spPr bwMode="auto">
            <a:xfrm>
              <a:off x="10751" y="2763"/>
              <a:ext cx="563" cy="57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7" descr="орнамент027"/>
            <p:cNvPicPr>
              <a:picLocks noChangeAspect="1" noChangeArrowheads="1"/>
            </p:cNvPicPr>
            <p:nvPr/>
          </p:nvPicPr>
          <p:blipFill>
            <a:blip r:embed="rId3">
              <a:lum bright="52000" contrast="-46000"/>
            </a:blip>
            <a:srcRect/>
            <a:stretch>
              <a:fillRect/>
            </a:stretch>
          </p:blipFill>
          <p:spPr bwMode="auto">
            <a:xfrm rot="5400000">
              <a:off x="6024" y="-1741"/>
              <a:ext cx="514" cy="5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838200" y="304800"/>
          <a:ext cx="7620000" cy="59296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5800"/>
                <a:gridCol w="6934200"/>
              </a:tblGrid>
              <a:tr h="610126">
                <a:tc>
                  <a:txBody>
                    <a:bodyPr/>
                    <a:lstStyle/>
                    <a:p>
                      <a:r>
                        <a:rPr lang="kk-KZ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4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KZ Times New Roman" pitchFamily="18" charset="0"/>
                        </a:rPr>
                        <a:t>	ІІ топқа тапсырма</a:t>
                      </a:r>
                      <a:endParaRPr lang="ru-RU" sz="4000" dirty="0"/>
                    </a:p>
                  </a:txBody>
                  <a:tcPr/>
                </a:tc>
              </a:tr>
              <a:tr h="1750796">
                <a:tc>
                  <a:txBody>
                    <a:bodyPr/>
                    <a:lstStyle/>
                    <a:p>
                      <a:r>
                        <a:rPr lang="kk-KZ" sz="1600" dirty="0" smtClean="0"/>
                        <a:t>І</a:t>
                      </a:r>
                      <a:r>
                        <a:rPr lang="kk-KZ" sz="1600" baseline="0" dirty="0" smtClean="0"/>
                        <a:t> деңгей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kumimoji="0" lang="kk-KZ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1) Координаталық түзу  бойынан:</a:t>
                      </a:r>
                      <a:endParaRPr kumimoji="0" lang="ru-RU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kk-KZ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А (-2) ; В (3) ; С (1); Д(05); Е(-3,5) нүктелерін белгілендер.</a:t>
                      </a:r>
                      <a:endParaRPr kumimoji="0" lang="ru-RU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just"/>
                      <a:r>
                        <a:rPr kumimoji="0" lang="kk-KZ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2)  Координаталық түзуде А(-2); В(3); С(1); Д(5) нүктелері       берілген. Координаталары осы нүктелердің кординаталарына қарама- қарсы сан болатын Е, Т, М және К нүктелерін белгілеңдер.</a:t>
                      </a:r>
                      <a:endParaRPr kumimoji="0" lang="ru-RU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600" dirty="0"/>
                    </a:p>
                  </a:txBody>
                  <a:tcPr/>
                </a:tc>
              </a:tr>
              <a:tr h="1750796">
                <a:tc>
                  <a:txBody>
                    <a:bodyPr/>
                    <a:lstStyle/>
                    <a:p>
                      <a:r>
                        <a:rPr lang="kk-KZ" sz="1600" dirty="0" smtClean="0"/>
                        <a:t>ІІ деңгей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kumimoji="0" lang="kk-KZ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1)  Жақшаларды ашып жазыңдар:</a:t>
                      </a:r>
                      <a:endParaRPr kumimoji="0" lang="ru-RU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kk-KZ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-(-(-(-(-1/3))=</a:t>
                      </a:r>
                      <a:endParaRPr kumimoji="0" lang="ru-RU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lvl="0"/>
                      <a:r>
                        <a:rPr kumimoji="0" lang="kk-KZ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2)  Теңдеуді шешіңдер:</a:t>
                      </a:r>
                      <a:endParaRPr kumimoji="0" lang="ru-RU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kk-KZ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kumimoji="0" lang="ru-RU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kumimoji="0" lang="kk-KZ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+ 7</a:t>
                      </a: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=</a:t>
                      </a:r>
                      <a:r>
                        <a:rPr kumimoji="0" lang="kk-KZ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7,8</a:t>
                      </a:r>
                      <a:endParaRPr kumimoji="0" lang="ru-RU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kk-KZ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-k+9= 10.2</a:t>
                      </a:r>
                      <a:endParaRPr kumimoji="0" lang="ru-RU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600" dirty="0"/>
                    </a:p>
                  </a:txBody>
                  <a:tcPr/>
                </a:tc>
              </a:tr>
              <a:tr h="167948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600" dirty="0" smtClean="0"/>
                        <a:t>ІІІ деңгей</a:t>
                      </a:r>
                      <a:endParaRPr lang="ru-RU" sz="1600" dirty="0" smtClean="0"/>
                    </a:p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kk-KZ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А) теңдеуді шешіңдер.</a:t>
                      </a:r>
                      <a:endParaRPr kumimoji="0" lang="ru-RU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kk-KZ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5=30</a:t>
                      </a:r>
                      <a:endParaRPr kumimoji="0" lang="ru-RU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kk-KZ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В) Модульдері 5-тен кіші натурал сандардың В жиынын жазыңдар. В жиынының элементтерінің санын көрсетіп жазыңдар.</a:t>
                      </a:r>
                      <a:endParaRPr kumimoji="0" lang="ru-RU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kk-KZ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kumimoji="0" lang="ru-RU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edg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914400" y="228600"/>
          <a:ext cx="7772400" cy="6370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5800"/>
                <a:gridCol w="7086600"/>
              </a:tblGrid>
              <a:tr h="370840">
                <a:tc>
                  <a:txBody>
                    <a:bodyPr/>
                    <a:lstStyle/>
                    <a:p>
                      <a:r>
                        <a:rPr lang="kk-KZ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4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KZ Times New Roman" pitchFamily="18" charset="0"/>
                        </a:rPr>
                        <a:t>	ІІІ топқа тапсырма</a:t>
                      </a:r>
                      <a:endParaRPr lang="ru-RU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kk-KZ" sz="1600" dirty="0" smtClean="0"/>
                        <a:t>І</a:t>
                      </a:r>
                      <a:r>
                        <a:rPr lang="kk-KZ" sz="1600" baseline="0" dirty="0" smtClean="0"/>
                        <a:t> деңгей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kumimoji="0" lang="kk-KZ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1) Координаталық түзу  бойынан:</a:t>
                      </a:r>
                      <a:endParaRPr kumimoji="0"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kk-KZ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 (-2,8) ; В (2) ; С (-1,5); Д(5); Е(-4) нүктелерін белгілендер.</a:t>
                      </a:r>
                      <a:endParaRPr kumimoji="0"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kumimoji="0" lang="kk-KZ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2)  Координаталық түзуде А(-3); В(4); С(1,5); Д(-6) нүктелері  берілген. Координаталары осы нүктелердің кординаталарына қарама- қарсы сан болатын Е, Т, М және К нүктелерін белгілеңдер.</a:t>
                      </a:r>
                      <a:endParaRPr kumimoji="0"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endParaRPr kumimoji="0" lang="ru-RU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kk-KZ" sz="1600" dirty="0" smtClean="0"/>
                        <a:t>ІІ деңгей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kumimoji="0" lang="kk-KZ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1) Жақшаларды ашып жазыңдар:</a:t>
                      </a:r>
                      <a:endParaRPr kumimoji="0"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kk-KZ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-(-(-6/19))=</a:t>
                      </a:r>
                      <a:endParaRPr kumimoji="0"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kumimoji="0" lang="kk-KZ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2) Теңдеуді шешіңдер:</a:t>
                      </a:r>
                      <a:endParaRPr kumimoji="0"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kk-KZ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-у+ 3,9</a:t>
                      </a: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=</a:t>
                      </a:r>
                      <a:r>
                        <a:rPr kumimoji="0" lang="kk-KZ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kumimoji="0"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kk-KZ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-p+5*1/7=8</a:t>
                      </a:r>
                      <a:endParaRPr kumimoji="0"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endParaRPr kumimoji="0" lang="ru-RU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600" dirty="0" smtClean="0"/>
                        <a:t>ІІІ деңгей</a:t>
                      </a:r>
                      <a:endParaRPr lang="ru-RU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kk-KZ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А) теңдеуді шешіңдер.</a:t>
                      </a:r>
                      <a:endParaRPr kumimoji="0"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kumimoji="0" lang="kk-KZ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1,2</a:t>
                      </a: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=</a:t>
                      </a:r>
                      <a:r>
                        <a:rPr kumimoji="0" lang="kk-KZ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4,2</a:t>
                      </a:r>
                      <a:endParaRPr kumimoji="0"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kk-KZ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В) Модульдері 5-кіші бүтін сандардың А жиыны.</a:t>
                      </a:r>
                      <a:endParaRPr kumimoji="0"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kk-KZ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В)    Модульдері 5-тен кіші натурал сандардың В жиыны. А және В жиыныдарының қайсысы ішкі жиын екенін көрсетіп жазыңдар.</a:t>
                      </a:r>
                      <a:endParaRPr kumimoji="0"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Мақсаты: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295400"/>
            <a:ext cx="7772400" cy="4800600"/>
          </a:xfrm>
        </p:spPr>
        <p:txBody>
          <a:bodyPr>
            <a:normAutofit lnSpcReduction="10000"/>
          </a:bodyPr>
          <a:lstStyle/>
          <a:p>
            <a:pPr lvl="0"/>
            <a:r>
              <a:rPr lang="kk-KZ" dirty="0" smtClean="0"/>
              <a:t>Оң сандар және теріс сандарға есептер шығарып үйретуден алған білімдерін баянды ету.</a:t>
            </a:r>
            <a:endParaRPr lang="ru-RU" dirty="0" smtClean="0"/>
          </a:p>
          <a:p>
            <a:pPr lvl="0"/>
            <a:r>
              <a:rPr lang="kk-KZ" dirty="0" smtClean="0"/>
              <a:t>Оқушылардың ойлау қабілетін дамыту, пәнге деген қызығушылығын арттыру, өз бетімен және топ болып жұмыс атқаруға баулу. </a:t>
            </a:r>
            <a:endParaRPr lang="ru-RU" dirty="0" smtClean="0"/>
          </a:p>
          <a:p>
            <a:pPr lvl="0"/>
            <a:r>
              <a:rPr lang="kk-KZ" dirty="0" smtClean="0"/>
              <a:t>Топ болып жұмыс атқаруын, ойларын тұжырымдап, шапшан жинақы айтуын, әр топтың бірін-бірі сыйлауға тәрбиелеу.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5279136"/>
          </a:xfrm>
        </p:spPr>
        <p:txBody>
          <a:bodyPr/>
          <a:lstStyle/>
          <a:p>
            <a:r>
              <a:rPr lang="kk-KZ" sz="3600" dirty="0" smtClean="0"/>
              <a:t>                    Жоспары: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1) </a:t>
            </a:r>
            <a:r>
              <a:rPr lang="kk-KZ" sz="3600" dirty="0" smtClean="0">
                <a:latin typeface="KZ Times New Roman" pitchFamily="18" charset="0"/>
              </a:rPr>
              <a:t>Ұйымдастыру.</a:t>
            </a:r>
            <a:r>
              <a:rPr lang="ru-RU" sz="3600" dirty="0" smtClean="0">
                <a:latin typeface="KZ Times New Roman" pitchFamily="18" charset="0"/>
              </a:rPr>
              <a:t/>
            </a:r>
            <a:br>
              <a:rPr lang="ru-RU" sz="3600" dirty="0" smtClean="0">
                <a:latin typeface="KZ Times New Roman" pitchFamily="18" charset="0"/>
              </a:rPr>
            </a:br>
            <a:r>
              <a:rPr lang="ru-RU" sz="3600" dirty="0" smtClean="0">
                <a:latin typeface="KZ Times New Roman" pitchFamily="18" charset="0"/>
              </a:rPr>
              <a:t> 2) </a:t>
            </a:r>
            <a:r>
              <a:rPr lang="kk-KZ" sz="3600" dirty="0" smtClean="0">
                <a:latin typeface="KZ Times New Roman" pitchFamily="18" charset="0"/>
              </a:rPr>
              <a:t>Өтілген тақырыпты қайталау.</a:t>
            </a:r>
            <a:r>
              <a:rPr lang="ru-RU" sz="3600" dirty="0" smtClean="0">
                <a:latin typeface="KZ Times New Roman" pitchFamily="18" charset="0"/>
              </a:rPr>
              <a:t/>
            </a:r>
            <a:br>
              <a:rPr lang="ru-RU" sz="3600" dirty="0" smtClean="0">
                <a:latin typeface="KZ Times New Roman" pitchFamily="18" charset="0"/>
              </a:rPr>
            </a:br>
            <a:r>
              <a:rPr lang="ru-RU" sz="3600" dirty="0" smtClean="0">
                <a:latin typeface="KZ Times New Roman" pitchFamily="18" charset="0"/>
              </a:rPr>
              <a:t>3) </a:t>
            </a:r>
            <a:r>
              <a:rPr lang="kk-KZ" sz="3600" dirty="0" smtClean="0">
                <a:latin typeface="KZ Times New Roman" pitchFamily="18" charset="0"/>
              </a:rPr>
              <a:t>Ауызша есептер шығару.</a:t>
            </a:r>
            <a:r>
              <a:rPr lang="ru-RU" sz="3600" dirty="0" smtClean="0">
                <a:latin typeface="KZ Times New Roman" pitchFamily="18" charset="0"/>
              </a:rPr>
              <a:t/>
            </a:r>
            <a:br>
              <a:rPr lang="ru-RU" sz="3600" dirty="0" smtClean="0">
                <a:latin typeface="KZ Times New Roman" pitchFamily="18" charset="0"/>
              </a:rPr>
            </a:br>
            <a:r>
              <a:rPr lang="ru-RU" sz="3600" dirty="0" smtClean="0">
                <a:latin typeface="KZ Times New Roman" pitchFamily="18" charset="0"/>
              </a:rPr>
              <a:t>4) </a:t>
            </a:r>
            <a:r>
              <a:rPr lang="kk-KZ" sz="3600" dirty="0" smtClean="0">
                <a:latin typeface="KZ Times New Roman" pitchFamily="18" charset="0"/>
              </a:rPr>
              <a:t>Карточкамен жұмыс жасау</a:t>
            </a:r>
            <a:r>
              <a:rPr lang="ru-RU" sz="3600" dirty="0" smtClean="0">
                <a:latin typeface="KZ Times New Roman" pitchFamily="18" charset="0"/>
              </a:rPr>
              <a:t/>
            </a:r>
            <a:br>
              <a:rPr lang="ru-RU" sz="3600" dirty="0" smtClean="0">
                <a:latin typeface="KZ Times New Roman" pitchFamily="18" charset="0"/>
              </a:rPr>
            </a:br>
            <a:r>
              <a:rPr lang="ru-RU" sz="3600" dirty="0" smtClean="0">
                <a:latin typeface="KZ Times New Roman" pitchFamily="18" charset="0"/>
              </a:rPr>
              <a:t>5) </a:t>
            </a:r>
            <a:r>
              <a:rPr lang="kk-KZ" sz="3600" dirty="0" smtClean="0">
                <a:latin typeface="KZ Times New Roman" pitchFamily="18" charset="0"/>
              </a:rPr>
              <a:t>Логикалық есептер шығару.</a:t>
            </a:r>
            <a:r>
              <a:rPr lang="ru-RU" sz="3600" dirty="0" smtClean="0">
                <a:latin typeface="KZ Times New Roman" pitchFamily="18" charset="0"/>
              </a:rPr>
              <a:t/>
            </a:r>
            <a:br>
              <a:rPr lang="ru-RU" sz="3600" dirty="0" smtClean="0">
                <a:latin typeface="KZ Times New Roman" pitchFamily="18" charset="0"/>
              </a:rPr>
            </a:br>
            <a:r>
              <a:rPr lang="ru-RU" sz="3600" dirty="0" smtClean="0">
                <a:latin typeface="KZ Times New Roman" pitchFamily="18" charset="0"/>
              </a:rPr>
              <a:t>6) </a:t>
            </a:r>
            <a:r>
              <a:rPr lang="kk-KZ" sz="3600" dirty="0" smtClean="0">
                <a:latin typeface="KZ Times New Roman" pitchFamily="18" charset="0"/>
              </a:rPr>
              <a:t>Қорытынды.</a:t>
            </a:r>
            <a:r>
              <a:rPr lang="ru-RU" sz="3600" dirty="0" smtClean="0">
                <a:latin typeface="KZ Times New Roman" pitchFamily="18" charset="0"/>
              </a:rPr>
              <a:t/>
            </a:r>
            <a:br>
              <a:rPr lang="ru-RU" sz="3600" dirty="0" smtClean="0">
                <a:latin typeface="KZ Times New Roman" pitchFamily="18" charset="0"/>
              </a:rPr>
            </a:br>
            <a:r>
              <a:rPr lang="ru-RU" sz="3600" dirty="0" smtClean="0">
                <a:latin typeface="KZ Times New Roman" pitchFamily="18" charset="0"/>
              </a:rPr>
              <a:t>7) </a:t>
            </a:r>
            <a:r>
              <a:rPr lang="kk-KZ" sz="3600" dirty="0" smtClean="0">
                <a:latin typeface="KZ Times New Roman" pitchFamily="18" charset="0"/>
              </a:rPr>
              <a:t>Бағалау.</a:t>
            </a:r>
            <a:r>
              <a:rPr lang="ru-RU" sz="3600" dirty="0" smtClean="0">
                <a:latin typeface="KZ Times New Roman" pitchFamily="18" charset="0"/>
              </a:rPr>
              <a:t/>
            </a:r>
            <a:br>
              <a:rPr lang="ru-RU" sz="3600" dirty="0" smtClean="0">
                <a:latin typeface="KZ Times New Roman" pitchFamily="18" charset="0"/>
              </a:rPr>
            </a:br>
            <a:r>
              <a:rPr lang="ru-RU" sz="3600" dirty="0" smtClean="0">
                <a:latin typeface="KZ Times New Roman" pitchFamily="18" charset="0"/>
              </a:rPr>
              <a:t>8) </a:t>
            </a:r>
            <a:r>
              <a:rPr lang="kk-KZ" sz="3600" dirty="0" smtClean="0">
                <a:latin typeface="KZ Times New Roman" pitchFamily="18" charset="0"/>
              </a:rPr>
              <a:t>Үйге тапсырма беру.</a:t>
            </a:r>
            <a:r>
              <a:rPr lang="ru-RU" sz="3600" dirty="0" smtClean="0">
                <a:latin typeface="KZ Times New Roman" pitchFamily="18" charset="0"/>
              </a:rPr>
              <a:t/>
            </a:r>
            <a:br>
              <a:rPr lang="ru-RU" sz="3600" dirty="0" smtClean="0">
                <a:latin typeface="KZ Times New Roman" pitchFamily="18" charset="0"/>
              </a:rPr>
            </a:br>
            <a:endParaRPr lang="ru-RU" sz="3600" dirty="0">
              <a:solidFill>
                <a:schemeClr val="accent6">
                  <a:lumMod val="40000"/>
                  <a:lumOff val="60000"/>
                </a:schemeClr>
              </a:solidFill>
              <a:latin typeface="KZ Times New Roman" pitchFamily="18" charset="0"/>
              <a:ea typeface="MS Mincho" pitchFamily="49" charset="-128"/>
            </a:endParaRPr>
          </a:p>
        </p:txBody>
      </p:sp>
    </p:spTree>
  </p:cSld>
  <p:clrMapOvr>
    <a:masterClrMapping/>
  </p:clrMapOvr>
  <p:transition>
    <p:wipe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762000" y="1371600"/>
            <a:ext cx="8077200" cy="5029200"/>
          </a:xfrm>
        </p:spPr>
        <p:txBody>
          <a:bodyPr>
            <a:noAutofit/>
          </a:bodyPr>
          <a:lstStyle/>
          <a:p>
            <a:r>
              <a:rPr lang="kk-KZ" sz="4000" dirty="0" smtClean="0"/>
              <a:t>1.  </a:t>
            </a:r>
            <a:r>
              <a:rPr lang="kk-KZ" sz="4000" dirty="0" smtClean="0">
                <a:solidFill>
                  <a:srgbClr val="FFFF00"/>
                </a:solidFill>
                <a:latin typeface="KZ Times New Roman" pitchFamily="18" charset="0"/>
              </a:rPr>
              <a:t>Оң сандардың анықтамасын айтындар?</a:t>
            </a:r>
            <a:endParaRPr lang="ru-RU" sz="4000" dirty="0" smtClean="0">
              <a:solidFill>
                <a:srgbClr val="FFFF00"/>
              </a:solidFill>
              <a:latin typeface="KZ Times New Roman" pitchFamily="18" charset="0"/>
            </a:endParaRPr>
          </a:p>
          <a:p>
            <a:r>
              <a:rPr lang="kk-KZ" sz="4000" dirty="0" smtClean="0">
                <a:latin typeface="KZ Times New Roman" pitchFamily="18" charset="0"/>
              </a:rPr>
              <a:t>2. </a:t>
            </a:r>
            <a:r>
              <a:rPr lang="kk-KZ" sz="4000" dirty="0" smtClean="0">
                <a:solidFill>
                  <a:srgbClr val="FFFF00"/>
                </a:solidFill>
                <a:latin typeface="KZ Times New Roman" pitchFamily="18" charset="0"/>
              </a:rPr>
              <a:t>Оң бағыт дегеніміз не?</a:t>
            </a:r>
            <a:endParaRPr lang="ru-RU" sz="4000" dirty="0" smtClean="0">
              <a:solidFill>
                <a:srgbClr val="FFFF00"/>
              </a:solidFill>
              <a:latin typeface="KZ Times New Roman" pitchFamily="18" charset="0"/>
            </a:endParaRPr>
          </a:p>
          <a:p>
            <a:r>
              <a:rPr lang="kk-KZ" sz="4000" dirty="0" smtClean="0">
                <a:solidFill>
                  <a:srgbClr val="FFFF00"/>
                </a:solidFill>
                <a:latin typeface="KZ Times New Roman" pitchFamily="18" charset="0"/>
              </a:rPr>
              <a:t>3. Қарама-қарсы  сандар дегеніміз не?</a:t>
            </a:r>
            <a:endParaRPr lang="ru-RU" sz="4000" dirty="0" smtClean="0">
              <a:solidFill>
                <a:srgbClr val="FFFF00"/>
              </a:solidFill>
              <a:latin typeface="KZ Times New Roman" pitchFamily="18" charset="0"/>
            </a:endParaRPr>
          </a:p>
          <a:p>
            <a:r>
              <a:rPr lang="kk-KZ" sz="4000" dirty="0" smtClean="0">
                <a:latin typeface="KZ Times New Roman" pitchFamily="18" charset="0"/>
              </a:rPr>
              <a:t>4. </a:t>
            </a:r>
            <a:r>
              <a:rPr lang="kk-KZ" sz="4000" dirty="0" smtClean="0">
                <a:solidFill>
                  <a:srgbClr val="FFFF00"/>
                </a:solidFill>
                <a:latin typeface="KZ Times New Roman" pitchFamily="18" charset="0"/>
              </a:rPr>
              <a:t>Таңбалар ережесін айтындар?</a:t>
            </a:r>
            <a:endParaRPr lang="ru-RU" sz="4000" dirty="0" smtClean="0">
              <a:solidFill>
                <a:srgbClr val="FFFF00"/>
              </a:solidFill>
              <a:latin typeface="KZ Times New Roman" pitchFamily="18" charset="0"/>
            </a:endParaRPr>
          </a:p>
          <a:p>
            <a:r>
              <a:rPr lang="kk-KZ" sz="4000" dirty="0" smtClean="0">
                <a:latin typeface="KZ Times New Roman" pitchFamily="18" charset="0"/>
              </a:rPr>
              <a:t>5. </a:t>
            </a:r>
            <a:r>
              <a:rPr lang="kk-KZ" sz="4000" dirty="0" smtClean="0">
                <a:solidFill>
                  <a:srgbClr val="FFFF00"/>
                </a:solidFill>
                <a:latin typeface="KZ Times New Roman" pitchFamily="18" charset="0"/>
              </a:rPr>
              <a:t>Оң санның модулі қандай санға тең? </a:t>
            </a:r>
            <a:endParaRPr lang="ru-RU" sz="4000" dirty="0" smtClean="0">
              <a:solidFill>
                <a:srgbClr val="FFFF00"/>
              </a:solidFill>
              <a:latin typeface="KZ Times New Roman" pitchFamily="18" charset="0"/>
            </a:endParaRPr>
          </a:p>
          <a:p>
            <a:endParaRPr lang="ru-RU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k-KZ" dirty="0" smtClean="0">
                <a:latin typeface="KZ Times New Roman" pitchFamily="18" charset="0"/>
              </a:rPr>
              <a:t>І. Топқа қайталау сұрақтары:</a:t>
            </a:r>
            <a:r>
              <a:rPr lang="ru-RU" dirty="0" smtClean="0">
                <a:latin typeface="KZ Times New Roman" pitchFamily="18" charset="0"/>
              </a:rPr>
              <a:t/>
            </a:r>
            <a:br>
              <a:rPr lang="ru-RU" dirty="0" smtClean="0">
                <a:latin typeface="KZ Times New Roman" pitchFamily="18" charset="0"/>
              </a:rPr>
            </a:br>
            <a:endParaRPr lang="ru-RU" dirty="0">
              <a:latin typeface="KZ Times New Roman" pitchFamily="18" charset="0"/>
            </a:endParaRPr>
          </a:p>
        </p:txBody>
      </p:sp>
    </p:spTree>
  </p:cSld>
  <p:clrMapOvr>
    <a:masterClrMapping/>
  </p:clrMapOvr>
  <p:transition>
    <p:wedg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8208498" cy="5125328"/>
          </a:xfrm>
        </p:spPr>
        <p:txBody>
          <a:bodyPr>
            <a:normAutofit fontScale="92500"/>
          </a:bodyPr>
          <a:lstStyle/>
          <a:p>
            <a:pPr lvl="0"/>
            <a:r>
              <a:rPr lang="kk-KZ" sz="4400" dirty="0" smtClean="0">
                <a:latin typeface="KZ Times New Roman" pitchFamily="18" charset="0"/>
              </a:rPr>
              <a:t>1. </a:t>
            </a:r>
            <a:r>
              <a:rPr lang="kk-KZ" sz="4400" dirty="0" smtClean="0">
                <a:solidFill>
                  <a:srgbClr val="FFFF00"/>
                </a:solidFill>
                <a:latin typeface="KZ Times New Roman" pitchFamily="18" charset="0"/>
              </a:rPr>
              <a:t>Теріс санның анықтамасын айтындар?</a:t>
            </a:r>
            <a:endParaRPr lang="ru-RU" sz="4400" dirty="0" smtClean="0">
              <a:solidFill>
                <a:srgbClr val="FFFF00"/>
              </a:solidFill>
              <a:latin typeface="KZ Times New Roman" pitchFamily="18" charset="0"/>
            </a:endParaRPr>
          </a:p>
          <a:p>
            <a:pPr lvl="0"/>
            <a:r>
              <a:rPr lang="kk-KZ" sz="4400" dirty="0" smtClean="0">
                <a:latin typeface="KZ Times New Roman" pitchFamily="18" charset="0"/>
              </a:rPr>
              <a:t>2. </a:t>
            </a:r>
            <a:r>
              <a:rPr lang="kk-KZ" sz="4400" dirty="0" smtClean="0">
                <a:solidFill>
                  <a:srgbClr val="FFFF00"/>
                </a:solidFill>
                <a:latin typeface="KZ Times New Roman" pitchFamily="18" charset="0"/>
              </a:rPr>
              <a:t>Теріс бағыт дегеніміз не?</a:t>
            </a:r>
            <a:endParaRPr lang="ru-RU" sz="4400" dirty="0" smtClean="0">
              <a:solidFill>
                <a:srgbClr val="FFFF00"/>
              </a:solidFill>
              <a:latin typeface="KZ Times New Roman" pitchFamily="18" charset="0"/>
            </a:endParaRPr>
          </a:p>
          <a:p>
            <a:pPr lvl="0"/>
            <a:r>
              <a:rPr lang="kk-KZ" sz="4400" dirty="0" smtClean="0">
                <a:latin typeface="KZ Times New Roman" pitchFamily="18" charset="0"/>
              </a:rPr>
              <a:t>3. </a:t>
            </a:r>
            <a:r>
              <a:rPr lang="kk-KZ" sz="4400" dirty="0" smtClean="0">
                <a:solidFill>
                  <a:srgbClr val="FFFF00"/>
                </a:solidFill>
                <a:latin typeface="KZ Times New Roman" pitchFamily="18" charset="0"/>
              </a:rPr>
              <a:t>N – сандар жиыны дегеніміз не?</a:t>
            </a:r>
            <a:endParaRPr lang="ru-RU" sz="4400" dirty="0" smtClean="0">
              <a:solidFill>
                <a:srgbClr val="FFFF00"/>
              </a:solidFill>
              <a:latin typeface="KZ Times New Roman" pitchFamily="18" charset="0"/>
            </a:endParaRPr>
          </a:p>
          <a:p>
            <a:pPr lvl="0"/>
            <a:r>
              <a:rPr lang="kk-KZ" sz="4400" dirty="0" smtClean="0">
                <a:latin typeface="KZ Times New Roman" pitchFamily="18" charset="0"/>
              </a:rPr>
              <a:t>4.  </a:t>
            </a:r>
            <a:r>
              <a:rPr lang="kk-KZ" sz="4400" dirty="0" smtClean="0">
                <a:solidFill>
                  <a:srgbClr val="FFFF00"/>
                </a:solidFill>
                <a:latin typeface="KZ Times New Roman" pitchFamily="18" charset="0"/>
              </a:rPr>
              <a:t>Санның модулі дегеніміз не?</a:t>
            </a:r>
            <a:endParaRPr lang="ru-RU" sz="4400" dirty="0" smtClean="0">
              <a:solidFill>
                <a:srgbClr val="FFFF00"/>
              </a:solidFill>
              <a:latin typeface="KZ Times New Roman" pitchFamily="18" charset="0"/>
            </a:endParaRPr>
          </a:p>
          <a:p>
            <a:pPr lvl="0"/>
            <a:r>
              <a:rPr lang="kk-KZ" sz="4400" dirty="0" smtClean="0">
                <a:latin typeface="KZ Times New Roman" pitchFamily="18" charset="0"/>
              </a:rPr>
              <a:t>5.  </a:t>
            </a:r>
            <a:r>
              <a:rPr lang="kk-KZ" sz="4400" dirty="0" smtClean="0">
                <a:solidFill>
                  <a:srgbClr val="FFFF00"/>
                </a:solidFill>
                <a:latin typeface="KZ Times New Roman" pitchFamily="18" charset="0"/>
              </a:rPr>
              <a:t>0-дің модулі қандай санға тең?                     </a:t>
            </a:r>
            <a:endParaRPr lang="ru-RU" sz="4400" dirty="0" smtClean="0">
              <a:solidFill>
                <a:srgbClr val="FFFF00"/>
              </a:solidFill>
              <a:latin typeface="KZ Times New Roman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>
                <a:solidFill>
                  <a:schemeClr val="tx1"/>
                </a:solidFill>
              </a:rPr>
              <a:t>ІІ. Топқа қайталау сұрақтары: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edg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8284698" cy="5125328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 lvl="0"/>
            <a:r>
              <a:rPr lang="kk-KZ" sz="3600" dirty="0" smtClean="0"/>
              <a:t>1</a:t>
            </a:r>
            <a:r>
              <a:rPr lang="kk-KZ" sz="5400" dirty="0" smtClean="0"/>
              <a:t>. </a:t>
            </a:r>
            <a:r>
              <a:rPr lang="kk-KZ" sz="3600" dirty="0" smtClean="0">
                <a:solidFill>
                  <a:srgbClr val="FFFF00"/>
                </a:solidFill>
                <a:latin typeface="KZ Times New Roman" pitchFamily="18" charset="0"/>
              </a:rPr>
              <a:t>Координаталық түзу дегеніміз не?</a:t>
            </a:r>
            <a:endParaRPr lang="ru-RU" sz="3600" dirty="0" smtClean="0">
              <a:solidFill>
                <a:srgbClr val="FFFF00"/>
              </a:solidFill>
              <a:latin typeface="KZ Times New Roman" pitchFamily="18" charset="0"/>
            </a:endParaRPr>
          </a:p>
          <a:p>
            <a:pPr lvl="0"/>
            <a:r>
              <a:rPr lang="kk-KZ" sz="3600" dirty="0" smtClean="0">
                <a:latin typeface="KZ Times New Roman" pitchFamily="18" charset="0"/>
              </a:rPr>
              <a:t>2. </a:t>
            </a:r>
            <a:r>
              <a:rPr lang="kk-KZ" sz="3600" dirty="0" smtClean="0">
                <a:solidFill>
                  <a:srgbClr val="FFFF00"/>
                </a:solidFill>
                <a:latin typeface="KZ Times New Roman" pitchFamily="18" charset="0"/>
              </a:rPr>
              <a:t>Бірлік кескін дегеніміз не?</a:t>
            </a:r>
            <a:endParaRPr lang="ru-RU" sz="3600" dirty="0" smtClean="0">
              <a:solidFill>
                <a:srgbClr val="FFFF00"/>
              </a:solidFill>
              <a:latin typeface="KZ Times New Roman" pitchFamily="18" charset="0"/>
            </a:endParaRPr>
          </a:p>
          <a:p>
            <a:pPr lvl="0"/>
            <a:r>
              <a:rPr lang="kk-KZ" sz="3600" dirty="0" smtClean="0">
                <a:latin typeface="KZ Times New Roman" pitchFamily="18" charset="0"/>
              </a:rPr>
              <a:t>3. </a:t>
            </a:r>
            <a:r>
              <a:rPr lang="kk-KZ" sz="3600" dirty="0" smtClean="0">
                <a:solidFill>
                  <a:srgbClr val="FFFF00"/>
                </a:solidFill>
                <a:latin typeface="KZ Times New Roman" pitchFamily="18" charset="0"/>
              </a:rPr>
              <a:t>Рационал сандар жиыны дегеніміз не?</a:t>
            </a:r>
            <a:endParaRPr lang="ru-RU" sz="3600" dirty="0" smtClean="0">
              <a:solidFill>
                <a:srgbClr val="FFFF00"/>
              </a:solidFill>
              <a:latin typeface="KZ Times New Roman" pitchFamily="18" charset="0"/>
            </a:endParaRPr>
          </a:p>
          <a:p>
            <a:pPr lvl="0"/>
            <a:r>
              <a:rPr lang="kk-KZ" sz="3600" dirty="0" smtClean="0">
                <a:latin typeface="KZ Times New Roman" pitchFamily="18" charset="0"/>
              </a:rPr>
              <a:t>4. </a:t>
            </a:r>
            <a:r>
              <a:rPr lang="kk-KZ" sz="3600" dirty="0" smtClean="0">
                <a:solidFill>
                  <a:srgbClr val="FFFF00"/>
                </a:solidFill>
                <a:latin typeface="KZ Times New Roman" pitchFamily="18" charset="0"/>
              </a:rPr>
              <a:t>Теріс санның модулі қандай санға тең?</a:t>
            </a:r>
            <a:endParaRPr lang="ru-RU" sz="3600" dirty="0" smtClean="0">
              <a:solidFill>
                <a:srgbClr val="FFFF00"/>
              </a:solidFill>
              <a:latin typeface="KZ Times New Roman" pitchFamily="18" charset="0"/>
            </a:endParaRPr>
          </a:p>
          <a:p>
            <a:pPr lvl="0"/>
            <a:r>
              <a:rPr lang="kk-KZ" sz="3600" dirty="0" smtClean="0">
                <a:latin typeface="KZ Times New Roman" pitchFamily="18" charset="0"/>
              </a:rPr>
              <a:t>5. </a:t>
            </a:r>
            <a:r>
              <a:rPr lang="kk-KZ" sz="3600" dirty="0" smtClean="0">
                <a:solidFill>
                  <a:srgbClr val="FFFF00"/>
                </a:solidFill>
                <a:latin typeface="KZ Times New Roman" pitchFamily="18" charset="0"/>
              </a:rPr>
              <a:t>Рационал сандарды салыстыру ережесін айт?</a:t>
            </a:r>
            <a:endParaRPr lang="ru-RU" sz="3600" dirty="0" smtClean="0">
              <a:solidFill>
                <a:srgbClr val="FFFF00"/>
              </a:solidFill>
              <a:latin typeface="KZ Times New Roman" pitchFamily="18" charset="0"/>
            </a:endParaRPr>
          </a:p>
          <a:p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ІІІ</a:t>
            </a:r>
            <a:r>
              <a:rPr lang="kk-KZ" dirty="0" smtClean="0">
                <a:latin typeface="KZ Times New Roman" pitchFamily="18" charset="0"/>
              </a:rPr>
              <a:t>. Топқа қайталау сұрақтары:</a:t>
            </a:r>
            <a:endParaRPr lang="ru-RU" dirty="0">
              <a:latin typeface="KZ Times New Roman" pitchFamily="18" charset="0"/>
            </a:endParaRPr>
          </a:p>
        </p:txBody>
      </p:sp>
    </p:spTree>
  </p:cSld>
  <p:clrMapOvr>
    <a:masterClrMapping/>
  </p:clrMapOvr>
  <p:transition>
    <p:wedg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8056098" cy="5201528"/>
          </a:xfrm>
        </p:spPr>
        <p:txBody>
          <a:bodyPr>
            <a:normAutofit/>
          </a:bodyPr>
          <a:lstStyle/>
          <a:p>
            <a:pPr lvl="1" algn="ctr"/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kk-KZ" dirty="0" smtClean="0">
                <a:solidFill>
                  <a:srgbClr val="FFFF00"/>
                </a:solidFill>
              </a:rPr>
              <a:t>Шамалардың сан мәндерінің оң санмен немесе теріс санмен      жазындар:</a:t>
            </a:r>
            <a:endParaRPr lang="ru-RU" dirty="0" smtClean="0">
              <a:solidFill>
                <a:srgbClr val="FFFF00"/>
              </a:solidFill>
            </a:endParaRPr>
          </a:p>
          <a:p>
            <a:pPr lvl="1"/>
            <a:r>
              <a:rPr lang="kk-KZ" dirty="0" smtClean="0">
                <a:solidFill>
                  <a:srgbClr val="FF0000"/>
                </a:solidFill>
              </a:rPr>
              <a:t>1) </a:t>
            </a:r>
            <a:r>
              <a:rPr lang="kk-KZ" dirty="0" smtClean="0"/>
              <a:t>Байкал көлінің тереңдігі 1620 метр.</a:t>
            </a:r>
            <a:endParaRPr lang="ru-RU" dirty="0" smtClean="0"/>
          </a:p>
          <a:p>
            <a:pPr lvl="1"/>
            <a:r>
              <a:rPr lang="kk-KZ" dirty="0" smtClean="0">
                <a:solidFill>
                  <a:srgbClr val="FF0000"/>
                </a:solidFill>
              </a:rPr>
              <a:t>2) </a:t>
            </a:r>
            <a:r>
              <a:rPr lang="kk-KZ" dirty="0" smtClean="0"/>
              <a:t>Жер шарындағы ең биік нүкте – Гималай тауларындағы Эверест шыңының биіктігі 8848 метр.</a:t>
            </a:r>
            <a:endParaRPr lang="ru-RU" dirty="0" smtClean="0"/>
          </a:p>
          <a:p>
            <a:pPr lvl="1"/>
            <a:r>
              <a:rPr lang="kk-KZ" dirty="0" smtClean="0">
                <a:solidFill>
                  <a:srgbClr val="FF0000"/>
                </a:solidFill>
              </a:rPr>
              <a:t>3) </a:t>
            </a:r>
            <a:r>
              <a:rPr lang="kk-KZ" dirty="0" smtClean="0"/>
              <a:t>Дүниежүзілік мұхиттың ең терең жері – Тынық мұхитындағы Мариан шұңғымасы, рның тереңдігі  11022 метр.</a:t>
            </a:r>
            <a:endParaRPr lang="ru-RU" dirty="0" smtClean="0"/>
          </a:p>
          <a:p>
            <a:pPr lvl="1"/>
            <a:r>
              <a:rPr lang="kk-KZ" dirty="0" smtClean="0">
                <a:solidFill>
                  <a:srgbClr val="FF0000"/>
                </a:solidFill>
              </a:rPr>
              <a:t>4)</a:t>
            </a:r>
            <a:r>
              <a:rPr lang="kk-KZ" dirty="0" smtClean="0"/>
              <a:t> Тянь --- Шаньдағы Хантәңірі шыңының биіктігі 6995 метр.</a:t>
            </a:r>
            <a:endParaRPr lang="ru-RU" dirty="0" smtClean="0"/>
          </a:p>
          <a:p>
            <a:pPr lvl="1"/>
            <a:r>
              <a:rPr lang="kk-KZ" dirty="0" smtClean="0">
                <a:solidFill>
                  <a:srgbClr val="FF0000"/>
                </a:solidFill>
              </a:rPr>
              <a:t>5) </a:t>
            </a:r>
            <a:r>
              <a:rPr lang="kk-KZ" dirty="0" smtClean="0"/>
              <a:t>20 метр тереңдік.</a:t>
            </a:r>
            <a:endParaRPr lang="ru-RU" dirty="0" smtClean="0"/>
          </a:p>
          <a:p>
            <a:pPr lvl="1"/>
            <a:r>
              <a:rPr lang="kk-KZ" dirty="0" smtClean="0">
                <a:solidFill>
                  <a:srgbClr val="FF0000"/>
                </a:solidFill>
              </a:rPr>
              <a:t>6) </a:t>
            </a:r>
            <a:r>
              <a:rPr lang="kk-KZ" dirty="0" smtClean="0"/>
              <a:t>5 ұпай ұтыс</a:t>
            </a:r>
            <a:endParaRPr lang="ru-RU" dirty="0" smtClean="0"/>
          </a:p>
          <a:p>
            <a:pPr lvl="1"/>
            <a:r>
              <a:rPr lang="kk-KZ" dirty="0" smtClean="0">
                <a:solidFill>
                  <a:srgbClr val="FF0000"/>
                </a:solidFill>
              </a:rPr>
              <a:t>7) </a:t>
            </a:r>
            <a:r>
              <a:rPr lang="kk-KZ" dirty="0" smtClean="0"/>
              <a:t>16 метр биіктік</a:t>
            </a:r>
            <a:endParaRPr lang="ru-RU" dirty="0" smtClean="0"/>
          </a:p>
          <a:p>
            <a:pPr lvl="1"/>
            <a:r>
              <a:rPr lang="kk-KZ" dirty="0" smtClean="0">
                <a:solidFill>
                  <a:srgbClr val="FF0000"/>
                </a:solidFill>
              </a:rPr>
              <a:t>8) </a:t>
            </a:r>
            <a:r>
              <a:rPr lang="kk-KZ" dirty="0" smtClean="0"/>
              <a:t>256 теңге шығын</a:t>
            </a:r>
            <a:endParaRPr lang="ru-RU" dirty="0" smtClean="0"/>
          </a:p>
          <a:p>
            <a:pPr lvl="1"/>
            <a:r>
              <a:rPr lang="kk-KZ" dirty="0" smtClean="0">
                <a:solidFill>
                  <a:srgbClr val="FF0000"/>
                </a:solidFill>
              </a:rPr>
              <a:t>9) </a:t>
            </a:r>
            <a:r>
              <a:rPr lang="kk-KZ" dirty="0" smtClean="0"/>
              <a:t>15 градус жылы</a:t>
            </a:r>
            <a:endParaRPr lang="ru-RU" dirty="0" smtClean="0"/>
          </a:p>
          <a:p>
            <a:pPr lvl="1"/>
            <a:r>
              <a:rPr lang="kk-KZ" dirty="0" smtClean="0">
                <a:solidFill>
                  <a:srgbClr val="FF0000"/>
                </a:solidFill>
              </a:rPr>
              <a:t>10) </a:t>
            </a:r>
            <a:r>
              <a:rPr lang="kk-KZ" dirty="0" smtClean="0"/>
              <a:t>52 метр биіктік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>
                <a:latin typeface="KZ Times New Roman" pitchFamily="18" charset="0"/>
              </a:rPr>
              <a:t>ІІІ. Ауысша есептеулер.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wedg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706902" y="1905000"/>
            <a:ext cx="8208498" cy="4419600"/>
          </a:xfrm>
        </p:spPr>
        <p:txBody>
          <a:bodyPr>
            <a:normAutofit/>
          </a:bodyPr>
          <a:lstStyle/>
          <a:p>
            <a:pPr lvl="0"/>
            <a:r>
              <a:rPr lang="kk-KZ" sz="3600" dirty="0" smtClean="0">
                <a:latin typeface="KZ Times New Roman" pitchFamily="18" charset="0"/>
              </a:rPr>
              <a:t>1)  Қарақия ойысы – 132 метр.</a:t>
            </a:r>
            <a:endParaRPr lang="ru-RU" sz="3600" dirty="0" smtClean="0">
              <a:latin typeface="KZ Times New Roman" pitchFamily="18" charset="0"/>
            </a:endParaRPr>
          </a:p>
          <a:p>
            <a:pPr lvl="0"/>
            <a:r>
              <a:rPr lang="kk-KZ" sz="3600" dirty="0" smtClean="0">
                <a:latin typeface="KZ Times New Roman" pitchFamily="18" charset="0"/>
              </a:rPr>
              <a:t>2)  Тарбағатай жотасы 2930 метр.</a:t>
            </a:r>
            <a:endParaRPr lang="ru-RU" sz="3600" dirty="0" smtClean="0">
              <a:latin typeface="KZ Times New Roman" pitchFamily="18" charset="0"/>
            </a:endParaRPr>
          </a:p>
          <a:p>
            <a:pPr lvl="0"/>
            <a:r>
              <a:rPr lang="kk-KZ" sz="3600" dirty="0" smtClean="0">
                <a:latin typeface="KZ Times New Roman" pitchFamily="18" charset="0"/>
              </a:rPr>
              <a:t>3)   Жоңғар алатауы 4442 метр.</a:t>
            </a:r>
            <a:endParaRPr lang="ru-RU" sz="3600" dirty="0" smtClean="0">
              <a:latin typeface="KZ Times New Roman" pitchFamily="18" charset="0"/>
            </a:endParaRPr>
          </a:p>
          <a:p>
            <a:r>
              <a:rPr lang="kk-KZ" sz="3600" dirty="0" smtClean="0">
                <a:latin typeface="KZ Times New Roman" pitchFamily="18" charset="0"/>
              </a:rPr>
              <a:t>Физикалық картадағы осы сандарды қалай түсіндіресіңдер</a:t>
            </a:r>
            <a:r>
              <a:rPr lang="kk-KZ" sz="3600" dirty="0" smtClean="0"/>
              <a:t>?</a:t>
            </a:r>
            <a:endParaRPr lang="ru-RU" sz="3600" dirty="0" smtClean="0"/>
          </a:p>
          <a:p>
            <a:r>
              <a:rPr lang="kk-KZ" sz="3600" dirty="0" smtClean="0"/>
              <a:t> </a:t>
            </a:r>
            <a:endParaRPr lang="ru-RU" sz="3600" dirty="0" smtClean="0"/>
          </a:p>
          <a:p>
            <a:pPr marL="512064" indent="-457200"/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1316736"/>
          </a:xfrm>
        </p:spPr>
        <p:txBody>
          <a:bodyPr/>
          <a:lstStyle/>
          <a:p>
            <a:pPr lvl="0" algn="ctr"/>
            <a:r>
              <a:rPr lang="kk-KZ" sz="3600" b="1" dirty="0" smtClean="0">
                <a:solidFill>
                  <a:srgbClr val="FFFF00"/>
                </a:solidFill>
                <a:latin typeface="KZ Times New Roman" pitchFamily="18" charset="0"/>
              </a:rPr>
              <a:t>2. Қазақстанның физикалық картасында: </a:t>
            </a:r>
            <a:r>
              <a:rPr lang="ru-RU" sz="4400" b="1" dirty="0" smtClean="0">
                <a:latin typeface="KZ Times New Roman" pitchFamily="18" charset="0"/>
              </a:rPr>
              <a:t/>
            </a:r>
            <a:br>
              <a:rPr lang="ru-RU" sz="4400" b="1" dirty="0" smtClean="0">
                <a:latin typeface="KZ Times New Roman" pitchFamily="18" charset="0"/>
              </a:rPr>
            </a:br>
            <a:endParaRPr lang="ru-RU" sz="4400" b="1" dirty="0">
              <a:latin typeface="KZ Times New Roman" pitchFamily="18" charset="0"/>
            </a:endParaRPr>
          </a:p>
        </p:txBody>
      </p:sp>
    </p:spTree>
  </p:cSld>
  <p:clrMapOvr>
    <a:masterClrMapping/>
  </p:clrMapOvr>
  <p:transition>
    <p:wedg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>
                <a:solidFill>
                  <a:srgbClr val="FFFF00"/>
                </a:solidFill>
                <a:latin typeface="KZ Times New Roman" pitchFamily="18" charset="0"/>
              </a:rPr>
              <a:t>ІY. Карточкамен жұмыс 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838200" y="1371600"/>
          <a:ext cx="7543800" cy="479509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/>
                <a:gridCol w="6934200"/>
              </a:tblGrid>
              <a:tr h="609600">
                <a:tc>
                  <a:txBody>
                    <a:bodyPr/>
                    <a:lstStyle/>
                    <a:p>
                      <a:r>
                        <a:rPr lang="kk-KZ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32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KZ Times New Roman" pitchFamily="18" charset="0"/>
                          <a:ea typeface="+mn-ea"/>
                          <a:cs typeface="+mn-cs"/>
                        </a:rPr>
                        <a:t>І топқа тапсырма</a:t>
                      </a:r>
                      <a:endParaRPr lang="ru-RU" dirty="0"/>
                    </a:p>
                  </a:txBody>
                  <a:tcPr/>
                </a:tc>
              </a:tr>
              <a:tr h="1259417">
                <a:tc>
                  <a:txBody>
                    <a:bodyPr/>
                    <a:lstStyle/>
                    <a:p>
                      <a:r>
                        <a:rPr lang="kk-KZ" dirty="0" smtClean="0"/>
                        <a:t>І</a:t>
                      </a:r>
                      <a:r>
                        <a:rPr lang="kk-KZ" baseline="0" dirty="0" smtClean="0"/>
                        <a:t> деңгей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kk-KZ" sz="1400" dirty="0" smtClean="0">
                          <a:latin typeface="KZ Times New Roman"/>
                          <a:ea typeface="Times New Roman"/>
                          <a:cs typeface="Times New Roman"/>
                        </a:rPr>
                        <a:t>Координаталық </a:t>
                      </a:r>
                      <a:r>
                        <a:rPr lang="kk-KZ" sz="1400" dirty="0">
                          <a:latin typeface="KZ Times New Roman"/>
                          <a:ea typeface="Times New Roman"/>
                          <a:cs typeface="Times New Roman"/>
                        </a:rPr>
                        <a:t>түзу  бойынан: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latin typeface="KZ Times New Roman"/>
                          <a:ea typeface="Times New Roman"/>
                          <a:cs typeface="Times New Roman"/>
                        </a:rPr>
                        <a:t>А (-3) ; В (-3,5) ; С (-2); Д(2); Е(-4,5) нүктелерін белгілендер.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kk-KZ" sz="1400" dirty="0" smtClean="0">
                          <a:latin typeface="KZ Times New Roman"/>
                          <a:ea typeface="Times New Roman"/>
                          <a:cs typeface="Times New Roman"/>
                        </a:rPr>
                        <a:t>2)     Координаталық </a:t>
                      </a:r>
                      <a:r>
                        <a:rPr lang="kk-KZ" sz="1400" dirty="0">
                          <a:latin typeface="KZ Times New Roman"/>
                          <a:ea typeface="Times New Roman"/>
                          <a:cs typeface="Times New Roman"/>
                        </a:rPr>
                        <a:t>түзуде А(3); В(-2); С(0,5); Д(-1) нүктелері берілген. Координаталары осы нүктелердің кординаталарына қарама- қарсы сан болатын Е, Т, М және К нүктелерін белгілеңдер.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92343">
                <a:tc>
                  <a:txBody>
                    <a:bodyPr/>
                    <a:lstStyle/>
                    <a:p>
                      <a:r>
                        <a:rPr lang="kk-KZ" dirty="0" smtClean="0"/>
                        <a:t>ІІ деңгей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kumimoji="0" lang="kk-KZ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1)   Жақшаларды ашып жазыңдар:</a:t>
                      </a:r>
                      <a:endParaRPr kumimoji="0"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kk-KZ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-(-(+26))=</a:t>
                      </a:r>
                      <a:endParaRPr kumimoji="0"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kumimoji="0" lang="kk-KZ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2)   Теңдеуді шешіңдер:</a:t>
                      </a:r>
                      <a:endParaRPr kumimoji="0"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kk-KZ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-х+4,5=7</a:t>
                      </a:r>
                      <a:endParaRPr kumimoji="0"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kk-KZ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-</a:t>
                      </a: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m+2*3/1=4</a:t>
                      </a:r>
                      <a:endParaRPr lang="ru-RU" dirty="0"/>
                    </a:p>
                  </a:txBody>
                  <a:tcPr/>
                </a:tc>
              </a:tr>
              <a:tr h="1259417">
                <a:tc>
                  <a:txBody>
                    <a:bodyPr/>
                    <a:lstStyle/>
                    <a:p>
                      <a:r>
                        <a:rPr lang="kk-KZ" dirty="0" smtClean="0"/>
                        <a:t>ІІІ деңгей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kk-KZ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1) теңдеуді шешіңдер.</a:t>
                      </a:r>
                      <a:endParaRPr kumimoji="0"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kk-KZ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3=12 </a:t>
                      </a:r>
                      <a:endParaRPr kumimoji="0"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kk-KZ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2)  Модульдері 5-кіші бүтін сандардың А жиының жазындар. А    жиынының элементтерінің санын көрсетіп жазыңдар.</a:t>
                      </a:r>
                      <a:endParaRPr kumimoji="0"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edg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6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Тема6</Template>
  <TotalTime>45</TotalTime>
  <Words>692</Words>
  <PresentationFormat>Экран (4:3)</PresentationFormat>
  <Paragraphs>107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Тема6</vt:lpstr>
      <vt:lpstr>Оң және теріс сандар</vt:lpstr>
      <vt:lpstr>Мақсаты:</vt:lpstr>
      <vt:lpstr>                    Жоспары:  1) Ұйымдастыру.  2) Өтілген тақырыпты қайталау. 3) Ауызша есептер шығару. 4) Карточкамен жұмыс жасау 5) Логикалық есептер шығару. 6) Қорытынды. 7) Бағалау. 8) Үйге тапсырма беру. </vt:lpstr>
      <vt:lpstr>І. Топқа қайталау сұрақтары: </vt:lpstr>
      <vt:lpstr>ІІ. Топқа қайталау сұрақтары: </vt:lpstr>
      <vt:lpstr>ІІІ. Топқа қайталау сұрақтары:</vt:lpstr>
      <vt:lpstr>ІІІ. Ауысша есептеулер. </vt:lpstr>
      <vt:lpstr>2. Қазақстанның физикалық картасында:  </vt:lpstr>
      <vt:lpstr>ІY. Карточкамен жұмыс . 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Оң және теріс сандар</dc:title>
  <cp:lastModifiedBy>Жаксыбаева Айдана Айтжановна </cp:lastModifiedBy>
  <cp:revision>8</cp:revision>
  <dcterms:modified xsi:type="dcterms:W3CDTF">2009-11-02T11:22:37Z</dcterms:modified>
</cp:coreProperties>
</file>