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1" r:id="rId7"/>
    <p:sldId id="262" r:id="rId8"/>
    <p:sldId id="268"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8D341FB-13C4-411F-8F23-5A2CC8673D80}"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2369466916"/>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D341FB-13C4-411F-8F23-5A2CC8673D80}"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3596169008"/>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D341FB-13C4-411F-8F23-5A2CC8673D80}"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3941543207"/>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D341FB-13C4-411F-8F23-5A2CC8673D80}"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632164780"/>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8D341FB-13C4-411F-8F23-5A2CC8673D80}" type="datetimeFigureOut">
              <a:rPr lang="ru-RU" smtClean="0"/>
              <a:t>16.01.2015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3610709652"/>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8D341FB-13C4-411F-8F23-5A2CC8673D80}" type="datetimeFigureOut">
              <a:rPr lang="ru-RU" smtClean="0"/>
              <a:t>16.01.2015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3836471514"/>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D341FB-13C4-411F-8F23-5A2CC8673D80}" type="datetimeFigureOut">
              <a:rPr lang="ru-RU" smtClean="0"/>
              <a:t>16.01.2015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3068812137"/>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8D341FB-13C4-411F-8F23-5A2CC8673D80}" type="datetimeFigureOut">
              <a:rPr lang="ru-RU" smtClean="0"/>
              <a:t>16.01.2015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954539098"/>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D341FB-13C4-411F-8F23-5A2CC8673D80}" type="datetimeFigureOut">
              <a:rPr lang="ru-RU" smtClean="0"/>
              <a:t>16.01.2015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1237497594"/>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8D341FB-13C4-411F-8F23-5A2CC8673D80}" type="datetimeFigureOut">
              <a:rPr lang="ru-RU" smtClean="0"/>
              <a:t>16.01.2015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899104585"/>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8D341FB-13C4-411F-8F23-5A2CC8673D80}" type="datetimeFigureOut">
              <a:rPr lang="ru-RU" smtClean="0"/>
              <a:t>16.01.2015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B95A6-11FE-46CE-B23F-24797AA9095E}" type="slidenum">
              <a:rPr lang="ru-RU" smtClean="0"/>
              <a:t>‹#›</a:t>
            </a:fld>
            <a:endParaRPr lang="ru-RU"/>
          </a:p>
        </p:txBody>
      </p:sp>
    </p:spTree>
    <p:extLst>
      <p:ext uri="{BB962C8B-B14F-4D97-AF65-F5344CB8AC3E}">
        <p14:creationId xmlns:p14="http://schemas.microsoft.com/office/powerpoint/2010/main" val="2519721906"/>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341FB-13C4-411F-8F23-5A2CC8673D80}" type="datetimeFigureOut">
              <a:rPr lang="ru-RU" smtClean="0"/>
              <a:t>16.01.2015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B95A6-11FE-46CE-B23F-24797AA9095E}" type="slidenum">
              <a:rPr lang="ru-RU" smtClean="0"/>
              <a:t>‹#›</a:t>
            </a:fld>
            <a:endParaRPr lang="ru-RU"/>
          </a:p>
        </p:txBody>
      </p:sp>
    </p:spTree>
    <p:extLst>
      <p:ext uri="{BB962C8B-B14F-4D97-AF65-F5344CB8AC3E}">
        <p14:creationId xmlns:p14="http://schemas.microsoft.com/office/powerpoint/2010/main" val="928395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a:solidFill>
            <a:srgbClr val="FFFF00"/>
          </a:solidFill>
        </p:spPr>
        <p:txBody>
          <a:bodyPr/>
          <a:lstStyle/>
          <a:p>
            <a:endParaRPr lang="ru-RU" dirty="0"/>
          </a:p>
        </p:txBody>
      </p:sp>
      <p:sp>
        <p:nvSpPr>
          <p:cNvPr id="3" name="Подзаголовок 2"/>
          <p:cNvSpPr>
            <a:spLocks noGrp="1"/>
          </p:cNvSpPr>
          <p:nvPr>
            <p:ph type="subTitle" idx="1"/>
          </p:nvPr>
        </p:nvSpPr>
        <p:spPr>
          <a:xfrm>
            <a:off x="467544" y="116632"/>
            <a:ext cx="8568952" cy="6984776"/>
          </a:xfrm>
        </p:spPr>
        <p:txBody>
          <a:bodyPr>
            <a:normAutofit fontScale="62500" lnSpcReduction="20000"/>
          </a:bodyPr>
          <a:lstStyle/>
          <a:p>
            <a:pPr lvl="0" algn="l"/>
            <a:endParaRPr lang="ru-RU" sz="2800" dirty="0" smtClean="0">
              <a:solidFill>
                <a:srgbClr val="FF0000"/>
              </a:solidFill>
            </a:endParaRPr>
          </a:p>
          <a:p>
            <a:pPr lvl="0" algn="l"/>
            <a:endParaRPr lang="ru-RU" sz="2800" dirty="0">
              <a:solidFill>
                <a:srgbClr val="FF0000"/>
              </a:solidFill>
            </a:endParaRPr>
          </a:p>
          <a:p>
            <a:pPr lvl="0" algn="l"/>
            <a:endParaRPr lang="ru-RU" sz="2800" dirty="0" smtClean="0">
              <a:solidFill>
                <a:srgbClr val="FF0000"/>
              </a:solidFill>
            </a:endParaRPr>
          </a:p>
          <a:p>
            <a:pPr lvl="0" algn="l"/>
            <a:endParaRPr lang="ru-RU" sz="2800" dirty="0">
              <a:solidFill>
                <a:srgbClr val="FF0000"/>
              </a:solidFill>
            </a:endParaRPr>
          </a:p>
          <a:p>
            <a:pPr lvl="0" algn="l"/>
            <a:endParaRPr lang="ru-RU" sz="2800" dirty="0" smtClean="0">
              <a:solidFill>
                <a:srgbClr val="FF0000"/>
              </a:solidFill>
            </a:endParaRPr>
          </a:p>
          <a:p>
            <a:pPr lvl="0" algn="l"/>
            <a:endParaRPr lang="ru-RU" sz="2800" dirty="0">
              <a:solidFill>
                <a:srgbClr val="FF0000"/>
              </a:solidFill>
            </a:endParaRPr>
          </a:p>
          <a:p>
            <a:pPr lvl="0" algn="l"/>
            <a:endParaRPr lang="ru-RU" sz="2800" dirty="0" smtClean="0">
              <a:solidFill>
                <a:srgbClr val="FF0000"/>
              </a:solidFill>
            </a:endParaRPr>
          </a:p>
          <a:p>
            <a:pPr lvl="0" algn="l"/>
            <a:endParaRPr lang="ru-RU" sz="2800" dirty="0">
              <a:solidFill>
                <a:srgbClr val="FF0000"/>
              </a:solidFill>
            </a:endParaRPr>
          </a:p>
          <a:p>
            <a:pPr lvl="0" algn="l"/>
            <a:endParaRPr lang="ru-RU" sz="2800" dirty="0" smtClean="0">
              <a:solidFill>
                <a:srgbClr val="FF0000"/>
              </a:solidFill>
            </a:endParaRPr>
          </a:p>
          <a:p>
            <a:pPr lvl="0" algn="l"/>
            <a:endParaRPr lang="ru-RU" sz="2800" dirty="0">
              <a:solidFill>
                <a:srgbClr val="FF0000"/>
              </a:solidFill>
            </a:endParaRPr>
          </a:p>
          <a:p>
            <a:pPr lvl="0" algn="l"/>
            <a:endParaRPr lang="ru-RU" sz="2800" dirty="0">
              <a:solidFill>
                <a:srgbClr val="FF0000"/>
              </a:solidFill>
            </a:endParaRPr>
          </a:p>
          <a:p>
            <a:pPr lvl="0" algn="l">
              <a:tabLst>
                <a:tab pos="7181850" algn="l"/>
              </a:tabLst>
            </a:pPr>
            <a:r>
              <a:rPr lang="ru-RU" sz="2800" dirty="0" smtClean="0">
                <a:solidFill>
                  <a:srgbClr val="FF0000"/>
                </a:solidFill>
              </a:rPr>
              <a:t>              </a:t>
            </a:r>
            <a:r>
              <a:rPr lang="ru-RU" sz="2800" dirty="0" smtClean="0">
                <a:solidFill>
                  <a:srgbClr val="FF0000"/>
                </a:solidFill>
              </a:rPr>
              <a:t>                           </a:t>
            </a:r>
            <a:endParaRPr lang="ru-RU" sz="2800" dirty="0" smtClean="0">
              <a:solidFill>
                <a:srgbClr val="FF0000"/>
              </a:solidFill>
            </a:endParaRPr>
          </a:p>
          <a:p>
            <a:pPr lvl="0" algn="l">
              <a:tabLst>
                <a:tab pos="7181850" algn="l"/>
              </a:tabLst>
            </a:pPr>
            <a:endParaRPr lang="ru-RU" sz="2800" dirty="0">
              <a:solidFill>
                <a:srgbClr val="FF0000"/>
              </a:solidFill>
            </a:endParaRPr>
          </a:p>
          <a:p>
            <a:pPr lvl="0" algn="l">
              <a:tabLst>
                <a:tab pos="7181850" algn="l"/>
              </a:tabLst>
            </a:pPr>
            <a:endParaRPr lang="ru-RU" sz="2800" dirty="0" smtClean="0">
              <a:solidFill>
                <a:srgbClr val="FF0000"/>
              </a:solidFill>
            </a:endParaRPr>
          </a:p>
          <a:p>
            <a:pPr lvl="0" algn="l">
              <a:tabLst>
                <a:tab pos="7181850" algn="l"/>
              </a:tabLst>
            </a:pPr>
            <a:endParaRPr lang="ru-RU" sz="2800" dirty="0" smtClean="0">
              <a:solidFill>
                <a:srgbClr val="FF0000"/>
              </a:solidFill>
            </a:endParaRPr>
          </a:p>
          <a:p>
            <a:pPr lvl="0" algn="l">
              <a:tabLst>
                <a:tab pos="7181850" algn="l"/>
              </a:tabLst>
            </a:pPr>
            <a:r>
              <a:rPr lang="ru-RU" sz="2800" dirty="0">
                <a:solidFill>
                  <a:srgbClr val="FF0000"/>
                </a:solidFill>
              </a:rPr>
              <a:t> </a:t>
            </a:r>
            <a:r>
              <a:rPr lang="ru-RU" sz="2800" dirty="0" smtClean="0">
                <a:solidFill>
                  <a:srgbClr val="FF0000"/>
                </a:solidFill>
              </a:rPr>
              <a:t>                                                    </a:t>
            </a:r>
            <a:endParaRPr lang="ru-RU" sz="2800" dirty="0" smtClean="0">
              <a:solidFill>
                <a:srgbClr val="FF0000"/>
              </a:solidFill>
            </a:endParaRPr>
          </a:p>
          <a:p>
            <a:pPr lvl="0" algn="l">
              <a:tabLst>
                <a:tab pos="7181850" algn="l"/>
              </a:tabLst>
            </a:pPr>
            <a:endParaRPr lang="ru-RU" sz="2800" dirty="0">
              <a:solidFill>
                <a:srgbClr val="FF0000"/>
              </a:solidFill>
            </a:endParaRPr>
          </a:p>
          <a:p>
            <a:pPr lvl="0" algn="l">
              <a:tabLst>
                <a:tab pos="7181850" algn="l"/>
              </a:tabLst>
            </a:pPr>
            <a:endParaRPr lang="ru-RU" sz="2800" dirty="0" smtClean="0">
              <a:solidFill>
                <a:srgbClr val="FF0000"/>
              </a:solidFill>
            </a:endParaRPr>
          </a:p>
          <a:p>
            <a:pPr lvl="0" algn="l">
              <a:tabLst>
                <a:tab pos="7181850" algn="l"/>
              </a:tabLst>
            </a:pPr>
            <a:endParaRPr lang="ru-RU" sz="2800" dirty="0">
              <a:solidFill>
                <a:srgbClr val="FF0000"/>
              </a:solidFill>
            </a:endParaRPr>
          </a:p>
          <a:p>
            <a:pPr lvl="0" algn="l">
              <a:tabLst>
                <a:tab pos="7181850" algn="l"/>
              </a:tabLst>
            </a:pPr>
            <a:r>
              <a:rPr lang="ru-RU" sz="2800" dirty="0" smtClean="0">
                <a:solidFill>
                  <a:srgbClr val="FF0000"/>
                </a:solidFill>
              </a:rPr>
              <a:t>                                                                                                    </a:t>
            </a:r>
          </a:p>
          <a:p>
            <a:pPr lvl="0" algn="l">
              <a:tabLst>
                <a:tab pos="7181850" algn="l"/>
              </a:tabLst>
            </a:pPr>
            <a:r>
              <a:rPr lang="ru-RU" sz="2800" b="1" dirty="0">
                <a:solidFill>
                  <a:srgbClr val="FF0000"/>
                </a:solidFill>
              </a:rPr>
              <a:t> </a:t>
            </a:r>
            <a:r>
              <a:rPr lang="ru-RU" sz="2800" b="1" dirty="0" smtClean="0">
                <a:solidFill>
                  <a:srgbClr val="FF0000"/>
                </a:solidFill>
              </a:rPr>
              <a:t>                                                                                                   </a:t>
            </a:r>
            <a:r>
              <a:rPr lang="ru-RU" sz="2800" b="1" dirty="0" smtClean="0">
                <a:solidFill>
                  <a:srgbClr val="FF0000"/>
                </a:solidFill>
              </a:rPr>
              <a:t>Подготовила</a:t>
            </a:r>
            <a:r>
              <a:rPr lang="ru-RU" sz="2800" b="1" dirty="0" smtClean="0">
                <a:solidFill>
                  <a:srgbClr val="FF0000"/>
                </a:solidFill>
              </a:rPr>
              <a:t>: </a:t>
            </a:r>
            <a:r>
              <a:rPr lang="ru-RU" sz="2800" b="1" dirty="0" err="1" smtClean="0">
                <a:solidFill>
                  <a:srgbClr val="FF0000"/>
                </a:solidFill>
              </a:rPr>
              <a:t>Гладских</a:t>
            </a:r>
            <a:r>
              <a:rPr lang="ru-RU" sz="2800" b="1" dirty="0" smtClean="0">
                <a:solidFill>
                  <a:srgbClr val="FF0000"/>
                </a:solidFill>
              </a:rPr>
              <a:t> Т.Л</a:t>
            </a:r>
            <a:r>
              <a:rPr lang="ru-RU" sz="2800" b="1" dirty="0" smtClean="0">
                <a:solidFill>
                  <a:srgbClr val="FF0000"/>
                </a:solidFill>
              </a:rPr>
              <a:t>.</a:t>
            </a:r>
            <a:endParaRPr lang="ru-RU" sz="2800" b="1" dirty="0" smtClean="0">
              <a:solidFill>
                <a:srgbClr val="FF0000"/>
              </a:solidFill>
            </a:endParaRPr>
          </a:p>
          <a:p>
            <a:pPr lvl="0" algn="l">
              <a:tabLst>
                <a:tab pos="7181850" algn="l"/>
              </a:tabLst>
            </a:pPr>
            <a:r>
              <a:rPr lang="ru-RU" sz="2800" b="1" dirty="0">
                <a:solidFill>
                  <a:srgbClr val="FF0000"/>
                </a:solidFill>
              </a:rPr>
              <a:t> </a:t>
            </a:r>
            <a:r>
              <a:rPr lang="ru-RU" sz="2800" b="1" dirty="0" smtClean="0">
                <a:solidFill>
                  <a:srgbClr val="FF0000"/>
                </a:solidFill>
              </a:rPr>
              <a:t>                                                        </a:t>
            </a:r>
            <a:r>
              <a:rPr lang="ru-RU" sz="2800" b="1" dirty="0" smtClean="0">
                <a:solidFill>
                  <a:srgbClr val="FF0000"/>
                </a:solidFill>
              </a:rPr>
              <a:t>                                           </a:t>
            </a:r>
            <a:r>
              <a:rPr lang="ru-RU" sz="2800" b="1" dirty="0">
                <a:solidFill>
                  <a:srgbClr val="FF0000"/>
                </a:solidFill>
              </a:rPr>
              <a:t>Воспитатель высшей </a:t>
            </a:r>
            <a:r>
              <a:rPr lang="ru-RU" sz="2800" b="1" dirty="0" smtClean="0">
                <a:solidFill>
                  <a:srgbClr val="FF0000"/>
                </a:solidFill>
              </a:rPr>
              <a:t>категории</a:t>
            </a:r>
          </a:p>
          <a:p>
            <a:pPr lvl="0" algn="l"/>
            <a:r>
              <a:rPr lang="ru-RU" sz="2800" b="1" dirty="0">
                <a:solidFill>
                  <a:srgbClr val="FF0000"/>
                </a:solidFill>
              </a:rPr>
              <a:t> </a:t>
            </a:r>
            <a:r>
              <a:rPr lang="ru-RU" sz="2800" b="1" dirty="0" smtClean="0">
                <a:solidFill>
                  <a:srgbClr val="FF0000"/>
                </a:solidFill>
              </a:rPr>
              <a:t>                                                      </a:t>
            </a:r>
            <a:r>
              <a:rPr lang="ru-RU" sz="2800" b="1" dirty="0" smtClean="0">
                <a:solidFill>
                  <a:srgbClr val="FF0000"/>
                </a:solidFill>
              </a:rPr>
              <a:t>                                             я/с </a:t>
            </a:r>
            <a:r>
              <a:rPr lang="ru-RU" sz="2800" b="1" dirty="0">
                <a:solidFill>
                  <a:srgbClr val="FF0000"/>
                </a:solidFill>
              </a:rPr>
              <a:t>№ 101 «</a:t>
            </a:r>
            <a:r>
              <a:rPr lang="ru-RU" sz="2800" b="1" dirty="0" err="1">
                <a:solidFill>
                  <a:srgbClr val="FF0000"/>
                </a:solidFill>
              </a:rPr>
              <a:t>Аяла</a:t>
            </a:r>
            <a:r>
              <a:rPr lang="ru-RU" sz="2800" b="1" dirty="0">
                <a:solidFill>
                  <a:srgbClr val="FF0000"/>
                </a:solidFill>
              </a:rPr>
              <a:t>» г. Караганды</a:t>
            </a:r>
          </a:p>
          <a:p>
            <a:pPr lvl="0" algn="l">
              <a:tabLst>
                <a:tab pos="7181850" algn="l"/>
              </a:tabLst>
            </a:pPr>
            <a:r>
              <a:rPr lang="ru-RU" sz="2800" b="1" dirty="0" smtClean="0">
                <a:solidFill>
                  <a:srgbClr val="FF0000"/>
                </a:solidFill>
              </a:rPr>
              <a:t> </a:t>
            </a:r>
            <a:endParaRPr lang="ru-RU" sz="2800" b="1" dirty="0">
              <a:solidFill>
                <a:srgbClr val="FF0000"/>
              </a:solidFill>
            </a:endParaRPr>
          </a:p>
          <a:p>
            <a:pPr lvl="0" algn="l">
              <a:tabLst>
                <a:tab pos="7181850" algn="l"/>
              </a:tabLst>
            </a:pPr>
            <a:r>
              <a:rPr lang="ru-RU" sz="2800" dirty="0" smtClean="0">
                <a:solidFill>
                  <a:srgbClr val="FF0000"/>
                </a:solidFill>
              </a:rPr>
              <a:t>                                                                                                        </a:t>
            </a:r>
            <a:endParaRPr lang="ru-RU" sz="2800" dirty="0">
              <a:solidFill>
                <a:srgbClr val="FF0000"/>
              </a:solidFill>
            </a:endParaRPr>
          </a:p>
        </p:txBody>
      </p:sp>
      <p:sp>
        <p:nvSpPr>
          <p:cNvPr id="4" name="Прямоугольник 3"/>
          <p:cNvSpPr/>
          <p:nvPr/>
        </p:nvSpPr>
        <p:spPr>
          <a:xfrm>
            <a:off x="323528" y="692696"/>
            <a:ext cx="8820472" cy="452431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ru-RU" sz="72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ru-RU" sz="72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Знаменательные </a:t>
            </a:r>
            <a:r>
              <a:rPr lang="ru-RU" sz="72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даты </a:t>
            </a:r>
          </a:p>
          <a:p>
            <a:pPr algn="ctr"/>
            <a:r>
              <a:rPr lang="ru-RU" sz="7200" b="1" i="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казахстана</a:t>
            </a:r>
            <a:endParaRPr lang="ru-RU" sz="7200" b="1" i="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09795"/>
            <a:ext cx="5544616" cy="2376264"/>
          </a:xfrm>
          <a:prstGeom prst="rect">
            <a:avLst/>
          </a:prstGeom>
        </p:spPr>
      </p:pic>
    </p:spTree>
    <p:extLst>
      <p:ext uri="{BB962C8B-B14F-4D97-AF65-F5344CB8AC3E}">
        <p14:creationId xmlns:p14="http://schemas.microsoft.com/office/powerpoint/2010/main" val="1799213863"/>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74632"/>
          </a:xfrm>
        </p:spPr>
      </p:pic>
      <p:sp>
        <p:nvSpPr>
          <p:cNvPr id="5" name="Прямоугольник 4"/>
          <p:cNvSpPr/>
          <p:nvPr/>
        </p:nvSpPr>
        <p:spPr>
          <a:xfrm>
            <a:off x="207541" y="2967335"/>
            <a:ext cx="8728929"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cap="none" spc="0" dirty="0" smtClean="0">
                <a:ln w="11430"/>
                <a:solidFill>
                  <a:srgbClr val="FFFF00"/>
                </a:solidFill>
                <a:effectLst>
                  <a:outerShdw blurRad="50800" dist="39000" dir="5460000" algn="tl">
                    <a:srgbClr val="000000">
                      <a:alpha val="38000"/>
                    </a:srgbClr>
                  </a:outerShdw>
                </a:effectLst>
              </a:rPr>
              <a:t>СПАСИБО ЗА ВНИМАНИЕ!</a:t>
            </a:r>
            <a:endParaRPr lang="ru-RU" sz="6000" b="1" cap="none" spc="0"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64737899"/>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3361" y="7245424"/>
            <a:ext cx="8229600" cy="72008"/>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5004048" y="764704"/>
            <a:ext cx="4139952" cy="6598770"/>
          </a:xfrm>
          <a:solidFill>
            <a:srgbClr val="00B0F0"/>
          </a:solidFill>
        </p:spPr>
        <p:txBody>
          <a:bodyPr>
            <a:noAutofit/>
          </a:bodyPr>
          <a:lstStyle/>
          <a:p>
            <a:pPr marL="0" indent="0" algn="just"/>
            <a:r>
              <a:rPr lang="ru-RU" sz="1600" b="1" dirty="0" smtClean="0">
                <a:solidFill>
                  <a:srgbClr val="FF0000"/>
                </a:solidFill>
              </a:rPr>
              <a:t>День </a:t>
            </a:r>
            <a:r>
              <a:rPr lang="ru-RU" sz="1600" b="1" dirty="0">
                <a:solidFill>
                  <a:srgbClr val="FF0000"/>
                </a:solidFill>
              </a:rPr>
              <a:t> Первого Президента </a:t>
            </a:r>
            <a:r>
              <a:rPr lang="ru-RU" sz="1600" b="1" dirty="0"/>
              <a:t>- это день первых всенародных президентских выборов в независимом Казахстане. В этот день, </a:t>
            </a:r>
            <a:r>
              <a:rPr lang="ru-RU" sz="1600" b="1" dirty="0">
                <a:solidFill>
                  <a:srgbClr val="FF0000"/>
                </a:solidFill>
              </a:rPr>
              <a:t>1 декабря 1991 года, </a:t>
            </a:r>
            <a:r>
              <a:rPr lang="ru-RU" sz="1600" b="1" dirty="0"/>
              <a:t>в судьбоносные для Казахстана дни, впервые состоялись выборы, в ходе которых Президентом Казахстана был избран Нурсултан Назарбаев. Первый Президент получил 98,78 процента голосов избирателей, принявших участие в выборах. Эта победа была знаком высочайшего доверия и, в то же время, ответственного выбора народа Казахстана. Это был и показатель авторитета должности Президента - ключевого поста в новой политической системе. Именно поэтому день </a:t>
            </a:r>
            <a:r>
              <a:rPr lang="ru-RU" sz="1600" b="1" dirty="0">
                <a:solidFill>
                  <a:srgbClr val="FF0000"/>
                </a:solidFill>
              </a:rPr>
              <a:t>1 декабря </a:t>
            </a:r>
            <a:r>
              <a:rPr lang="ru-RU" sz="1600" b="1" dirty="0"/>
              <a:t>навечно останется в истории нашей страны, и именно поэтому мы </a:t>
            </a:r>
            <a:r>
              <a:rPr lang="ru-RU" sz="1600" b="1" dirty="0" smtClean="0"/>
              <a:t>празднуем </a:t>
            </a:r>
            <a:r>
              <a:rPr lang="ru-RU" sz="1600" b="1" dirty="0"/>
              <a:t>его, как </a:t>
            </a:r>
            <a:r>
              <a:rPr lang="ru-RU" sz="1600" b="1" dirty="0">
                <a:solidFill>
                  <a:srgbClr val="FF0000"/>
                </a:solidFill>
              </a:rPr>
              <a:t>День Первого Президента</a:t>
            </a:r>
            <a:r>
              <a:rPr lang="ru-RU" sz="1600" b="1" dirty="0" smtClean="0"/>
              <a:t>. </a:t>
            </a:r>
            <a:r>
              <a:rPr lang="ru-RU" sz="1600" b="1" dirty="0">
                <a:solidFill>
                  <a:prstClr val="black"/>
                </a:solidFill>
              </a:rPr>
              <a:t>Первый президент Республики Казахстан </a:t>
            </a:r>
            <a:r>
              <a:rPr lang="ru-RU" sz="1600" b="1" dirty="0">
                <a:solidFill>
                  <a:srgbClr val="FF0000"/>
                </a:solidFill>
              </a:rPr>
              <a:t>Нурсултан </a:t>
            </a:r>
            <a:r>
              <a:rPr lang="ru-RU" sz="1600" b="1" dirty="0" err="1">
                <a:solidFill>
                  <a:srgbClr val="FF0000"/>
                </a:solidFill>
              </a:rPr>
              <a:t>Абишевич</a:t>
            </a:r>
            <a:r>
              <a:rPr lang="ru-RU" sz="1600" b="1" dirty="0">
                <a:solidFill>
                  <a:srgbClr val="FF0000"/>
                </a:solidFill>
              </a:rPr>
              <a:t> </a:t>
            </a:r>
            <a:r>
              <a:rPr lang="ru-RU" sz="1600" b="1" dirty="0" smtClean="0">
                <a:solidFill>
                  <a:srgbClr val="FF0000"/>
                </a:solidFill>
              </a:rPr>
              <a:t>Назарбаев</a:t>
            </a:r>
            <a:r>
              <a:rPr lang="ru-RU" sz="1600" b="1" dirty="0" smtClean="0">
                <a:solidFill>
                  <a:prstClr val="black"/>
                </a:solidFill>
              </a:rPr>
              <a:t> </a:t>
            </a:r>
            <a:r>
              <a:rPr lang="ru-RU" sz="1600" b="1" dirty="0">
                <a:solidFill>
                  <a:prstClr val="black"/>
                </a:solidFill>
              </a:rPr>
              <a:t>является основателем нового независимого государства, обеспечивший единство Казахстана, защиту Конституции, прав и свобод человека </a:t>
            </a:r>
            <a:r>
              <a:rPr lang="ru-RU" sz="1600" b="1" dirty="0" smtClean="0">
                <a:solidFill>
                  <a:prstClr val="black"/>
                </a:solidFill>
              </a:rPr>
              <a:t>и гражданина</a:t>
            </a:r>
            <a:r>
              <a:rPr lang="ru-RU" sz="1600" dirty="0">
                <a:solidFill>
                  <a:prstClr val="black"/>
                </a:solidFill>
              </a:rPr>
              <a:t/>
            </a:r>
            <a:br>
              <a:rPr lang="ru-RU" sz="1600" dirty="0">
                <a:solidFill>
                  <a:prstClr val="black"/>
                </a:solidFill>
              </a:rPr>
            </a:br>
            <a:endParaRPr lang="ru-RU" sz="1600" dirty="0"/>
          </a:p>
        </p:txBody>
      </p:sp>
      <p:sp>
        <p:nvSpPr>
          <p:cNvPr id="4" name="Прямоугольник 3"/>
          <p:cNvSpPr/>
          <p:nvPr/>
        </p:nvSpPr>
        <p:spPr>
          <a:xfrm>
            <a:off x="0" y="80063"/>
            <a:ext cx="9144000" cy="769441"/>
          </a:xfrm>
          <a:prstGeom prst="rect">
            <a:avLst/>
          </a:prstGeom>
          <a:solidFill>
            <a:srgbClr val="00B0F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ДЕНЬ ПЕРВОГО ПРЕЗИДЕНТА</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9504"/>
            <a:ext cx="5004048" cy="2867528"/>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9" y="3789040"/>
            <a:ext cx="5025217" cy="3068960"/>
          </a:xfrm>
          <a:prstGeom prst="rect">
            <a:avLst/>
          </a:prstGeom>
        </p:spPr>
      </p:pic>
    </p:spTree>
    <p:extLst>
      <p:ext uri="{BB962C8B-B14F-4D97-AF65-F5344CB8AC3E}">
        <p14:creationId xmlns:p14="http://schemas.microsoft.com/office/powerpoint/2010/main" val="240082332"/>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ДДДд</a:t>
            </a:r>
            <a:endParaRPr lang="ru-RU"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21595"/>
          <a:stretch/>
        </p:blipFill>
        <p:spPr>
          <a:xfrm>
            <a:off x="2771800" y="449288"/>
            <a:ext cx="7632848" cy="6408712"/>
          </a:xfrm>
        </p:spPr>
      </p:pic>
      <p:sp>
        <p:nvSpPr>
          <p:cNvPr id="5" name="Прямоугольник 4"/>
          <p:cNvSpPr/>
          <p:nvPr/>
        </p:nvSpPr>
        <p:spPr>
          <a:xfrm>
            <a:off x="107504" y="476672"/>
            <a:ext cx="8784976"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ДЕНЬ КОНСТИТУЦИИ РЕСПУБЛИКИ КАЗАХСТАН</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0" y="2230997"/>
            <a:ext cx="5724128" cy="5909310"/>
          </a:xfrm>
          <a:prstGeom prst="rect">
            <a:avLst/>
          </a:prstGeom>
          <a:noFill/>
        </p:spPr>
        <p:txBody>
          <a:bodyPr wrap="square" lIns="91440" tIns="45720" rIns="91440" bIns="45720">
            <a:spAutoFit/>
          </a:bodyPr>
          <a:lstStyle/>
          <a:p>
            <a:r>
              <a:rPr lang="ru-RU" b="1" cap="none" spc="0" dirty="0" smtClean="0">
                <a:ln w="10541" cmpd="sng">
                  <a:solidFill>
                    <a:schemeClr val="accent1">
                      <a:shade val="88000"/>
                      <a:satMod val="110000"/>
                    </a:schemeClr>
                  </a:solidFill>
                  <a:prstDash val="solid"/>
                </a:ln>
                <a:solidFill>
                  <a:srgbClr val="FF0000"/>
                </a:solidFill>
                <a:effectLst/>
              </a:rPr>
              <a:t>30 августа 1995г. </a:t>
            </a:r>
            <a:r>
              <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была принята Конституция Республики Казахстан</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Конституция – самый главный закон любого                               государства.</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 этому закону государство</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определяет принципы своего </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устройства, права и обязанности </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своих граждан. Так в первой </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статье нашей Конституции сказано:</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«Республика Казахстан утверждает </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себя демократическим, светским, </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правовым и социальным </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государством, высшими ценностями </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которого являются человек, </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его жизнь, права и свободы».</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a:p>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ru-RU"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508141677"/>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6858000"/>
          </a:xfrm>
          <a:solidFill>
            <a:srgbClr val="FFFF00"/>
          </a:solidFill>
        </p:spPr>
        <p:txBody>
          <a:bodyPr>
            <a:noAutofit/>
          </a:bodyPr>
          <a:lstStyle/>
          <a:p>
            <a:pPr algn="just"/>
            <a:r>
              <a:rPr lang="ru-RU" sz="1800" b="1" dirty="0" smtClean="0">
                <a:solidFill>
                  <a:srgbClr val="C00000"/>
                </a:solidFill>
              </a:rPr>
              <a:t> </a:t>
            </a:r>
            <a:r>
              <a:rPr lang="ru-RU" sz="1800" b="1" dirty="0" smtClean="0">
                <a:solidFill>
                  <a:srgbClr val="C00000"/>
                </a:solidFill>
              </a:rPr>
              <a:t/>
            </a:r>
            <a:br>
              <a:rPr lang="ru-RU" sz="1800" b="1" dirty="0" smtClean="0">
                <a:solidFill>
                  <a:srgbClr val="C00000"/>
                </a:solidFill>
              </a:rPr>
            </a:br>
            <a:r>
              <a:rPr lang="ru-RU" sz="1800" b="1" dirty="0" smtClean="0">
                <a:solidFill>
                  <a:srgbClr val="FF0000"/>
                </a:solidFill>
              </a:rPr>
              <a:t>22 </a:t>
            </a:r>
            <a:r>
              <a:rPr lang="ru-RU" sz="1800" b="1" dirty="0" smtClean="0">
                <a:solidFill>
                  <a:srgbClr val="FF0000"/>
                </a:solidFill>
              </a:rPr>
              <a:t>марта,</a:t>
            </a:r>
            <a:r>
              <a:rPr lang="ru-RU" sz="1800" b="1" dirty="0" smtClean="0"/>
              <a:t> </a:t>
            </a:r>
            <a:r>
              <a:rPr lang="ru-RU" sz="1800" b="1" dirty="0" smtClean="0">
                <a:solidFill>
                  <a:srgbClr val="00B050"/>
                </a:solidFill>
              </a:rPr>
              <a:t>в день весеннего равноденствия, народы Центральной Азии отмечают </a:t>
            </a:r>
            <a:r>
              <a:rPr lang="ru-RU" sz="1800" b="1" dirty="0" err="1" smtClean="0">
                <a:solidFill>
                  <a:srgbClr val="C00000"/>
                </a:solidFill>
              </a:rPr>
              <a:t>Наурыз</a:t>
            </a:r>
            <a:r>
              <a:rPr lang="ru-RU" sz="1800" b="1" dirty="0" smtClean="0"/>
              <a:t> </a:t>
            </a:r>
            <a:r>
              <a:rPr lang="ru-RU" sz="1800" b="1" dirty="0" smtClean="0">
                <a:solidFill>
                  <a:srgbClr val="00B050"/>
                </a:solidFill>
              </a:rPr>
              <a:t>– Новый год. </a:t>
            </a:r>
            <a:r>
              <a:rPr lang="ru-RU" sz="1800" b="1" dirty="0" err="1" smtClean="0">
                <a:solidFill>
                  <a:srgbClr val="C00000"/>
                </a:solidFill>
              </a:rPr>
              <a:t>Наурыз</a:t>
            </a:r>
            <a:r>
              <a:rPr lang="ru-RU" sz="1800" b="1" dirty="0" smtClean="0"/>
              <a:t> </a:t>
            </a:r>
            <a:r>
              <a:rPr lang="ru-RU" sz="1800" b="1" dirty="0" smtClean="0">
                <a:solidFill>
                  <a:srgbClr val="00B050"/>
                </a:solidFill>
              </a:rPr>
              <a:t>– это начало весны, время пробуждения природы, всего живого на земле, начало сельскохозяйственных работ. В этот день организуют большой праздник, который символизирует изобилие, достаток. В каждом доме накрывают богатый </a:t>
            </a:r>
            <a:r>
              <a:rPr lang="ru-RU" sz="1800" b="1" dirty="0" err="1" smtClean="0">
                <a:solidFill>
                  <a:srgbClr val="00B050"/>
                </a:solidFill>
              </a:rPr>
              <a:t>дастархан</a:t>
            </a:r>
            <a:r>
              <a:rPr lang="ru-RU" sz="1800" b="1" dirty="0" smtClean="0">
                <a:solidFill>
                  <a:srgbClr val="00B050"/>
                </a:solidFill>
              </a:rPr>
              <a:t>, главным блюдом которого является </a:t>
            </a:r>
            <a:r>
              <a:rPr lang="ru-RU" sz="1800" b="1" i="1" u="sng" dirty="0" err="1" smtClean="0">
                <a:solidFill>
                  <a:srgbClr val="0070C0"/>
                </a:solidFill>
              </a:rPr>
              <a:t>наурыз</a:t>
            </a:r>
            <a:r>
              <a:rPr lang="ru-RU" sz="1800" b="1" i="1" dirty="0" smtClean="0">
                <a:solidFill>
                  <a:srgbClr val="0070C0"/>
                </a:solidFill>
              </a:rPr>
              <a:t> - </a:t>
            </a:r>
            <a:r>
              <a:rPr lang="ru-RU" sz="1800" b="1" i="1" u="sng" dirty="0" smtClean="0">
                <a:solidFill>
                  <a:srgbClr val="0070C0"/>
                </a:solidFill>
              </a:rPr>
              <a:t>коже</a:t>
            </a:r>
            <a:r>
              <a:rPr lang="ru-RU" sz="1800" b="1" i="1" dirty="0" smtClean="0">
                <a:solidFill>
                  <a:srgbClr val="00B050"/>
                </a:solidFill>
              </a:rPr>
              <a:t>. </a:t>
            </a:r>
            <a:r>
              <a:rPr lang="ru-RU" sz="1800" b="1" dirty="0" smtClean="0">
                <a:solidFill>
                  <a:srgbClr val="00B050"/>
                </a:solidFill>
              </a:rPr>
              <a:t>Все люди в нарядных одеждах  ходят в гости друг к другу, желают здоровья, процветания, мира, благополучия. Во время  </a:t>
            </a:r>
            <a:r>
              <a:rPr lang="ru-RU" sz="1800" b="1" dirty="0" err="1" smtClean="0">
                <a:solidFill>
                  <a:srgbClr val="FF0000"/>
                </a:solidFill>
              </a:rPr>
              <a:t>Наурыза</a:t>
            </a:r>
            <a:r>
              <a:rPr lang="ru-RU" sz="1800" b="1" dirty="0" smtClean="0">
                <a:solidFill>
                  <a:srgbClr val="00B050"/>
                </a:solidFill>
              </a:rPr>
              <a:t> забываются старые обиды, прекращается вражда между соседями, </a:t>
            </a:r>
            <a:r>
              <a:rPr lang="ru-RU" sz="1800" b="1" dirty="0" smtClean="0">
                <a:solidFill>
                  <a:srgbClr val="00B050"/>
                </a:solidFill>
              </a:rPr>
              <a:t>родственниками. Праздник </a:t>
            </a:r>
            <a:r>
              <a:rPr lang="ru-RU" sz="1800" b="1" dirty="0" smtClean="0">
                <a:solidFill>
                  <a:srgbClr val="00B050"/>
                </a:solidFill>
              </a:rPr>
              <a:t>сопровождается народными </a:t>
            </a:r>
            <a:r>
              <a:rPr lang="ru-RU" sz="1800" b="1" dirty="0" smtClean="0">
                <a:solidFill>
                  <a:srgbClr val="00B050"/>
                </a:solidFill>
              </a:rPr>
              <a:t>гуляниями, </a:t>
            </a:r>
            <a:r>
              <a:rPr lang="ru-RU" sz="1800" b="1" dirty="0" err="1" smtClean="0">
                <a:solidFill>
                  <a:srgbClr val="00B050"/>
                </a:solidFill>
              </a:rPr>
              <a:t>айтысами</a:t>
            </a:r>
            <a:r>
              <a:rPr lang="ru-RU" sz="1800" b="1" dirty="0" smtClean="0">
                <a:solidFill>
                  <a:srgbClr val="00B050"/>
                </a:solidFill>
              </a:rPr>
              <a:t>, конноспортивными состязаниями, песнями и танцами</a:t>
            </a:r>
            <a:endParaRPr lang="ru-RU" sz="1800" b="1" dirty="0">
              <a:solidFill>
                <a:srgbClr val="00B05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692383"/>
            <a:ext cx="4860032" cy="3068960"/>
          </a:xfr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789040"/>
            <a:ext cx="4860032" cy="3068960"/>
          </a:xfrm>
          <a:prstGeom prst="rect">
            <a:avLst/>
          </a:prstGeom>
        </p:spPr>
      </p:pic>
      <p:sp>
        <p:nvSpPr>
          <p:cNvPr id="5" name="Прямоугольник 4"/>
          <p:cNvSpPr/>
          <p:nvPr/>
        </p:nvSpPr>
        <p:spPr>
          <a:xfrm>
            <a:off x="899592" y="1"/>
            <a:ext cx="8244408" cy="769441"/>
          </a:xfrm>
          <a:prstGeom prst="rect">
            <a:avLst/>
          </a:prstGeom>
          <a:solidFill>
            <a:srgbClr val="FFFF0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НАУРЫЗ  МЕЙРАМЫ</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27349268"/>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4427984" cy="6669360"/>
          </a:xfrm>
          <a:solidFill>
            <a:srgbClr val="00B050"/>
          </a:solidFill>
        </p:spPr>
        <p:txBody>
          <a:bodyPr>
            <a:normAutofit fontScale="90000"/>
          </a:bodyPr>
          <a:lstStyle/>
          <a:p>
            <a:pPr algn="just"/>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2200" b="1" dirty="0" smtClean="0">
                <a:solidFill>
                  <a:srgbClr val="C00000"/>
                </a:solidFill>
              </a:rPr>
              <a:t>1 </a:t>
            </a:r>
            <a:r>
              <a:rPr lang="ru-RU" sz="2200" b="1" dirty="0" smtClean="0">
                <a:solidFill>
                  <a:srgbClr val="C00000"/>
                </a:solidFill>
              </a:rPr>
              <a:t>Мая </a:t>
            </a:r>
            <a:r>
              <a:rPr lang="ru-RU" sz="2200" b="1" dirty="0" smtClean="0">
                <a:solidFill>
                  <a:srgbClr val="0070C0"/>
                </a:solidFill>
              </a:rPr>
              <a:t>–Казахстан празднует </a:t>
            </a:r>
            <a:r>
              <a:rPr lang="ru-RU" sz="2200" b="1" dirty="0" smtClean="0">
                <a:solidFill>
                  <a:srgbClr val="FF0000"/>
                </a:solidFill>
              </a:rPr>
              <a:t>День единства народа Казахстана</a:t>
            </a:r>
            <a:r>
              <a:rPr lang="ru-RU" sz="2200" b="1" dirty="0" smtClean="0">
                <a:solidFill>
                  <a:srgbClr val="0070C0"/>
                </a:solidFill>
              </a:rPr>
              <a:t>. </a:t>
            </a:r>
            <a:br>
              <a:rPr lang="ru-RU" sz="2200" b="1" dirty="0" smtClean="0">
                <a:solidFill>
                  <a:srgbClr val="0070C0"/>
                </a:solidFill>
              </a:rPr>
            </a:br>
            <a:r>
              <a:rPr lang="ru-RU" sz="2200" b="1" dirty="0" smtClean="0">
                <a:solidFill>
                  <a:srgbClr val="0070C0"/>
                </a:solidFill>
              </a:rPr>
              <a:t>  В нашей Республике живут народы 130 национальностей. Все они имеют равные права, могут возрождать свои традиции, язык, культуру. Благодаря такой политике в республике дружно живут и работают все нации и народы, что обеспечивают мир и спокойствие в нашем общем доме –Казахстане. В целях укрепления единства и стабильности образована Ассамблея народов Казахстана при Президенте Республики Казахстан. В нашей стране действуют многочисленные национально- культурные центры.</a:t>
            </a:r>
            <a:endParaRPr lang="ru-RU" sz="2200" b="1" dirty="0">
              <a:solidFill>
                <a:srgbClr val="0070C0"/>
              </a:solidFill>
            </a:endParaRPr>
          </a:p>
        </p:txBody>
      </p:sp>
      <p:sp>
        <p:nvSpPr>
          <p:cNvPr id="5" name="Прямоугольник 4"/>
          <p:cNvSpPr/>
          <p:nvPr/>
        </p:nvSpPr>
        <p:spPr>
          <a:xfrm>
            <a:off x="0" y="0"/>
            <a:ext cx="9144000" cy="1569660"/>
          </a:xfrm>
          <a:prstGeom prst="rect">
            <a:avLst/>
          </a:prstGeom>
          <a:solidFill>
            <a:srgbClr val="00B05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ДЕНЬ ЕДИНСТВА НАРОДОВ </a:t>
            </a:r>
          </a:p>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КАЗАХСТАНА</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Объект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758"/>
          <a:stretch/>
        </p:blipFill>
        <p:spPr>
          <a:xfrm>
            <a:off x="4427984" y="1569660"/>
            <a:ext cx="4716016" cy="5288340"/>
          </a:xfrm>
        </p:spPr>
      </p:pic>
    </p:spTree>
    <p:extLst>
      <p:ext uri="{BB962C8B-B14F-4D97-AF65-F5344CB8AC3E}">
        <p14:creationId xmlns:p14="http://schemas.microsoft.com/office/powerpoint/2010/main" val="2733311749"/>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5368"/>
            <a:ext cx="5724128" cy="3359697"/>
          </a:xfrm>
        </p:spPr>
        <p:txBody>
          <a:bodyPr>
            <a:noAutofit/>
          </a:bodyPr>
          <a:lstStyle/>
          <a:p>
            <a:pPr algn="just"/>
            <a:r>
              <a:rPr lang="ru-RU" sz="1600" b="1" dirty="0" smtClean="0">
                <a:solidFill>
                  <a:srgbClr val="FF0000"/>
                </a:solidFill>
              </a:rPr>
              <a:t>7 мая </a:t>
            </a:r>
            <a:r>
              <a:rPr lang="ru-RU" sz="1600" b="1" dirty="0" smtClean="0">
                <a:solidFill>
                  <a:srgbClr val="002060"/>
                </a:solidFill>
              </a:rPr>
              <a:t>1992г. Президент Казахстана Н. А. Назарбаев подписал Указ о создании Вооруженных сил Республики Казахстан. </a:t>
            </a:r>
            <a:br>
              <a:rPr lang="ru-RU" sz="1600" b="1" dirty="0" smtClean="0">
                <a:solidFill>
                  <a:srgbClr val="002060"/>
                </a:solidFill>
              </a:rPr>
            </a:br>
            <a:r>
              <a:rPr lang="ru-RU" sz="1600" b="1" dirty="0" smtClean="0">
                <a:solidFill>
                  <a:srgbClr val="002060"/>
                </a:solidFill>
              </a:rPr>
              <a:t>Этот день стал Днем рождения Вооруженных сил страны. Командование Вооруженными силами Республики уделяет большое внимание военному сотрудничеству с армиями других стран, проводит совместные военные учения.</a:t>
            </a:r>
            <a:br>
              <a:rPr lang="ru-RU" sz="1600" b="1" dirty="0" smtClean="0">
                <a:solidFill>
                  <a:srgbClr val="002060"/>
                </a:solidFill>
              </a:rPr>
            </a:br>
            <a:r>
              <a:rPr lang="ru-RU" sz="1600" b="1" dirty="0" smtClean="0">
                <a:solidFill>
                  <a:srgbClr val="002060"/>
                </a:solidFill>
              </a:rPr>
              <a:t> В 1995г. был создан Центрально – Азиатский батальон (</a:t>
            </a:r>
            <a:r>
              <a:rPr lang="ru-RU" sz="1600" b="1" dirty="0" err="1" smtClean="0">
                <a:solidFill>
                  <a:srgbClr val="002060"/>
                </a:solidFill>
              </a:rPr>
              <a:t>Центразбат</a:t>
            </a:r>
            <a:r>
              <a:rPr lang="ru-RU" sz="1600" b="1" dirty="0" smtClean="0">
                <a:solidFill>
                  <a:srgbClr val="002060"/>
                </a:solidFill>
              </a:rPr>
              <a:t>) для участия в миротворческих операциях.  Армия нашей страны стоит на страже своей Родины, обеспечивает мир и спокойствие своего народа.</a:t>
            </a:r>
            <a:endParaRPr lang="ru-RU" sz="1600" b="1" dirty="0">
              <a:solidFill>
                <a:srgbClr val="002060"/>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0" y="836712"/>
            <a:ext cx="3491880" cy="2719185"/>
          </a:xfrm>
        </p:spPr>
      </p:pic>
      <p:sp>
        <p:nvSpPr>
          <p:cNvPr id="4" name="Прямоугольник 3"/>
          <p:cNvSpPr/>
          <p:nvPr/>
        </p:nvSpPr>
        <p:spPr>
          <a:xfrm>
            <a:off x="311636" y="260648"/>
            <a:ext cx="829015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ДЕНЬ ЗАЩИТНИКОВ ОТЕЧЕСТВА</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52478"/>
          <a:stretch/>
        </p:blipFill>
        <p:spPr>
          <a:xfrm>
            <a:off x="683568" y="3573017"/>
            <a:ext cx="7776864" cy="3284984"/>
          </a:xfrm>
          <a:prstGeom prst="rect">
            <a:avLst/>
          </a:prstGeom>
        </p:spPr>
      </p:pic>
    </p:spTree>
    <p:extLst>
      <p:ext uri="{BB962C8B-B14F-4D97-AF65-F5344CB8AC3E}">
        <p14:creationId xmlns:p14="http://schemas.microsoft.com/office/powerpoint/2010/main" val="2341023079"/>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4" y="867838"/>
            <a:ext cx="5868144" cy="3161906"/>
          </a:xfrm>
        </p:spPr>
        <p:txBody>
          <a:bodyPr>
            <a:noAutofit/>
          </a:bodyPr>
          <a:lstStyle/>
          <a:p>
            <a:pPr algn="just"/>
            <a:r>
              <a:rPr lang="ru-RU" sz="1800" b="1" dirty="0" smtClean="0">
                <a:solidFill>
                  <a:srgbClr val="002060"/>
                </a:solidFill>
              </a:rPr>
              <a:t>Этот день отмечают все народы мира как великий праздник – День Победы над фашистскими захватчиками. </a:t>
            </a:r>
            <a:r>
              <a:rPr lang="ru-RU" sz="1800" b="1" dirty="0" smtClean="0">
                <a:solidFill>
                  <a:srgbClr val="FF0000"/>
                </a:solidFill>
              </a:rPr>
              <a:t>9 мая 1945 г. </a:t>
            </a:r>
            <a:r>
              <a:rPr lang="ru-RU" sz="1800" b="1" dirty="0" smtClean="0">
                <a:solidFill>
                  <a:srgbClr val="002060"/>
                </a:solidFill>
              </a:rPr>
              <a:t>советские воины штурмом овладели Берлином – центром гитлеровской Германии и победоносно завершили самую кровопролитную войну в истории человечества.  Свой вклад в эту победу внесли казахстанские воины и труженики тыла. </a:t>
            </a:r>
            <a:br>
              <a:rPr lang="ru-RU" sz="1800" b="1" dirty="0" smtClean="0">
                <a:solidFill>
                  <a:srgbClr val="002060"/>
                </a:solidFill>
              </a:rPr>
            </a:br>
            <a:r>
              <a:rPr lang="ru-RU" sz="1800" b="1" dirty="0" smtClean="0">
                <a:solidFill>
                  <a:srgbClr val="002060"/>
                </a:solidFill>
              </a:rPr>
              <a:t>497 </a:t>
            </a:r>
            <a:r>
              <a:rPr lang="ru-RU" sz="1800" b="1" dirty="0" err="1" smtClean="0">
                <a:solidFill>
                  <a:srgbClr val="002060"/>
                </a:solidFill>
              </a:rPr>
              <a:t>казахстанцев</a:t>
            </a:r>
            <a:r>
              <a:rPr lang="ru-RU" sz="1800" b="1" dirty="0" smtClean="0">
                <a:solidFill>
                  <a:srgbClr val="002060"/>
                </a:solidFill>
              </a:rPr>
              <a:t> были удостоены звания Героя Советского Союза. 410 тысяч </a:t>
            </a:r>
            <a:r>
              <a:rPr lang="ru-RU" sz="1800" b="1" dirty="0" err="1" smtClean="0">
                <a:solidFill>
                  <a:srgbClr val="002060"/>
                </a:solidFill>
              </a:rPr>
              <a:t>казахстанцев</a:t>
            </a:r>
            <a:r>
              <a:rPr lang="ru-RU" sz="1800" b="1" dirty="0" smtClean="0">
                <a:solidFill>
                  <a:srgbClr val="002060"/>
                </a:solidFill>
              </a:rPr>
              <a:t> погибло на фронтах Второй мировой войны. Победа досталась слишком высокой ценой. Вот почему так важно беречь самое ценное на Земле – мир.</a:t>
            </a:r>
            <a:endParaRPr lang="ru-RU" sz="1800" b="1" dirty="0">
              <a:solidFill>
                <a:srgbClr val="002060"/>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4149080"/>
            <a:ext cx="5778388" cy="2708920"/>
          </a:xfrm>
        </p:spPr>
      </p:pic>
      <p:sp>
        <p:nvSpPr>
          <p:cNvPr id="4" name="Прямоугольник 3"/>
          <p:cNvSpPr/>
          <p:nvPr/>
        </p:nvSpPr>
        <p:spPr>
          <a:xfrm>
            <a:off x="500025" y="98398"/>
            <a:ext cx="7797448"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ДЕНЬ  ПОБЕДЫ</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867838"/>
            <a:ext cx="3347864" cy="3137226"/>
          </a:xfrm>
          <a:prstGeom prst="rect">
            <a:avLst/>
          </a:prstGeom>
          <a:noFill/>
        </p:spPr>
      </p:pic>
    </p:spTree>
    <p:extLst>
      <p:ext uri="{BB962C8B-B14F-4D97-AF65-F5344CB8AC3E}">
        <p14:creationId xmlns:p14="http://schemas.microsoft.com/office/powerpoint/2010/main" val="3573669021"/>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  </a:t>
            </a:r>
            <a:endParaRPr lang="ru-RU" i="1" dirty="0"/>
          </a:p>
        </p:txBody>
      </p:sp>
      <p:sp>
        <p:nvSpPr>
          <p:cNvPr id="3" name="Объект 2"/>
          <p:cNvSpPr>
            <a:spLocks noGrp="1"/>
          </p:cNvSpPr>
          <p:nvPr>
            <p:ph idx="1"/>
          </p:nvPr>
        </p:nvSpPr>
        <p:spPr>
          <a:xfrm>
            <a:off x="3059832" y="836712"/>
            <a:ext cx="6084168" cy="3485108"/>
          </a:xfrm>
        </p:spPr>
        <p:txBody>
          <a:bodyPr>
            <a:noAutofit/>
          </a:bodyPr>
          <a:lstStyle/>
          <a:p>
            <a:pPr algn="just"/>
            <a:r>
              <a:rPr lang="ru-RU" sz="1500" b="1" dirty="0">
                <a:solidFill>
                  <a:srgbClr val="0070C0"/>
                </a:solidFill>
              </a:rPr>
              <a:t>В 2008 году 18 июня на </a:t>
            </a:r>
            <a:r>
              <a:rPr lang="ru-RU" sz="1500" b="1" dirty="0" smtClean="0">
                <a:solidFill>
                  <a:srgbClr val="0070C0"/>
                </a:solidFill>
              </a:rPr>
              <a:t>очередном </a:t>
            </a:r>
            <a:r>
              <a:rPr lang="ru-RU" sz="1500" b="1" dirty="0">
                <a:solidFill>
                  <a:srgbClr val="0070C0"/>
                </a:solidFill>
              </a:rPr>
              <a:t>заседании </a:t>
            </a:r>
            <a:r>
              <a:rPr lang="ru-RU" sz="1500" b="1" dirty="0" smtClean="0">
                <a:solidFill>
                  <a:srgbClr val="0070C0"/>
                </a:solidFill>
              </a:rPr>
              <a:t>Мажилиса </a:t>
            </a:r>
            <a:r>
              <a:rPr lang="ru-RU" sz="1500" b="1" dirty="0">
                <a:solidFill>
                  <a:srgbClr val="0070C0"/>
                </a:solidFill>
              </a:rPr>
              <a:t>Республики Казахстан, депутаты одобрили </a:t>
            </a:r>
            <a:r>
              <a:rPr lang="ru-RU" sz="1500" b="1" dirty="0" smtClean="0">
                <a:solidFill>
                  <a:srgbClr val="0070C0"/>
                </a:solidFill>
              </a:rPr>
              <a:t>законопроект «О </a:t>
            </a:r>
            <a:r>
              <a:rPr lang="ru-RU" sz="1500" b="1" dirty="0">
                <a:solidFill>
                  <a:srgbClr val="0070C0"/>
                </a:solidFill>
              </a:rPr>
              <a:t>внесении дополнения в закон Республики Казахстан «О праздниках в Республике Казахстан</a:t>
            </a:r>
            <a:r>
              <a:rPr lang="ru-RU" sz="1500" b="1" dirty="0" smtClean="0">
                <a:solidFill>
                  <a:srgbClr val="0070C0"/>
                </a:solidFill>
              </a:rPr>
              <a:t>». Именно </a:t>
            </a:r>
            <a:r>
              <a:rPr lang="ru-RU" sz="1500" b="1" dirty="0">
                <a:solidFill>
                  <a:srgbClr val="0070C0"/>
                </a:solidFill>
              </a:rPr>
              <a:t>тогда, проектом нового закона, было предусмотрено установление нового государственного праздника — </a:t>
            </a:r>
            <a:r>
              <a:rPr lang="ru-RU" sz="1500" b="1" dirty="0">
                <a:solidFill>
                  <a:srgbClr val="FF0000"/>
                </a:solidFill>
              </a:rPr>
              <a:t>Дня столицы Казахстана</a:t>
            </a:r>
            <a:r>
              <a:rPr lang="ru-RU" sz="1500" b="1" dirty="0">
                <a:solidFill>
                  <a:srgbClr val="0070C0"/>
                </a:solidFill>
              </a:rPr>
              <a:t>. </a:t>
            </a:r>
            <a:endParaRPr lang="ru-RU" sz="1500" b="1" dirty="0" smtClean="0">
              <a:solidFill>
                <a:srgbClr val="0070C0"/>
              </a:solidFill>
            </a:endParaRPr>
          </a:p>
          <a:p>
            <a:pPr algn="just"/>
            <a:r>
              <a:rPr lang="ru-RU" sz="1500" b="1" dirty="0" smtClean="0">
                <a:solidFill>
                  <a:srgbClr val="FF0000"/>
                </a:solidFill>
              </a:rPr>
              <a:t>День </a:t>
            </a:r>
            <a:r>
              <a:rPr lang="ru-RU" sz="1500" b="1" dirty="0">
                <a:solidFill>
                  <a:srgbClr val="FF0000"/>
                </a:solidFill>
              </a:rPr>
              <a:t>Астаны </a:t>
            </a:r>
            <a:r>
              <a:rPr lang="ru-RU" sz="1500" b="1" dirty="0">
                <a:solidFill>
                  <a:srgbClr val="0070C0"/>
                </a:solidFill>
              </a:rPr>
              <a:t>отмечается каждый год </a:t>
            </a:r>
            <a:r>
              <a:rPr lang="ru-RU" sz="1500" b="1" i="1" u="sng" dirty="0">
                <a:solidFill>
                  <a:srgbClr val="C00000"/>
                </a:solidFill>
              </a:rPr>
              <a:t>6 июля.</a:t>
            </a:r>
            <a:r>
              <a:rPr lang="ru-RU" sz="1500" b="1" u="sng" dirty="0">
                <a:solidFill>
                  <a:srgbClr val="C00000"/>
                </a:solidFill>
              </a:rPr>
              <a:t> </a:t>
            </a:r>
            <a:r>
              <a:rPr lang="ru-RU" sz="1500" b="1" dirty="0">
                <a:solidFill>
                  <a:srgbClr val="0070C0"/>
                </a:solidFill>
              </a:rPr>
              <a:t>Праздник приобрел историко-культурное значение для народа Казахстана</a:t>
            </a:r>
            <a:r>
              <a:rPr lang="ru-RU" sz="1500" b="1" dirty="0" smtClean="0">
                <a:solidFill>
                  <a:srgbClr val="0070C0"/>
                </a:solidFill>
              </a:rPr>
              <a:t>.</a:t>
            </a:r>
            <a:r>
              <a:rPr lang="ru-RU" sz="1500" b="1" dirty="0">
                <a:solidFill>
                  <a:srgbClr val="0070C0"/>
                </a:solidFill>
              </a:rPr>
              <a:t> </a:t>
            </a:r>
            <a:r>
              <a:rPr lang="ru-RU" sz="1500" b="1" dirty="0">
                <a:solidFill>
                  <a:srgbClr val="FF0000"/>
                </a:solidFill>
              </a:rPr>
              <a:t>День Астаны</a:t>
            </a:r>
            <a:r>
              <a:rPr lang="ru-RU" sz="1500" b="1" dirty="0">
                <a:solidFill>
                  <a:srgbClr val="0070C0"/>
                </a:solidFill>
              </a:rPr>
              <a:t> приурочен ко дню рождения </a:t>
            </a:r>
            <a:r>
              <a:rPr lang="ru-RU" sz="1500" b="1" dirty="0" smtClean="0">
                <a:solidFill>
                  <a:srgbClr val="0070C0"/>
                </a:solidFill>
              </a:rPr>
              <a:t>Президента </a:t>
            </a:r>
            <a:r>
              <a:rPr lang="ru-RU" sz="1500" b="1" dirty="0">
                <a:solidFill>
                  <a:srgbClr val="0070C0"/>
                </a:solidFill>
              </a:rPr>
              <a:t>Казахстана </a:t>
            </a:r>
            <a:r>
              <a:rPr lang="ru-RU" sz="1500" b="1" dirty="0">
                <a:solidFill>
                  <a:srgbClr val="FF0000"/>
                </a:solidFill>
              </a:rPr>
              <a:t>Нурсултана </a:t>
            </a:r>
            <a:r>
              <a:rPr lang="ru-RU" sz="1500" b="1" dirty="0" err="1">
                <a:solidFill>
                  <a:srgbClr val="FF0000"/>
                </a:solidFill>
              </a:rPr>
              <a:t>Абишевича</a:t>
            </a:r>
            <a:r>
              <a:rPr lang="ru-RU" sz="1500" b="1" dirty="0">
                <a:solidFill>
                  <a:srgbClr val="FF0000"/>
                </a:solidFill>
              </a:rPr>
              <a:t> Назарбаева</a:t>
            </a:r>
            <a:r>
              <a:rPr lang="ru-RU" sz="1500" b="1" dirty="0">
                <a:solidFill>
                  <a:srgbClr val="0070C0"/>
                </a:solidFill>
              </a:rPr>
              <a:t>. В этот день в столице Казахстана </a:t>
            </a:r>
            <a:r>
              <a:rPr lang="ru-RU" sz="1500" b="1" dirty="0" smtClean="0">
                <a:solidFill>
                  <a:srgbClr val="0070C0"/>
                </a:solidFill>
              </a:rPr>
              <a:t>проходят </a:t>
            </a:r>
            <a:r>
              <a:rPr lang="ru-RU" sz="1500" b="1" dirty="0">
                <a:solidFill>
                  <a:srgbClr val="0070C0"/>
                </a:solidFill>
              </a:rPr>
              <a:t>различные праздничные мероприятия. Казахстан очень крепко стоит на ногах. С каждым годом наша страна, добивается огромных успехов в плане развития. </a:t>
            </a:r>
            <a:r>
              <a:rPr lang="ru-RU" sz="1500" b="1" dirty="0">
                <a:solidFill>
                  <a:srgbClr val="002060"/>
                </a:solidFill>
              </a:rPr>
              <a:t>И</a:t>
            </a:r>
            <a:r>
              <a:rPr lang="ru-RU" sz="1500" b="1" dirty="0">
                <a:solidFill>
                  <a:srgbClr val="0070C0"/>
                </a:solidFill>
              </a:rPr>
              <a:t> </a:t>
            </a:r>
            <a:r>
              <a:rPr lang="ru-RU" sz="1500" b="1" dirty="0">
                <a:solidFill>
                  <a:srgbClr val="002060"/>
                </a:solidFill>
              </a:rPr>
              <a:t>Астана это наглядный пример развития нашего Независимого государства.</a:t>
            </a:r>
          </a:p>
        </p:txBody>
      </p:sp>
      <p:sp>
        <p:nvSpPr>
          <p:cNvPr id="4" name="Прямоугольник 3"/>
          <p:cNvSpPr/>
          <p:nvPr/>
        </p:nvSpPr>
        <p:spPr>
          <a:xfrm>
            <a:off x="1043608" y="260648"/>
            <a:ext cx="741682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a:t>
            </a:r>
            <a:endParaRPr lang="ru-RU"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446960" y="188640"/>
            <a:ext cx="844552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ДЕНЬ СТОЛИЦЫ</a:t>
            </a:r>
            <a:endParaRPr lang="ru-RU"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437112"/>
            <a:ext cx="4260329" cy="2420888"/>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0" y="4437112"/>
            <a:ext cx="3955826" cy="244909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51" y="1939702"/>
            <a:ext cx="3209006" cy="2307331"/>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12070"/>
            <a:ext cx="2088232" cy="1904762"/>
          </a:xfrm>
          <a:prstGeom prst="rect">
            <a:avLst/>
          </a:prstGeom>
        </p:spPr>
      </p:pic>
    </p:spTree>
    <p:extLst>
      <p:ext uri="{BB962C8B-B14F-4D97-AF65-F5344CB8AC3E}">
        <p14:creationId xmlns:p14="http://schemas.microsoft.com/office/powerpoint/2010/main" val="586652966"/>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56792"/>
            <a:ext cx="4932040" cy="5301208"/>
          </a:xfrm>
          <a:solidFill>
            <a:srgbClr val="FFFF00"/>
          </a:solidFill>
        </p:spPr>
        <p:txBody>
          <a:bodyPr>
            <a:normAutofit/>
          </a:bodyPr>
          <a:lstStyle/>
          <a:p>
            <a:pPr algn="just"/>
            <a:r>
              <a:rPr lang="ru-RU" sz="1800" dirty="0" smtClean="0"/>
              <a:t/>
            </a:r>
            <a:br>
              <a:rPr lang="ru-RU" sz="1800" dirty="0" smtClean="0"/>
            </a:br>
            <a:r>
              <a:rPr lang="ru-RU" sz="1800" dirty="0"/>
              <a:t/>
            </a:r>
            <a:br>
              <a:rPr lang="ru-RU" sz="1800" dirty="0"/>
            </a:br>
            <a:r>
              <a:rPr lang="ru-RU" sz="1800" b="1" dirty="0" smtClean="0">
                <a:solidFill>
                  <a:srgbClr val="FF0000"/>
                </a:solidFill>
              </a:rPr>
              <a:t>16 декабря 1991г.</a:t>
            </a:r>
            <a:r>
              <a:rPr lang="ru-RU" sz="1800" dirty="0" smtClean="0"/>
              <a:t> </a:t>
            </a:r>
            <a:r>
              <a:rPr lang="ru-RU" sz="1800" b="1" dirty="0" smtClean="0">
                <a:solidFill>
                  <a:srgbClr val="0070C0"/>
                </a:solidFill>
              </a:rPr>
              <a:t>был принят «Конституционный закон о государственной независимости Республики Казахстан». Объявление государственной независимости стало величайшим событием в жизни казахского народа. 15 ноября 1993г. на территории нашего государства была введена национальная валюта – тенге. После объявления независимости в Республике созданы Вооруженные силы, войска общего назначения, военно- воздушные силы, пограничные войска. В 1995г по Указу Президента Республики Казахстан </a:t>
            </a:r>
            <a:br>
              <a:rPr lang="ru-RU" sz="1800" b="1" dirty="0" smtClean="0">
                <a:solidFill>
                  <a:srgbClr val="0070C0"/>
                </a:solidFill>
              </a:rPr>
            </a:br>
            <a:r>
              <a:rPr lang="ru-RU" sz="1800" b="1" dirty="0" smtClean="0">
                <a:solidFill>
                  <a:srgbClr val="0070C0"/>
                </a:solidFill>
              </a:rPr>
              <a:t>Н. А. Назарбаева столицей нашей Родины стала Астана (Акмола- Целиноград)</a:t>
            </a:r>
            <a:endParaRPr lang="ru-RU" sz="1800" b="1" dirty="0">
              <a:solidFill>
                <a:srgbClr val="0070C0"/>
              </a:solidFill>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2040" y="1556792"/>
            <a:ext cx="4211960" cy="5301208"/>
          </a:xfrm>
        </p:spPr>
      </p:pic>
      <p:sp>
        <p:nvSpPr>
          <p:cNvPr id="4" name="Прямоугольник 3"/>
          <p:cNvSpPr/>
          <p:nvPr/>
        </p:nvSpPr>
        <p:spPr>
          <a:xfrm>
            <a:off x="2699792" y="21382"/>
            <a:ext cx="6444208" cy="1600438"/>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ДЕНЬ  НЕЗАВИСИМОСТИ РЕСПУБЛИКИ КАЗАХСТАН</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43808" cy="2412268"/>
          </a:xfrm>
          <a:prstGeom prst="rect">
            <a:avLst/>
          </a:prstGeom>
          <a:solidFill>
            <a:srgbClr val="FFFF00"/>
          </a:solidFill>
        </p:spPr>
      </p:pic>
    </p:spTree>
    <p:extLst>
      <p:ext uri="{BB962C8B-B14F-4D97-AF65-F5344CB8AC3E}">
        <p14:creationId xmlns:p14="http://schemas.microsoft.com/office/powerpoint/2010/main" val="4275070740"/>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441</TotalTime>
  <Words>323</Words>
  <Application>Microsoft Office PowerPoint</Application>
  <PresentationFormat>Экран (4:3)</PresentationFormat>
  <Paragraphs>67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  </vt:lpstr>
      <vt:lpstr>ДДДд</vt:lpstr>
      <vt:lpstr>  22 марта, в день весеннего равноденствия, народы Центральной Азии отмечают Наурыз – Новый год. Наурыз – это начало весны, время пробуждения природы, всего живого на земле, начало сельскохозяйственных работ. В этот день организуют большой праздник, который символизирует изобилие, достаток. В каждом доме накрывают богатый дастархан, главным блюдом которого является наурыз - коже. Все люди в нарядных одеждах  ходят в гости друг к другу, желают здоровья, процветания, мира, благополучия. Во время  Наурыза забываются старые обиды, прекращается вражда между соседями, родственниками. Праздник сопровождается народными гуляниями, айтысами, конноспортивными состязаниями, песнями и танцами</vt:lpstr>
      <vt:lpstr>       1 Мая –Казахстан празднует День единства народа Казахстана.    В нашей Республике живут народы 130 национальностей. Все они имеют равные права, могут возрождать свои традиции, язык, культуру. Благодаря такой политике в республике дружно живут и работают все нации и народы, что обеспечивают мир и спокойствие в нашем общем доме –Казахстане. В целях укрепления единства и стабильности образована Ассамблея народов Казахстана при Президенте Республики Казахстан. В нашей стране действуют многочисленные национально- культурные центры.</vt:lpstr>
      <vt:lpstr>7 мая 1992г. Президент Казахстана Н. А. Назарбаев подписал Указ о создании Вооруженных сил Республики Казахстан.  Этот день стал Днем рождения Вооруженных сил страны. Командование Вооруженными силами Республики уделяет большое внимание военному сотрудничеству с армиями других стран, проводит совместные военные учения.  В 1995г. был создан Центрально – Азиатский батальон (Центразбат) для участия в миротворческих операциях.  Армия нашей страны стоит на страже своей Родины, обеспечивает мир и спокойствие своего народа.</vt:lpstr>
      <vt:lpstr>Этот день отмечают все народы мира как великий праздник – День Победы над фашистскими захватчиками. 9 мая 1945 г. советские воины штурмом овладели Берлином – центром гитлеровской Германии и победоносно завершили самую кровопролитную войну в истории человечества.  Свой вклад в эту победу внесли казахстанские воины и труженики тыла.  497 казахстанцев были удостоены звания Героя Советского Союза. 410 тысяч казахстанцев погибло на фронтах Второй мировой войны. Победа досталась слишком высокой ценой. Вот почему так важно беречь самое ценное на Земле – мир.</vt:lpstr>
      <vt:lpstr>  </vt:lpstr>
      <vt:lpstr>  16 декабря 1991г. был принят «Конституционный закон о государственной независимости Республики Казахстан». Объявление государственной независимости стало величайшим событием в жизни казахского народа. 15 ноября 1993г. на территории нашего государства была введена национальная валюта – тенге. После объявления независимости в Республике созданы Вооруженные силы, войска общего назначения, военно- воздушные силы, пограничные войска. В 1995г по Указу Президента Республики Казахстан  Н. А. Назарбаева столицей нашей Родины стала Астана (Акмола- Целиноград)</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WORK</dc:creator>
  <cp:lastModifiedBy>WORK</cp:lastModifiedBy>
  <cp:revision>46</cp:revision>
  <dcterms:created xsi:type="dcterms:W3CDTF">2015-01-13T14:30:27Z</dcterms:created>
  <dcterms:modified xsi:type="dcterms:W3CDTF">2015-01-16T15:53:43Z</dcterms:modified>
</cp:coreProperties>
</file>