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72" r:id="rId7"/>
    <p:sldId id="273" r:id="rId8"/>
    <p:sldId id="274" r:id="rId9"/>
    <p:sldId id="275" r:id="rId10"/>
    <p:sldId id="261" r:id="rId11"/>
    <p:sldId id="276" r:id="rId12"/>
    <p:sldId id="277" r:id="rId13"/>
    <p:sldId id="263" r:id="rId14"/>
    <p:sldId id="264" r:id="rId15"/>
    <p:sldId id="262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70" r:id="rId26"/>
    <p:sldId id="271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310E632-7F3B-46F9-BD58-FFA4D3048E84}">
          <p14:sldIdLst>
            <p14:sldId id="256"/>
            <p14:sldId id="258"/>
            <p14:sldId id="257"/>
          </p14:sldIdLst>
        </p14:section>
        <p14:section name="Раздел без заголовка" id="{12C2880E-CD2F-4E54-9638-54ECF3367470}">
          <p14:sldIdLst>
            <p14:sldId id="259"/>
            <p14:sldId id="260"/>
            <p14:sldId id="272"/>
            <p14:sldId id="273"/>
            <p14:sldId id="274"/>
            <p14:sldId id="275"/>
            <p14:sldId id="261"/>
            <p14:sldId id="276"/>
            <p14:sldId id="277"/>
            <p14:sldId id="263"/>
            <p14:sldId id="264"/>
            <p14:sldId id="262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70"/>
            <p14:sldId id="271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96"/>
            <p14:sldId id="297"/>
            <p14:sldId id="29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9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8350696" cy="2808312"/>
          </a:xfrm>
        </p:spPr>
        <p:txBody>
          <a:bodyPr>
            <a:noAutofit/>
          </a:bodyPr>
          <a:lstStyle/>
          <a:p>
            <a:r>
              <a:rPr lang="kk-KZ" sz="6000" dirty="0" smtClean="0">
                <a:solidFill>
                  <a:srgbClr val="FF0000"/>
                </a:solidFill>
              </a:rPr>
              <a:t>Тапқыр </a:t>
            </a:r>
            <a:r>
              <a:rPr lang="kk-KZ" sz="6000" dirty="0" smtClean="0">
                <a:solidFill>
                  <a:srgbClr val="FF0000"/>
                </a:solidFill>
              </a:rPr>
              <a:t>болсан </a:t>
            </a:r>
            <a:br>
              <a:rPr lang="kk-KZ" sz="6000" dirty="0" smtClean="0">
                <a:solidFill>
                  <a:srgbClr val="FF0000"/>
                </a:solidFill>
              </a:rPr>
            </a:br>
            <a:r>
              <a:rPr lang="kk-KZ" sz="6000" dirty="0" smtClean="0">
                <a:solidFill>
                  <a:srgbClr val="FF0000"/>
                </a:solidFill>
              </a:rPr>
              <a:t>тауып көр</a:t>
            </a:r>
            <a:endParaRPr lang="ru-RU" sz="6000" dirty="0">
              <a:solidFill>
                <a:srgbClr val="FF000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941168"/>
            <a:ext cx="8136903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11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3682752" cy="4674848"/>
          </a:xfrm>
        </p:spPr>
        <p:txBody>
          <a:bodyPr>
            <a:normAutofit/>
          </a:bodyPr>
          <a:lstStyle/>
          <a:p>
            <a:r>
              <a:rPr lang="ru-RU" b="1" dirty="0" err="1" smtClean="0">
                <a:solidFill>
                  <a:srgbClr val="002060"/>
                </a:solidFill>
              </a:rPr>
              <a:t>Алфавитте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kk-KZ" b="1" dirty="0" smtClean="0">
                <a:solidFill>
                  <a:srgbClr val="002060"/>
                </a:solidFill>
              </a:rPr>
              <a:t>қанша дыбыс,қанша әріп бар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28184" y="2852936"/>
            <a:ext cx="203773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 дыбыс,</a:t>
            </a:r>
          </a:p>
          <a:p>
            <a:r>
              <a:rPr lang="kk-KZ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 әріп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33256"/>
            <a:ext cx="9144000" cy="1124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197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2818656" cy="4458824"/>
          </a:xfrm>
        </p:spPr>
        <p:txBody>
          <a:bodyPr>
            <a:normAutofit/>
          </a:bodyPr>
          <a:lstStyle/>
          <a:p>
            <a:r>
              <a:rPr lang="kk-KZ" b="1" dirty="0" smtClean="0">
                <a:solidFill>
                  <a:srgbClr val="002060"/>
                </a:solidFill>
              </a:rPr>
              <a:t>Мәтіннің қандай түрлері бар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0072" y="2780928"/>
            <a:ext cx="292778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400" b="1" dirty="0" smtClean="0">
                <a:solidFill>
                  <a:srgbClr val="FF0000"/>
                </a:solidFill>
              </a:rPr>
              <a:t>Әңгімелеу</a:t>
            </a:r>
          </a:p>
          <a:p>
            <a:r>
              <a:rPr lang="kk-KZ" sz="4400" b="1" dirty="0" smtClean="0">
                <a:solidFill>
                  <a:srgbClr val="FF0000"/>
                </a:solidFill>
              </a:rPr>
              <a:t>Сипаттау</a:t>
            </a:r>
          </a:p>
          <a:p>
            <a:r>
              <a:rPr lang="kk-KZ" sz="4400" b="1" dirty="0" smtClean="0">
                <a:solidFill>
                  <a:srgbClr val="FF0000"/>
                </a:solidFill>
              </a:rPr>
              <a:t>Пайымдау</a:t>
            </a:r>
            <a:endParaRPr lang="ru-RU" sz="4400" b="1" dirty="0">
              <a:solidFill>
                <a:srgbClr val="FF000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33256"/>
            <a:ext cx="9144000" cy="1124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353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3970784" cy="3594728"/>
          </a:xfrm>
        </p:spPr>
        <p:txBody>
          <a:bodyPr>
            <a:normAutofit/>
          </a:bodyPr>
          <a:lstStyle/>
          <a:p>
            <a:r>
              <a:rPr lang="kk-KZ" b="1" dirty="0" smtClean="0">
                <a:solidFill>
                  <a:srgbClr val="002060"/>
                </a:solidFill>
              </a:rPr>
              <a:t>Абай Құнанбаевтің шын аты кім?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80112" y="3212976"/>
            <a:ext cx="28803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400" b="1" dirty="0" smtClean="0">
                <a:solidFill>
                  <a:srgbClr val="FF0000"/>
                </a:solidFill>
              </a:rPr>
              <a:t>Ибраһим</a:t>
            </a:r>
            <a:endParaRPr lang="ru-RU" sz="4400" b="1" dirty="0">
              <a:solidFill>
                <a:srgbClr val="FF000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33256"/>
            <a:ext cx="9144000" cy="112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5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3754760" cy="5034888"/>
          </a:xfrm>
        </p:spPr>
        <p:txBody>
          <a:bodyPr>
            <a:normAutofit/>
          </a:bodyPr>
          <a:lstStyle/>
          <a:p>
            <a:r>
              <a:rPr lang="kk-KZ" sz="5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Дауыссыз дыбыстар нешеге бөлінеді</a:t>
            </a:r>
            <a:endParaRPr lang="ru-RU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16216" y="2852936"/>
            <a:ext cx="146719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</a:p>
          <a:p>
            <a:r>
              <a:rPr lang="kk-KZ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Ұян</a:t>
            </a:r>
          </a:p>
          <a:p>
            <a:r>
              <a:rPr lang="kk-KZ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Үнді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3" y="5489413"/>
            <a:ext cx="9144000" cy="1340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776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2592288"/>
          </a:xfrm>
        </p:spPr>
        <p:txBody>
          <a:bodyPr>
            <a:normAutofit/>
          </a:bodyPr>
          <a:lstStyle/>
          <a:p>
            <a:r>
              <a:rPr lang="kk-KZ" sz="7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Тіл-өнер сайысы</a:t>
            </a:r>
            <a:endParaRPr lang="ru-RU" sz="7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56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3610744" cy="4818864"/>
          </a:xfrm>
        </p:spPr>
        <p:txBody>
          <a:bodyPr>
            <a:normAutofit/>
          </a:bodyPr>
          <a:lstStyle/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11560" y="2348880"/>
            <a:ext cx="4896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b="1" dirty="0" smtClean="0">
                <a:solidFill>
                  <a:srgbClr val="7030A0"/>
                </a:solidFill>
              </a:rPr>
              <a:t>Адалдан зиян жоқ,арамда......жоқ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88224" y="3010599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 smtClean="0">
                <a:solidFill>
                  <a:srgbClr val="7030A0"/>
                </a:solidFill>
              </a:rPr>
              <a:t>ИМАН</a:t>
            </a:r>
            <a:endParaRPr lang="ru-RU" sz="3200" b="1" dirty="0">
              <a:solidFill>
                <a:srgbClr val="7030A0"/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17232"/>
            <a:ext cx="9144000" cy="134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683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4762872" cy="3522720"/>
          </a:xfrm>
        </p:spPr>
        <p:txBody>
          <a:bodyPr/>
          <a:lstStyle/>
          <a:p>
            <a:r>
              <a:rPr lang="kk-KZ" b="1" dirty="0" smtClean="0">
                <a:solidFill>
                  <a:srgbClr val="7030A0"/>
                </a:solidFill>
              </a:rPr>
              <a:t>Ата-баланың.....</a:t>
            </a:r>
            <a:r>
              <a:rPr lang="kk-KZ" dirty="0" smtClean="0"/>
              <a:t>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440713" y="2901153"/>
            <a:ext cx="20313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b="1" dirty="0" smtClean="0">
                <a:solidFill>
                  <a:srgbClr val="7030A0"/>
                </a:solidFill>
              </a:rPr>
              <a:t>ҚОРҒАНЫ</a:t>
            </a:r>
            <a:endParaRPr lang="ru-RU" sz="3200" b="1" dirty="0">
              <a:solidFill>
                <a:srgbClr val="7030A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13176"/>
            <a:ext cx="9144000" cy="194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724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96752"/>
            <a:ext cx="5626968" cy="2520280"/>
          </a:xfrm>
        </p:spPr>
        <p:txBody>
          <a:bodyPr>
            <a:normAutofit/>
          </a:bodyPr>
          <a:lstStyle/>
          <a:p>
            <a:r>
              <a:rPr lang="kk-KZ" b="1" dirty="0" smtClean="0">
                <a:solidFill>
                  <a:srgbClr val="7030A0"/>
                </a:solidFill>
              </a:rPr>
              <a:t>Көппен көрген-........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28184" y="2780928"/>
            <a:ext cx="18598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b="1" dirty="0" smtClean="0">
                <a:solidFill>
                  <a:srgbClr val="7030A0"/>
                </a:solidFill>
              </a:rPr>
              <a:t>ҰЛЫ ТОЙ</a:t>
            </a:r>
            <a:endParaRPr lang="ru-RU" sz="3200" b="1" dirty="0">
              <a:solidFill>
                <a:srgbClr val="7030A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7192"/>
            <a:ext cx="9144001" cy="1700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978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4834880" cy="2946656"/>
          </a:xfrm>
        </p:spPr>
        <p:txBody>
          <a:bodyPr>
            <a:normAutofit/>
          </a:bodyPr>
          <a:lstStyle/>
          <a:p>
            <a:r>
              <a:rPr lang="kk-KZ" b="1" dirty="0" smtClean="0">
                <a:solidFill>
                  <a:srgbClr val="7030A0"/>
                </a:solidFill>
              </a:rPr>
              <a:t>Дос сыртыңнан мақтар,дұшпан .....мақтар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04248" y="2780928"/>
            <a:ext cx="17427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>
                <a:solidFill>
                  <a:srgbClr val="7030A0"/>
                </a:solidFill>
              </a:rPr>
              <a:t>КӨЗІНЕ</a:t>
            </a:r>
            <a:endParaRPr lang="ru-RU" sz="3600" b="1" dirty="0">
              <a:solidFill>
                <a:srgbClr val="7030A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13176"/>
            <a:ext cx="9144000" cy="184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411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4978896" cy="3018664"/>
          </a:xfrm>
        </p:spPr>
        <p:txBody>
          <a:bodyPr>
            <a:normAutofit/>
          </a:bodyPr>
          <a:lstStyle/>
          <a:p>
            <a:r>
              <a:rPr lang="kk-KZ" b="1" dirty="0" smtClean="0">
                <a:solidFill>
                  <a:srgbClr val="7030A0"/>
                </a:solidFill>
              </a:rPr>
              <a:t>Досы жоқ адам,.....жоқ тағам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08304" y="3212976"/>
            <a:ext cx="13003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>
                <a:solidFill>
                  <a:srgbClr val="7030A0"/>
                </a:solidFill>
              </a:rPr>
              <a:t>ТҰЗЫ</a:t>
            </a:r>
            <a:endParaRPr lang="ru-RU" sz="3600" b="1" dirty="0">
              <a:solidFill>
                <a:srgbClr val="7030A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229200"/>
            <a:ext cx="9144000" cy="16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941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52520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5106896"/>
          </a:xfrm>
        </p:spPr>
        <p:txBody>
          <a:bodyPr>
            <a:noAutofit/>
          </a:bodyPr>
          <a:lstStyle/>
          <a:p>
            <a:r>
              <a:rPr lang="kk-KZ" dirty="0">
                <a:solidFill>
                  <a:srgbClr val="FF0000"/>
                </a:solidFill>
              </a:rPr>
              <a:t/>
            </a:r>
            <a:br>
              <a:rPr lang="kk-KZ" dirty="0">
                <a:solidFill>
                  <a:srgbClr val="FF0000"/>
                </a:solidFill>
              </a:rPr>
            </a:br>
            <a:r>
              <a:rPr lang="kk-KZ" dirty="0" smtClean="0">
                <a:solidFill>
                  <a:srgbClr val="FF0000"/>
                </a:solidFill>
              </a:rPr>
              <a:t/>
            </a:r>
            <a:br>
              <a:rPr lang="kk-KZ" dirty="0" smtClean="0">
                <a:solidFill>
                  <a:srgbClr val="FF0000"/>
                </a:solidFill>
              </a:rPr>
            </a:br>
            <a:r>
              <a:rPr lang="kk-KZ" dirty="0" smtClean="0">
                <a:solidFill>
                  <a:srgbClr val="FF0000"/>
                </a:solidFill>
              </a:rPr>
              <a:t>І кезен-Көкпар</a:t>
            </a:r>
            <a:br>
              <a:rPr lang="kk-KZ" dirty="0" smtClean="0">
                <a:solidFill>
                  <a:srgbClr val="FF0000"/>
                </a:solidFill>
              </a:rPr>
            </a:br>
            <a:r>
              <a:rPr lang="kk-KZ" dirty="0" smtClean="0">
                <a:solidFill>
                  <a:srgbClr val="FF0000"/>
                </a:solidFill>
              </a:rPr>
              <a:t>ІІ кезн-Тіл-өнер сайысы</a:t>
            </a:r>
            <a:br>
              <a:rPr lang="kk-KZ" dirty="0" smtClean="0">
                <a:solidFill>
                  <a:srgbClr val="FF0000"/>
                </a:solidFill>
              </a:rPr>
            </a:br>
            <a:r>
              <a:rPr lang="kk-KZ" dirty="0" smtClean="0">
                <a:solidFill>
                  <a:srgbClr val="FF0000"/>
                </a:solidFill>
              </a:rPr>
              <a:t>ІІІ кезен-Жұмбақтын шешуін тап</a:t>
            </a:r>
            <a:br>
              <a:rPr lang="kk-KZ" dirty="0" smtClean="0">
                <a:solidFill>
                  <a:srgbClr val="FF0000"/>
                </a:solidFill>
              </a:rPr>
            </a:br>
            <a:r>
              <a:rPr lang="kk-KZ" dirty="0" smtClean="0">
                <a:solidFill>
                  <a:srgbClr val="FF0000"/>
                </a:solidFill>
              </a:rPr>
              <a:t>І</a:t>
            </a:r>
            <a:r>
              <a:rPr lang="en-US" dirty="0">
                <a:solidFill>
                  <a:srgbClr val="FF0000"/>
                </a:solidFill>
              </a:rPr>
              <a:t>Y</a:t>
            </a:r>
            <a:r>
              <a:rPr lang="ru-RU" dirty="0" err="1" smtClean="0">
                <a:solidFill>
                  <a:srgbClr val="FF0000"/>
                </a:solidFill>
              </a:rPr>
              <a:t>кезен</a:t>
            </a:r>
            <a:r>
              <a:rPr lang="ru-RU" dirty="0" smtClean="0">
                <a:solidFill>
                  <a:srgbClr val="FF0000"/>
                </a:solidFill>
              </a:rPr>
              <a:t>-Полиглот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Y</a:t>
            </a:r>
            <a:r>
              <a:rPr lang="kk-KZ" dirty="0" smtClean="0">
                <a:solidFill>
                  <a:srgbClr val="FF0000"/>
                </a:solidFill>
              </a:rPr>
              <a:t> кезен-Жорға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kk-KZ" dirty="0" smtClean="0">
                <a:solidFill>
                  <a:srgbClr val="FF0000"/>
                </a:solidFill>
              </a:rPr>
              <a:t/>
            </a:r>
            <a:br>
              <a:rPr lang="kk-KZ" dirty="0" smtClean="0">
                <a:solidFill>
                  <a:srgbClr val="FF0000"/>
                </a:solidFill>
              </a:rPr>
            </a:br>
            <a:r>
              <a:rPr lang="kk-KZ" dirty="0" smtClean="0">
                <a:solidFill>
                  <a:srgbClr val="FF0000"/>
                </a:solidFill>
              </a:rPr>
              <a:t/>
            </a:r>
            <a:br>
              <a:rPr lang="kk-KZ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229200"/>
            <a:ext cx="8856984" cy="16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25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4906888" cy="3450712"/>
          </a:xfrm>
        </p:spPr>
        <p:txBody>
          <a:bodyPr>
            <a:normAutofit/>
          </a:bodyPr>
          <a:lstStyle/>
          <a:p>
            <a:r>
              <a:rPr lang="kk-KZ" b="1" dirty="0" smtClean="0">
                <a:solidFill>
                  <a:srgbClr val="7030A0"/>
                </a:solidFill>
              </a:rPr>
              <a:t>Жақсы адам-елдің ырысы,жақсы...-жанның тынысы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11879" y="2780928"/>
            <a:ext cx="10791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>
                <a:solidFill>
                  <a:srgbClr val="7030A0"/>
                </a:solidFill>
              </a:rPr>
              <a:t>ЖЕР</a:t>
            </a:r>
            <a:endParaRPr lang="ru-RU" sz="3600" b="1" dirty="0">
              <a:solidFill>
                <a:srgbClr val="7030A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41168"/>
            <a:ext cx="8897816" cy="1916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037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4402832" cy="4098784"/>
          </a:xfrm>
        </p:spPr>
        <p:txBody>
          <a:bodyPr>
            <a:normAutofit/>
          </a:bodyPr>
          <a:lstStyle/>
          <a:p>
            <a:r>
              <a:rPr lang="kk-KZ" b="1" dirty="0" smtClean="0">
                <a:solidFill>
                  <a:srgbClr val="7030A0"/>
                </a:solidFill>
              </a:rPr>
              <a:t>Шешен сөз бастар,батыр......бастар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72200" y="2132856"/>
            <a:ext cx="10727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>
                <a:solidFill>
                  <a:srgbClr val="7030A0"/>
                </a:solidFill>
              </a:rPr>
              <a:t>ҚОЛ</a:t>
            </a:r>
            <a:endParaRPr lang="ru-RU" sz="3600" b="1" dirty="0">
              <a:solidFill>
                <a:srgbClr val="7030A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13176"/>
            <a:ext cx="9144000" cy="184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523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4834880" cy="4170792"/>
          </a:xfrm>
        </p:spPr>
        <p:txBody>
          <a:bodyPr>
            <a:normAutofit/>
          </a:bodyPr>
          <a:lstStyle/>
          <a:p>
            <a:r>
              <a:rPr lang="kk-KZ" b="1" dirty="0" smtClean="0">
                <a:solidFill>
                  <a:srgbClr val="7030A0"/>
                </a:solidFill>
              </a:rPr>
              <a:t>Ақыл-тозбайтын тон,....-таусылмайтын кен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04248" y="2636912"/>
            <a:ext cx="12330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>
                <a:solidFill>
                  <a:srgbClr val="7030A0"/>
                </a:solidFill>
              </a:rPr>
              <a:t>Білім</a:t>
            </a:r>
            <a:endParaRPr lang="ru-RU" sz="3600" b="1" dirty="0">
              <a:solidFill>
                <a:srgbClr val="7030A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869160"/>
            <a:ext cx="9144000" cy="198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298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4978896" cy="3954768"/>
          </a:xfrm>
        </p:spPr>
        <p:txBody>
          <a:bodyPr>
            <a:normAutofit/>
          </a:bodyPr>
          <a:lstStyle/>
          <a:p>
            <a:r>
              <a:rPr lang="kk-KZ" b="1" dirty="0" smtClean="0">
                <a:solidFill>
                  <a:srgbClr val="7030A0"/>
                </a:solidFill>
              </a:rPr>
              <a:t>Білекті бірді жығады.....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32040" y="1628800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dirty="0" smtClean="0">
                <a:solidFill>
                  <a:srgbClr val="7030A0"/>
                </a:solidFill>
              </a:rPr>
              <a:t>Білімді мыңды жығады</a:t>
            </a:r>
            <a:endParaRPr lang="ru-RU" sz="3600" b="1" dirty="0">
              <a:solidFill>
                <a:srgbClr val="7030A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13176"/>
            <a:ext cx="9144001" cy="184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646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4258816" cy="3018664"/>
          </a:xfrm>
        </p:spPr>
        <p:txBody>
          <a:bodyPr/>
          <a:lstStyle/>
          <a:p>
            <a:r>
              <a:rPr lang="kk-KZ" b="1" dirty="0" smtClean="0">
                <a:solidFill>
                  <a:srgbClr val="7030A0"/>
                </a:solidFill>
              </a:rPr>
              <a:t>Өнер алды .......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64088" y="1484784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dirty="0" smtClean="0">
                <a:solidFill>
                  <a:srgbClr val="7030A0"/>
                </a:solidFill>
              </a:rPr>
              <a:t>Қызыл тіл</a:t>
            </a:r>
            <a:endParaRPr lang="ru-RU" sz="3600" b="1" dirty="0">
              <a:solidFill>
                <a:srgbClr val="7030A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69160"/>
            <a:ext cx="9143999" cy="18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73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102"/>
            <a:ext cx="9144000" cy="686910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3306696"/>
          </a:xfrm>
        </p:spPr>
        <p:txBody>
          <a:bodyPr>
            <a:normAutofit/>
          </a:bodyPr>
          <a:lstStyle/>
          <a:p>
            <a:r>
              <a:rPr lang="kk-KZ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Жұмбақтың шешуін табу</a:t>
            </a:r>
            <a:endParaRPr lang="ru-RU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91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63699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988840"/>
            <a:ext cx="5410944" cy="4032448"/>
          </a:xfrm>
        </p:spPr>
        <p:txBody>
          <a:bodyPr>
            <a:normAutofit/>
          </a:bodyPr>
          <a:lstStyle/>
          <a:p>
            <a:r>
              <a:rPr lang="kk-KZ" b="1" dirty="0" smtClean="0">
                <a:solidFill>
                  <a:srgbClr val="002060"/>
                </a:solidFill>
              </a:rPr>
              <a:t>Ортасында шегесі,</a:t>
            </a:r>
            <a:br>
              <a:rPr lang="kk-KZ" b="1" dirty="0" smtClean="0">
                <a:solidFill>
                  <a:srgbClr val="002060"/>
                </a:solidFill>
              </a:rPr>
            </a:br>
            <a:r>
              <a:rPr lang="kk-KZ" b="1" dirty="0" smtClean="0">
                <a:solidFill>
                  <a:srgbClr val="002060"/>
                </a:solidFill>
              </a:rPr>
              <a:t>Жіп-жіңішке денесі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08104" y="5661248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</a:rPr>
              <a:t>Қалам,ручка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779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732" y="0"/>
            <a:ext cx="9144000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420888"/>
            <a:ext cx="5987008" cy="3168352"/>
          </a:xfrm>
        </p:spPr>
        <p:txBody>
          <a:bodyPr>
            <a:normAutofit/>
          </a:bodyPr>
          <a:lstStyle/>
          <a:p>
            <a:r>
              <a:rPr lang="kk-KZ" b="1" dirty="0" smtClean="0">
                <a:solidFill>
                  <a:srgbClr val="002060"/>
                </a:solidFill>
              </a:rPr>
              <a:t>Ілулі тұр кең алаң,</a:t>
            </a:r>
            <a:br>
              <a:rPr lang="kk-KZ" b="1" dirty="0" smtClean="0">
                <a:solidFill>
                  <a:srgbClr val="002060"/>
                </a:solidFill>
              </a:rPr>
            </a:br>
            <a:r>
              <a:rPr lang="kk-KZ" b="1" dirty="0" smtClean="0">
                <a:solidFill>
                  <a:srgbClr val="002060"/>
                </a:solidFill>
              </a:rPr>
              <a:t>Керегімді мен одан</a:t>
            </a:r>
            <a:br>
              <a:rPr lang="kk-KZ" b="1" dirty="0" smtClean="0">
                <a:solidFill>
                  <a:srgbClr val="002060"/>
                </a:solidFill>
              </a:rPr>
            </a:br>
            <a:r>
              <a:rPr lang="kk-KZ" b="1" dirty="0" smtClean="0">
                <a:solidFill>
                  <a:srgbClr val="002060"/>
                </a:solidFill>
              </a:rPr>
              <a:t>Көшіріп жазып аламын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24128" y="5589240"/>
            <a:ext cx="28083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</a:rPr>
              <a:t>Тақта,доска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292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1412776"/>
            <a:ext cx="5832648" cy="5184576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002060"/>
                </a:solidFill>
              </a:rPr>
              <a:t>Үш қазық,екі желі,тоғыз ноқта,</a:t>
            </a:r>
            <a:br>
              <a:rPr lang="kk-KZ" b="1" dirty="0" smtClean="0">
                <a:solidFill>
                  <a:srgbClr val="002060"/>
                </a:solidFill>
              </a:rPr>
            </a:br>
            <a:r>
              <a:rPr lang="kk-KZ" b="1" dirty="0" smtClean="0">
                <a:solidFill>
                  <a:srgbClr val="002060"/>
                </a:solidFill>
              </a:rPr>
              <a:t>Теңселіп тербеледі адам соқса.</a:t>
            </a:r>
            <a:br>
              <a:rPr lang="kk-KZ" b="1" dirty="0" smtClean="0">
                <a:solidFill>
                  <a:srgbClr val="002060"/>
                </a:solidFill>
              </a:rPr>
            </a:br>
            <a:r>
              <a:rPr lang="kk-KZ" b="1" dirty="0" smtClean="0">
                <a:solidFill>
                  <a:srgbClr val="002060"/>
                </a:solidFill>
              </a:rPr>
              <a:t>Шешен тіл,сөзге жүйрік болғанымен,</a:t>
            </a:r>
            <a:br>
              <a:rPr lang="kk-KZ" b="1" dirty="0" smtClean="0">
                <a:solidFill>
                  <a:srgbClr val="002060"/>
                </a:solidFill>
              </a:rPr>
            </a:br>
            <a:r>
              <a:rPr lang="kk-KZ" b="1" dirty="0" smtClean="0">
                <a:solidFill>
                  <a:srgbClr val="002060"/>
                </a:solidFill>
              </a:rPr>
              <a:t>Не пайда үндемейді адам жоқта.</a:t>
            </a:r>
            <a:br>
              <a:rPr lang="kk-KZ" b="1" dirty="0" smtClean="0">
                <a:solidFill>
                  <a:srgbClr val="002060"/>
                </a:solidFill>
              </a:rPr>
            </a:br>
            <a:r>
              <a:rPr lang="kk-KZ" dirty="0" smtClean="0"/>
              <a:t>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817967" y="5949280"/>
            <a:ext cx="40324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</a:rPr>
              <a:t>Домбыра,домбра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47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348880"/>
            <a:ext cx="4330824" cy="3312368"/>
          </a:xfrm>
        </p:spPr>
        <p:txBody>
          <a:bodyPr>
            <a:normAutofit/>
          </a:bodyPr>
          <a:lstStyle/>
          <a:p>
            <a:r>
              <a:rPr lang="kk-KZ" b="1" dirty="0" smtClean="0">
                <a:solidFill>
                  <a:srgbClr val="002060"/>
                </a:solidFill>
              </a:rPr>
              <a:t>Іште елу батыр</a:t>
            </a:r>
            <a:br>
              <a:rPr lang="kk-KZ" b="1" dirty="0" smtClean="0">
                <a:solidFill>
                  <a:srgbClr val="002060"/>
                </a:solidFill>
              </a:rPr>
            </a:br>
            <a:r>
              <a:rPr lang="kk-KZ" b="1" dirty="0" smtClean="0">
                <a:solidFill>
                  <a:srgbClr val="002060"/>
                </a:solidFill>
              </a:rPr>
              <a:t>Сыртқа шықса өліп жатыр.</a:t>
            </a:r>
            <a:br>
              <a:rPr lang="kk-KZ" b="1" dirty="0" smtClean="0">
                <a:solidFill>
                  <a:srgbClr val="00206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60032" y="4797152"/>
            <a:ext cx="35283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</a:rPr>
              <a:t>Шырпы,спичка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031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3888432"/>
          </a:xfrm>
        </p:spPr>
        <p:txBody>
          <a:bodyPr>
            <a:normAutofit/>
          </a:bodyPr>
          <a:lstStyle/>
          <a:p>
            <a:r>
              <a:rPr lang="kk-KZ" sz="8000" dirty="0" smtClean="0">
                <a:solidFill>
                  <a:srgbClr val="FF0000"/>
                </a:solidFill>
              </a:rPr>
              <a:t>КӨКПАР</a:t>
            </a:r>
            <a:endParaRPr lang="ru-RU" sz="8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84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276872"/>
            <a:ext cx="3970784" cy="4032448"/>
          </a:xfrm>
        </p:spPr>
        <p:txBody>
          <a:bodyPr>
            <a:normAutofit/>
          </a:bodyPr>
          <a:lstStyle/>
          <a:p>
            <a:r>
              <a:rPr lang="kk-KZ" b="1" dirty="0" smtClean="0">
                <a:solidFill>
                  <a:srgbClr val="002060"/>
                </a:solidFill>
              </a:rPr>
              <a:t>Тұмсығымен қозғалар</a:t>
            </a:r>
            <a:br>
              <a:rPr lang="kk-KZ" b="1" dirty="0" smtClean="0">
                <a:solidFill>
                  <a:srgbClr val="002060"/>
                </a:solidFill>
              </a:rPr>
            </a:br>
            <a:r>
              <a:rPr lang="kk-KZ" b="1" dirty="0" smtClean="0">
                <a:solidFill>
                  <a:srgbClr val="002060"/>
                </a:solidFill>
              </a:rPr>
              <a:t>Соңында аппақ із қалар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12160" y="5445224"/>
            <a:ext cx="18726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</a:rPr>
              <a:t>Бор,мел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168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628800"/>
            <a:ext cx="4330824" cy="4824536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002060"/>
                </a:solidFill>
              </a:rPr>
              <a:t>Ұзын,ұзын,ұзын жол</a:t>
            </a:r>
            <a:br>
              <a:rPr lang="kk-KZ" b="1" dirty="0" smtClean="0">
                <a:solidFill>
                  <a:srgbClr val="002060"/>
                </a:solidFill>
              </a:rPr>
            </a:br>
            <a:r>
              <a:rPr lang="kk-KZ" b="1" dirty="0" smtClean="0">
                <a:solidFill>
                  <a:srgbClr val="002060"/>
                </a:solidFill>
              </a:rPr>
              <a:t>Ұшына жеткен бар ма екен?</a:t>
            </a:r>
            <a:br>
              <a:rPr lang="kk-KZ" b="1" dirty="0" smtClean="0">
                <a:solidFill>
                  <a:srgbClr val="002060"/>
                </a:solidFill>
              </a:rPr>
            </a:br>
            <a:r>
              <a:rPr lang="kk-KZ" b="1" dirty="0" smtClean="0">
                <a:solidFill>
                  <a:srgbClr val="002060"/>
                </a:solidFill>
              </a:rPr>
              <a:t>Түбі терең қала су,</a:t>
            </a:r>
            <a:br>
              <a:rPr lang="kk-KZ" b="1" dirty="0" smtClean="0">
                <a:solidFill>
                  <a:srgbClr val="002060"/>
                </a:solidFill>
              </a:rPr>
            </a:br>
            <a:r>
              <a:rPr lang="kk-KZ" b="1" dirty="0" smtClean="0">
                <a:solidFill>
                  <a:srgbClr val="002060"/>
                </a:solidFill>
              </a:rPr>
              <a:t>Түбіне жеткен бар ма екен?</a:t>
            </a:r>
            <a:r>
              <a:rPr lang="kk-KZ" dirty="0" smtClean="0"/>
              <a:t>?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868144" y="5085184"/>
            <a:ext cx="27606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</a:rPr>
              <a:t>Білім,знание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659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564904"/>
            <a:ext cx="4618856" cy="3456384"/>
          </a:xfrm>
        </p:spPr>
        <p:txBody>
          <a:bodyPr>
            <a:normAutofit/>
          </a:bodyPr>
          <a:lstStyle/>
          <a:p>
            <a:r>
              <a:rPr lang="kk-KZ" b="1" dirty="0" smtClean="0">
                <a:solidFill>
                  <a:srgbClr val="002060"/>
                </a:solidFill>
              </a:rPr>
              <a:t>Іші-жұмсақ,сырты-қатты,</a:t>
            </a:r>
            <a:br>
              <a:rPr lang="kk-KZ" b="1" dirty="0" smtClean="0">
                <a:solidFill>
                  <a:srgbClr val="002060"/>
                </a:solidFill>
              </a:rPr>
            </a:br>
            <a:r>
              <a:rPr lang="kk-KZ" b="1" dirty="0" smtClean="0">
                <a:solidFill>
                  <a:srgbClr val="002060"/>
                </a:solidFill>
              </a:rPr>
              <a:t>Еті-қызыл,сүті тәтті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0072" y="5445224"/>
            <a:ext cx="30963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</a:rPr>
              <a:t>Қарбыз,арбуз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060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1196752"/>
            <a:ext cx="5040560" cy="4464496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002060"/>
                </a:solidFill>
              </a:rPr>
              <a:t>Сөзі-дана,үні жоқ.</a:t>
            </a:r>
            <a:br>
              <a:rPr lang="kk-KZ" b="1" dirty="0" smtClean="0">
                <a:solidFill>
                  <a:srgbClr val="002060"/>
                </a:solidFill>
              </a:rPr>
            </a:br>
            <a:r>
              <a:rPr lang="kk-KZ" b="1" dirty="0" smtClean="0">
                <a:solidFill>
                  <a:srgbClr val="002060"/>
                </a:solidFill>
              </a:rPr>
              <a:t>Сөйлемейді,тілі жоқ</a:t>
            </a:r>
            <a:br>
              <a:rPr lang="kk-KZ" b="1" dirty="0" smtClean="0">
                <a:solidFill>
                  <a:srgbClr val="002060"/>
                </a:solidFill>
              </a:rPr>
            </a:br>
            <a:r>
              <a:rPr lang="kk-KZ" b="1" dirty="0" smtClean="0">
                <a:solidFill>
                  <a:srgbClr val="002060"/>
                </a:solidFill>
              </a:rPr>
              <a:t>Қолына алсан,шешен</a:t>
            </a:r>
            <a:br>
              <a:rPr lang="kk-KZ" b="1" dirty="0" smtClean="0">
                <a:solidFill>
                  <a:srgbClr val="002060"/>
                </a:solidFill>
              </a:rPr>
            </a:br>
            <a:r>
              <a:rPr lang="kk-KZ" b="1" dirty="0" smtClean="0">
                <a:solidFill>
                  <a:srgbClr val="002060"/>
                </a:solidFill>
              </a:rPr>
              <a:t>Ақылы асқан көсем.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96136" y="5229200"/>
            <a:ext cx="25202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</a:rPr>
              <a:t>Кітап,книга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542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3134"/>
            <a:ext cx="9144000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2564904"/>
            <a:ext cx="5688632" cy="3384376"/>
          </a:xfrm>
        </p:spPr>
        <p:txBody>
          <a:bodyPr>
            <a:normAutofit/>
          </a:bodyPr>
          <a:lstStyle/>
          <a:p>
            <a:r>
              <a:rPr lang="kk-KZ" b="1" dirty="0" smtClean="0">
                <a:solidFill>
                  <a:srgbClr val="002060"/>
                </a:solidFill>
              </a:rPr>
              <a:t>Аласа ғана бойы бар,</a:t>
            </a:r>
            <a:br>
              <a:rPr lang="kk-KZ" b="1" dirty="0" smtClean="0">
                <a:solidFill>
                  <a:srgbClr val="002060"/>
                </a:solidFill>
              </a:rPr>
            </a:br>
            <a:r>
              <a:rPr lang="kk-KZ" b="1" dirty="0" smtClean="0">
                <a:solidFill>
                  <a:srgbClr val="002060"/>
                </a:solidFill>
              </a:rPr>
              <a:t>Тоғыз қабат тоны бар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3968" y="5589240"/>
            <a:ext cx="4392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</a:rPr>
              <a:t>Қырыққабат,капуста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83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036496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636912"/>
            <a:ext cx="3466728" cy="3528392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002060"/>
                </a:solidFill>
              </a:rPr>
              <a:t>Есек құлақты,</a:t>
            </a:r>
            <a:br>
              <a:rPr lang="kk-KZ" b="1" dirty="0" smtClean="0">
                <a:solidFill>
                  <a:srgbClr val="002060"/>
                </a:solidFill>
              </a:rPr>
            </a:br>
            <a:r>
              <a:rPr lang="kk-KZ" b="1" dirty="0" smtClean="0">
                <a:solidFill>
                  <a:srgbClr val="002060"/>
                </a:solidFill>
              </a:rPr>
              <a:t>Мысық аяқты</a:t>
            </a:r>
            <a:br>
              <a:rPr lang="kk-KZ" b="1" dirty="0" smtClean="0">
                <a:solidFill>
                  <a:srgbClr val="002060"/>
                </a:solidFill>
              </a:rPr>
            </a:br>
            <a:r>
              <a:rPr lang="kk-KZ" b="1" dirty="0" smtClean="0">
                <a:solidFill>
                  <a:srgbClr val="002060"/>
                </a:solidFill>
              </a:rPr>
              <a:t>Түйе ерінді</a:t>
            </a:r>
            <a:br>
              <a:rPr lang="kk-KZ" b="1" dirty="0" smtClean="0">
                <a:solidFill>
                  <a:srgbClr val="002060"/>
                </a:solidFill>
              </a:rPr>
            </a:br>
            <a:r>
              <a:rPr lang="kk-KZ" b="1" dirty="0" smtClean="0">
                <a:solidFill>
                  <a:srgbClr val="002060"/>
                </a:solidFill>
              </a:rPr>
              <a:t>Ешкі құлақты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68144" y="5229200"/>
            <a:ext cx="22573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</a:rPr>
              <a:t>Қоян,заяц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043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988840"/>
            <a:ext cx="8229600" cy="2664296"/>
          </a:xfrm>
        </p:spPr>
        <p:txBody>
          <a:bodyPr>
            <a:normAutofit/>
          </a:bodyPr>
          <a:lstStyle/>
          <a:p>
            <a:r>
              <a:rPr lang="kk-KZ" sz="4800" b="1" dirty="0" smtClean="0">
                <a:solidFill>
                  <a:srgbClr val="FFFF00"/>
                </a:solidFill>
              </a:rPr>
              <a:t>ІҮ КЕЗЕҢ «ПОЛИГЛОТ»</a:t>
            </a:r>
            <a:endParaRPr lang="ru-RU" sz="4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43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0"/>
            <a:ext cx="9252519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3954768"/>
          </a:xfrm>
        </p:spPr>
        <p:txBody>
          <a:bodyPr>
            <a:normAutofit/>
          </a:bodyPr>
          <a:lstStyle/>
          <a:p>
            <a:r>
              <a:rPr lang="kk-KZ" sz="6000" b="1" dirty="0" smtClean="0">
                <a:solidFill>
                  <a:srgbClr val="FF0000"/>
                </a:solidFill>
              </a:rPr>
              <a:t>Ү ЕКЗЕҢ</a:t>
            </a:r>
            <a:br>
              <a:rPr lang="kk-KZ" sz="6000" b="1" dirty="0" smtClean="0">
                <a:solidFill>
                  <a:srgbClr val="FF0000"/>
                </a:solidFill>
              </a:rPr>
            </a:br>
            <a:r>
              <a:rPr lang="kk-KZ" sz="9800" b="1" dirty="0" smtClean="0">
                <a:solidFill>
                  <a:srgbClr val="C00000"/>
                </a:solidFill>
              </a:rPr>
              <a:t>ЖОРҒА</a:t>
            </a:r>
            <a:endParaRPr lang="ru-RU" sz="9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87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85"/>
            <a:ext cx="9143999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794528"/>
          </a:xfrm>
        </p:spPr>
        <p:txBody>
          <a:bodyPr>
            <a:noAutofit/>
          </a:bodyPr>
          <a:lstStyle/>
          <a:p>
            <a:r>
              <a:rPr lang="kk-KZ" sz="6000" b="1" dirty="0" smtClean="0">
                <a:solidFill>
                  <a:srgbClr val="FFFF00"/>
                </a:solidFill>
              </a:rPr>
              <a:t>Назарларыңызға рахмет!</a:t>
            </a:r>
            <a:endParaRPr lang="ru-RU" sz="6000" b="1" dirty="0">
              <a:solidFill>
                <a:srgbClr val="FFFF0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725144"/>
            <a:ext cx="3960441" cy="158417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2881312"/>
            <a:ext cx="3528393" cy="1843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52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908720"/>
            <a:ext cx="4752528" cy="4248472"/>
          </a:xfrm>
        </p:spPr>
        <p:txBody>
          <a:bodyPr>
            <a:normAutofit/>
          </a:bodyPr>
          <a:lstStyle/>
          <a:p>
            <a:r>
              <a:rPr lang="kk-KZ" sz="4800" b="1" dirty="0" smtClean="0">
                <a:solidFill>
                  <a:srgbClr val="002060"/>
                </a:solidFill>
              </a:rPr>
              <a:t>Тұңғыш «Әліппе« оқулығынжазған кім</a:t>
            </a:r>
            <a:endParaRPr lang="ru-RU" sz="48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80112" y="2924944"/>
            <a:ext cx="34318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dirty="0" smtClean="0">
                <a:solidFill>
                  <a:srgbClr val="FF0000"/>
                </a:solidFill>
              </a:rPr>
              <a:t>Ахмет Байтұрсынұлы</a:t>
            </a:r>
            <a:endParaRPr lang="ru-RU" sz="4000" dirty="0">
              <a:solidFill>
                <a:srgbClr val="FF000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1248"/>
            <a:ext cx="9144000" cy="119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180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6559"/>
            <a:ext cx="9143999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4186808" cy="4530832"/>
          </a:xfrm>
        </p:spPr>
        <p:txBody>
          <a:bodyPr>
            <a:normAutofit/>
          </a:bodyPr>
          <a:lstStyle/>
          <a:p>
            <a:r>
              <a:rPr lang="kk-KZ" sz="5400" b="1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Алып бала кім туралы әңгімеленген</a:t>
            </a:r>
            <a:endParaRPr lang="ru-RU" sz="5400" b="1" i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56176" y="2348880"/>
            <a:ext cx="27783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Қажымұқан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33256"/>
            <a:ext cx="8934502" cy="112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183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8566"/>
            <a:ext cx="9252520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3466728" cy="4314808"/>
          </a:xfrm>
        </p:spPr>
        <p:txBody>
          <a:bodyPr>
            <a:normAutofit/>
          </a:bodyPr>
          <a:lstStyle/>
          <a:p>
            <a:r>
              <a:rPr lang="kk-KZ" b="1" dirty="0" smtClean="0">
                <a:solidFill>
                  <a:srgbClr val="002060"/>
                </a:solidFill>
              </a:rPr>
              <a:t>Қазақ балаларына арнап мектеп ашқан кім</a:t>
            </a:r>
            <a:r>
              <a:rPr lang="kk-KZ" dirty="0" smtClean="0">
                <a:solidFill>
                  <a:srgbClr val="002060"/>
                </a:solidFill>
              </a:rPr>
              <a:t>?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64288" y="316069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588224" y="2924944"/>
            <a:ext cx="17119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dirty="0" smtClean="0">
                <a:solidFill>
                  <a:srgbClr val="FF0000"/>
                </a:solidFill>
              </a:rPr>
              <a:t>Ыбырай Алтынсарин</a:t>
            </a:r>
            <a:endParaRPr lang="ru-RU" sz="3200" dirty="0">
              <a:solidFill>
                <a:srgbClr val="FF0000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1249"/>
            <a:ext cx="914400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60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354" y="0"/>
            <a:ext cx="9143999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4618856" cy="4818864"/>
          </a:xfrm>
        </p:spPr>
        <p:txBody>
          <a:bodyPr>
            <a:normAutofit/>
          </a:bodyPr>
          <a:lstStyle/>
          <a:p>
            <a:r>
              <a:rPr lang="kk-KZ" b="1" dirty="0" smtClean="0">
                <a:solidFill>
                  <a:srgbClr val="002060"/>
                </a:solidFill>
              </a:rPr>
              <a:t>Ғылым таппай мақтанба-кімнің өлені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13721" y="3429000"/>
            <a:ext cx="20697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</a:rPr>
              <a:t>Абай Құнанбаев</a:t>
            </a:r>
            <a:endParaRPr lang="ru-RU" sz="2400" b="1" dirty="0">
              <a:solidFill>
                <a:srgbClr val="FF000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7272"/>
            <a:ext cx="9144000" cy="980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89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908720"/>
            <a:ext cx="4402832" cy="3024336"/>
          </a:xfrm>
        </p:spPr>
        <p:txBody>
          <a:bodyPr/>
          <a:lstStyle/>
          <a:p>
            <a:r>
              <a:rPr lang="kk-KZ" b="1" dirty="0" smtClean="0">
                <a:solidFill>
                  <a:srgbClr val="002060"/>
                </a:solidFill>
              </a:rPr>
              <a:t>Қазақ ханы кім?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16216" y="3356992"/>
            <a:ext cx="18202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dirty="0" smtClean="0">
                <a:solidFill>
                  <a:srgbClr val="FF0000"/>
                </a:solidFill>
              </a:rPr>
              <a:t>Абылай хан</a:t>
            </a:r>
            <a:endParaRPr lang="ru-RU" sz="3600" b="1" dirty="0">
              <a:solidFill>
                <a:srgbClr val="FF000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7272"/>
            <a:ext cx="9144000" cy="980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184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0114"/>
            <a:ext cx="9143999" cy="7008113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4546848" cy="3594728"/>
          </a:xfrm>
        </p:spPr>
        <p:txBody>
          <a:bodyPr>
            <a:normAutofit/>
          </a:bodyPr>
          <a:lstStyle/>
          <a:p>
            <a:r>
              <a:rPr lang="kk-KZ" b="1" dirty="0" smtClean="0">
                <a:solidFill>
                  <a:srgbClr val="002060"/>
                </a:solidFill>
              </a:rPr>
              <a:t>Атақты қазақ күйшісі кім?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80112" y="2924944"/>
            <a:ext cx="28803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dirty="0" smtClean="0">
                <a:solidFill>
                  <a:srgbClr val="FF0000"/>
                </a:solidFill>
              </a:rPr>
              <a:t>Құрманғазы</a:t>
            </a:r>
            <a:endParaRPr lang="ru-RU" sz="4000" dirty="0">
              <a:solidFill>
                <a:srgbClr val="FF000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33256"/>
            <a:ext cx="9144000" cy="1124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309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344</TotalTime>
  <Words>191</Words>
  <Application>Microsoft Office PowerPoint</Application>
  <PresentationFormat>Экран (4:3)</PresentationFormat>
  <Paragraphs>73</Paragraphs>
  <Slides>38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Волна</vt:lpstr>
      <vt:lpstr>Тапқыр болсан  тауып көр</vt:lpstr>
      <vt:lpstr>  І кезен-Көкпар ІІ кезн-Тіл-өнер сайысы ІІІ кезен-Жұмбақтын шешуін тап ІYкезен-Полиглот Y кезен-Жорға   </vt:lpstr>
      <vt:lpstr>КӨКПАР</vt:lpstr>
      <vt:lpstr>Тұңғыш «Әліппе« оқулығынжазған кім</vt:lpstr>
      <vt:lpstr>Алып бала кім туралы әңгімеленген</vt:lpstr>
      <vt:lpstr>Қазақ балаларына арнап мектеп ашқан кім?</vt:lpstr>
      <vt:lpstr>Ғылым таппай мақтанба-кімнің өлені</vt:lpstr>
      <vt:lpstr>Қазақ ханы кім?</vt:lpstr>
      <vt:lpstr>Атақты қазақ күйшісі кім?</vt:lpstr>
      <vt:lpstr>Алфавитте қанша дыбыс,қанша әріп бар</vt:lpstr>
      <vt:lpstr>Мәтіннің қандай түрлері бар</vt:lpstr>
      <vt:lpstr>Абай Құнанбаевтің шын аты кім?</vt:lpstr>
      <vt:lpstr>Дауыссыз дыбыстар нешеге бөлінеді</vt:lpstr>
      <vt:lpstr>Тіл-өнер сайысы</vt:lpstr>
      <vt:lpstr>Презентация PowerPoint</vt:lpstr>
      <vt:lpstr>Ата-баланың......</vt:lpstr>
      <vt:lpstr>Көппен көрген-........</vt:lpstr>
      <vt:lpstr>Дос сыртыңнан мақтар,дұшпан .....мақтар</vt:lpstr>
      <vt:lpstr>Досы жоқ адам,.....жоқ тағам</vt:lpstr>
      <vt:lpstr>Жақсы адам-елдің ырысы,жақсы...-жанның тынысы</vt:lpstr>
      <vt:lpstr>Шешен сөз бастар,батыр......бастар</vt:lpstr>
      <vt:lpstr>Ақыл-тозбайтын тон,....-таусылмайтын кен</vt:lpstr>
      <vt:lpstr>Білекті бірді жығады.....</vt:lpstr>
      <vt:lpstr>Өнер алды .......</vt:lpstr>
      <vt:lpstr>Жұмбақтың шешуін табу</vt:lpstr>
      <vt:lpstr>Ортасында шегесі, Жіп-жіңішке денесі</vt:lpstr>
      <vt:lpstr>Ілулі тұр кең алаң, Керегімді мен одан Көшіріп жазып аламын</vt:lpstr>
      <vt:lpstr>Үш қазық,екі желі,тоғыз ноқта, Теңселіп тербеледі адам соқса. Шешен тіл,сөзге жүйрік болғанымен, Не пайда үндемейді адам жоқта. .</vt:lpstr>
      <vt:lpstr>Іште елу батыр Сыртқа шықса өліп жатыр. </vt:lpstr>
      <vt:lpstr>Тұмсығымен қозғалар Соңында аппақ із қалар</vt:lpstr>
      <vt:lpstr>Ұзын,ұзын,ұзын жол Ұшына жеткен бар ма екен? Түбі терең қала су, Түбіне жеткен бар ма екен??</vt:lpstr>
      <vt:lpstr>Іші-жұмсақ,сырты-қатты, Еті-қызыл,сүті тәтті</vt:lpstr>
      <vt:lpstr>Сөзі-дана,үні жоқ. Сөйлемейді,тілі жоқ Қолына алсан,шешен Ақылы асқан көсем.</vt:lpstr>
      <vt:lpstr>Аласа ғана бойы бар, Тоғыз қабат тоны бар</vt:lpstr>
      <vt:lpstr>Есек құлақты, Мысық аяқты Түйе ерінді Ешкі құлақты</vt:lpstr>
      <vt:lpstr>ІҮ КЕЗЕҢ «ПОЛИГЛОТ»</vt:lpstr>
      <vt:lpstr>Ү ЕКЗЕҢ ЖОРҒА</vt:lpstr>
      <vt:lpstr>Назарларыңызға рахмет!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Салтанат</dc:creator>
  <cp:lastModifiedBy>Салтанат</cp:lastModifiedBy>
  <cp:revision>33</cp:revision>
  <dcterms:created xsi:type="dcterms:W3CDTF">2014-02-24T03:35:57Z</dcterms:created>
  <dcterms:modified xsi:type="dcterms:W3CDTF">2014-11-24T06:09:57Z</dcterms:modified>
</cp:coreProperties>
</file>