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84" r:id="rId4"/>
    <p:sldId id="285" r:id="rId5"/>
    <p:sldId id="274" r:id="rId6"/>
    <p:sldId id="269" r:id="rId7"/>
    <p:sldId id="270" r:id="rId8"/>
    <p:sldId id="277" r:id="rId9"/>
    <p:sldId id="278" r:id="rId10"/>
    <p:sldId id="279" r:id="rId11"/>
    <p:sldId id="280" r:id="rId12"/>
    <p:sldId id="286" r:id="rId13"/>
    <p:sldId id="281" r:id="rId14"/>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531"/>
    <a:srgbClr val="54A83A"/>
    <a:srgbClr val="333399"/>
    <a:srgbClr val="3366CC"/>
    <a:srgbClr val="FF0066"/>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4C09461-4AB1-4BDA-962F-9966982B986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C09461-4AB1-4BDA-962F-9966982B986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C09461-4AB1-4BDA-962F-9966982B98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EF2DFD9-5592-41B7-9317-2A3E0E5360B1}"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4C09461-4AB1-4BDA-962F-9966982B986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F2DFD9-5592-41B7-9317-2A3E0E5360B1}" type="datetimeFigureOut">
              <a:rPr lang="ru-RU" smtClean="0"/>
              <a:pPr/>
              <a:t>18.03.2014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C09461-4AB1-4BDA-962F-9966982B986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714356"/>
            <a:ext cx="7643866" cy="1143000"/>
          </a:xfrm>
        </p:spPr>
        <p:txBody>
          <a:bodyPr>
            <a:normAutofit fontScale="90000"/>
          </a:bodyPr>
          <a:lstStyle/>
          <a:p>
            <a:pPr algn="ctr"/>
            <a:r>
              <a:rPr lang="kk-KZ" dirty="0" smtClean="0">
                <a:solidFill>
                  <a:srgbClr val="00B050"/>
                </a:solidFill>
                <a:latin typeface="Times New Roman(K)" pitchFamily="18" charset="0"/>
              </a:rPr>
              <a:t>Тақырыбы: Ислам дінінің тәрбиелік мәні</a:t>
            </a:r>
            <a:endParaRPr lang="ru-RU" dirty="0">
              <a:solidFill>
                <a:srgbClr val="00B050"/>
              </a:solidFill>
              <a:latin typeface="Times New Roman(K)" pitchFamily="18" charset="0"/>
            </a:endParaRPr>
          </a:p>
        </p:txBody>
      </p:sp>
      <p:sp>
        <p:nvSpPr>
          <p:cNvPr id="3" name="Содержимое 2"/>
          <p:cNvSpPr>
            <a:spLocks noGrp="1"/>
          </p:cNvSpPr>
          <p:nvPr>
            <p:ph idx="1"/>
          </p:nvPr>
        </p:nvSpPr>
        <p:spPr/>
        <p:txBody>
          <a:bodyPr>
            <a:normAutofit/>
          </a:bodyPr>
          <a:lstStyle/>
          <a:p>
            <a:pPr>
              <a:buNone/>
            </a:pPr>
            <a:r>
              <a:rPr lang="kk-KZ" b="1" dirty="0" smtClean="0">
                <a:solidFill>
                  <a:srgbClr val="D10531"/>
                </a:solidFill>
              </a:rPr>
              <a:t>Мақсаты:</a:t>
            </a:r>
            <a:r>
              <a:rPr lang="kk-KZ" i="1" dirty="0" smtClean="0"/>
              <a:t/>
            </a:r>
            <a:br>
              <a:rPr lang="kk-KZ" i="1" dirty="0" smtClean="0"/>
            </a:br>
            <a:r>
              <a:rPr lang="kk-KZ" b="1" u="sng" dirty="0" smtClean="0">
                <a:solidFill>
                  <a:srgbClr val="00B050"/>
                </a:solidFill>
                <a:latin typeface="Times New Roman KZ" pitchFamily="18" charset="0"/>
                <a:ea typeface="Times New Roman KZ" pitchFamily="18" charset="0"/>
              </a:rPr>
              <a:t>Білімділік: </a:t>
            </a:r>
            <a:r>
              <a:rPr lang="kk-KZ" b="1" dirty="0" smtClean="0">
                <a:solidFill>
                  <a:srgbClr val="00B050"/>
                </a:solidFill>
                <a:latin typeface="Times New Roman KZ" pitchFamily="18" charset="0"/>
                <a:ea typeface="Times New Roman KZ" pitchFamily="18" charset="0"/>
              </a:rPr>
              <a:t>оқушыларда мұсылман салт- жоралары мен ұйғарымдары туралы түсінікті кеңейту, тақырыптың идеясын ашу. </a:t>
            </a:r>
            <a:endParaRPr lang="ru-RU" b="1" dirty="0" smtClean="0">
              <a:solidFill>
                <a:srgbClr val="00B050"/>
              </a:solidFill>
              <a:latin typeface="Times New Roman KZ" pitchFamily="18" charset="0"/>
              <a:ea typeface="Times New Roman KZ" pitchFamily="18" charset="0"/>
            </a:endParaRPr>
          </a:p>
          <a:p>
            <a:pPr>
              <a:buNone/>
            </a:pPr>
            <a:r>
              <a:rPr lang="kk-KZ" b="1" dirty="0" smtClean="0">
                <a:solidFill>
                  <a:srgbClr val="00B050"/>
                </a:solidFill>
                <a:latin typeface="Times New Roman KZ" pitchFamily="18" charset="0"/>
                <a:ea typeface="Times New Roman KZ" pitchFamily="18" charset="0"/>
              </a:rPr>
              <a:t>    </a:t>
            </a:r>
            <a:r>
              <a:rPr lang="kk-KZ" b="1" u="sng" dirty="0" smtClean="0">
                <a:solidFill>
                  <a:srgbClr val="00B050"/>
                </a:solidFill>
                <a:latin typeface="Times New Roman KZ" pitchFamily="18" charset="0"/>
                <a:ea typeface="Times New Roman KZ" pitchFamily="18" charset="0"/>
              </a:rPr>
              <a:t>Дамытушылық:</a:t>
            </a:r>
            <a:r>
              <a:rPr lang="kk-KZ" b="1" dirty="0" smtClean="0">
                <a:solidFill>
                  <a:srgbClr val="00B050"/>
                </a:solidFill>
                <a:latin typeface="Times New Roman KZ" pitchFamily="18" charset="0"/>
                <a:ea typeface="Times New Roman KZ" pitchFamily="18" charset="0"/>
              </a:rPr>
              <a:t> оқушыларды сын ойлау, баяндау, іздену, салыстыру арқылы ислам дініндегі  халал мен харамды ажырата білуге үйрету және дағдыландыру. </a:t>
            </a:r>
            <a:br>
              <a:rPr lang="kk-KZ" b="1" dirty="0" smtClean="0">
                <a:solidFill>
                  <a:srgbClr val="00B050"/>
                </a:solidFill>
                <a:latin typeface="Times New Roman KZ" pitchFamily="18" charset="0"/>
                <a:ea typeface="Times New Roman KZ" pitchFamily="18" charset="0"/>
              </a:rPr>
            </a:br>
            <a:r>
              <a:rPr lang="kk-KZ" b="1" u="sng" dirty="0" smtClean="0">
                <a:solidFill>
                  <a:srgbClr val="00B050"/>
                </a:solidFill>
                <a:latin typeface="Times New Roman KZ" pitchFamily="18" charset="0"/>
                <a:ea typeface="Times New Roman KZ" pitchFamily="18" charset="0"/>
              </a:rPr>
              <a:t>Тәрбиелік: </a:t>
            </a:r>
            <a:r>
              <a:rPr lang="kk-KZ" b="1" dirty="0" smtClean="0">
                <a:solidFill>
                  <a:srgbClr val="00B050"/>
                </a:solidFill>
                <a:latin typeface="Times New Roman KZ" pitchFamily="18" charset="0"/>
                <a:ea typeface="Times New Roman KZ" pitchFamily="18" charset="0"/>
              </a:rPr>
              <a:t>оқушыларды адамгершілікке, адалдыққа, имандылыққа тәрбиелеу.</a:t>
            </a:r>
            <a:endParaRPr lang="ru-RU" b="1" dirty="0" smtClean="0">
              <a:solidFill>
                <a:srgbClr val="00B050"/>
              </a:solidFill>
              <a:latin typeface="Times New Roman KZ" pitchFamily="18" charset="0"/>
              <a:ea typeface="Times New Roman KZ" pitchFamily="18" charset="0"/>
            </a:endParaRPr>
          </a:p>
          <a:p>
            <a:pPr>
              <a:buNone/>
            </a:pPr>
            <a:endParaRPr lang="kk-KZ" b="1" dirty="0" smtClean="0">
              <a:solidFill>
                <a:schemeClr val="accent5">
                  <a:lumMod val="75000"/>
                </a:schemeClr>
              </a:solidFill>
            </a:endParaRPr>
          </a:p>
          <a:p>
            <a:pPr>
              <a:buNone/>
            </a:pPr>
            <a:endParaRPr lang="kk-KZ" b="1" dirty="0" smtClean="0">
              <a:solidFill>
                <a:schemeClr val="accent5">
                  <a:lumMod val="75000"/>
                </a:schemeClr>
              </a:solidFill>
            </a:endParaRPr>
          </a:p>
          <a:p>
            <a:pPr>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785794"/>
            <a:ext cx="1460680" cy="10955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643306" y="857232"/>
            <a:ext cx="2214578" cy="10715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kk-KZ" b="1" dirty="0" smtClean="0">
                <a:solidFill>
                  <a:srgbClr val="3366CC"/>
                </a:solidFill>
                <a:latin typeface="Times New Roman KZ" pitchFamily="18" charset="0"/>
                <a:ea typeface="Times New Roman KZ" pitchFamily="18" charset="0"/>
              </a:rPr>
              <a:t>Туылған балаға қатысты ислами шаралар</a:t>
            </a:r>
            <a:endParaRPr lang="ru-RU" b="1" dirty="0">
              <a:solidFill>
                <a:srgbClr val="3366CC"/>
              </a:solidFill>
              <a:latin typeface="Times New Roman KZ" pitchFamily="18" charset="0"/>
              <a:ea typeface="Times New Roman KZ" pitchFamily="18" charset="0"/>
            </a:endParaRPr>
          </a:p>
        </p:txBody>
      </p:sp>
      <p:sp>
        <p:nvSpPr>
          <p:cNvPr id="7" name="Скругленный прямоугольник 6"/>
          <p:cNvSpPr/>
          <p:nvPr/>
        </p:nvSpPr>
        <p:spPr>
          <a:xfrm>
            <a:off x="71406" y="2071678"/>
            <a:ext cx="2000264" cy="12858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kk-KZ" b="1" dirty="0" smtClean="0">
                <a:solidFill>
                  <a:srgbClr val="3366CC"/>
                </a:solidFill>
                <a:latin typeface="Times New Roman KZ" pitchFamily="18" charset="0"/>
                <a:ea typeface="Times New Roman KZ" pitchFamily="18" charset="0"/>
              </a:rPr>
              <a:t>Шілдехана</a:t>
            </a:r>
            <a:endParaRPr lang="ru-RU" b="1" dirty="0">
              <a:solidFill>
                <a:srgbClr val="3366CC"/>
              </a:solidFill>
              <a:latin typeface="Times New Roman KZ" pitchFamily="18" charset="0"/>
              <a:ea typeface="Times New Roman KZ" pitchFamily="18" charset="0"/>
            </a:endParaRPr>
          </a:p>
        </p:txBody>
      </p:sp>
      <p:sp>
        <p:nvSpPr>
          <p:cNvPr id="8" name="Скругленный прямоугольник 7"/>
          <p:cNvSpPr/>
          <p:nvPr/>
        </p:nvSpPr>
        <p:spPr>
          <a:xfrm>
            <a:off x="4429124" y="2071678"/>
            <a:ext cx="2214578" cy="12858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kk-KZ" b="1" dirty="0" smtClean="0">
                <a:solidFill>
                  <a:srgbClr val="3366CC"/>
                </a:solidFill>
                <a:latin typeface="Times New Roman KZ" pitchFamily="18" charset="0"/>
                <a:ea typeface="Times New Roman KZ" pitchFamily="18" charset="0"/>
              </a:rPr>
              <a:t>Азан шақырып</a:t>
            </a:r>
          </a:p>
          <a:p>
            <a:pPr algn="ctr"/>
            <a:r>
              <a:rPr lang="kk-KZ" b="1" dirty="0" smtClean="0">
                <a:solidFill>
                  <a:srgbClr val="3366CC"/>
                </a:solidFill>
                <a:latin typeface="Times New Roman KZ" pitchFamily="18" charset="0"/>
                <a:ea typeface="Times New Roman KZ" pitchFamily="18" charset="0"/>
              </a:rPr>
              <a:t> ат қою</a:t>
            </a:r>
            <a:endParaRPr lang="ru-RU" b="1" dirty="0">
              <a:solidFill>
                <a:srgbClr val="3366CC"/>
              </a:solidFill>
              <a:latin typeface="Times New Roman KZ" pitchFamily="18" charset="0"/>
              <a:ea typeface="Times New Roman KZ" pitchFamily="18" charset="0"/>
            </a:endParaRPr>
          </a:p>
        </p:txBody>
      </p:sp>
      <p:sp>
        <p:nvSpPr>
          <p:cNvPr id="9" name="Скругленный прямоугольник 8"/>
          <p:cNvSpPr/>
          <p:nvPr/>
        </p:nvSpPr>
        <p:spPr>
          <a:xfrm>
            <a:off x="2143108" y="2143116"/>
            <a:ext cx="2214578" cy="121444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kk-KZ" b="1" dirty="0" smtClean="0">
                <a:solidFill>
                  <a:srgbClr val="3366CC"/>
                </a:solidFill>
                <a:latin typeface="Times New Roman KZ" pitchFamily="18" charset="0"/>
                <a:ea typeface="Times New Roman KZ" pitchFamily="18" charset="0"/>
              </a:rPr>
              <a:t>Сәбиге жеті күн толғанша ақиқа құрбандығының шалынуы</a:t>
            </a:r>
            <a:endParaRPr lang="ru-RU" b="1" dirty="0">
              <a:solidFill>
                <a:srgbClr val="3366CC"/>
              </a:solidFill>
              <a:latin typeface="Times New Roman KZ" pitchFamily="18" charset="0"/>
              <a:ea typeface="Times New Roman KZ" pitchFamily="18" charset="0"/>
            </a:endParaRPr>
          </a:p>
        </p:txBody>
      </p:sp>
      <p:sp>
        <p:nvSpPr>
          <p:cNvPr id="10" name="Скругленный прямоугольник 9"/>
          <p:cNvSpPr/>
          <p:nvPr/>
        </p:nvSpPr>
        <p:spPr>
          <a:xfrm>
            <a:off x="6786578" y="2143116"/>
            <a:ext cx="2214578" cy="121444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kk-KZ" b="1" dirty="0" smtClean="0">
                <a:solidFill>
                  <a:srgbClr val="3366CC"/>
                </a:solidFill>
                <a:latin typeface="Times New Roman KZ" pitchFamily="18" charset="0"/>
                <a:ea typeface="Times New Roman KZ" pitchFamily="18" charset="0"/>
              </a:rPr>
              <a:t>Ұлды сүндетке отырғызу</a:t>
            </a:r>
            <a:endParaRPr lang="ru-RU" b="1" dirty="0">
              <a:solidFill>
                <a:srgbClr val="3366CC"/>
              </a:solidFill>
              <a:latin typeface="Times New Roman KZ" pitchFamily="18" charset="0"/>
              <a:ea typeface="Times New Roman KZ" pitchFamily="18"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8860" y="3929066"/>
            <a:ext cx="3929090" cy="2596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Нашивка 11"/>
          <p:cNvSpPr/>
          <p:nvPr/>
        </p:nvSpPr>
        <p:spPr>
          <a:xfrm>
            <a:off x="2000232" y="2571744"/>
            <a:ext cx="285752" cy="357190"/>
          </a:xfrm>
          <a:prstGeom prst="chevron">
            <a:avLst>
              <a:gd name="adj" fmla="val 37071"/>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Нашивка 12"/>
          <p:cNvSpPr/>
          <p:nvPr/>
        </p:nvSpPr>
        <p:spPr>
          <a:xfrm>
            <a:off x="6572264" y="2571744"/>
            <a:ext cx="285752" cy="357190"/>
          </a:xfrm>
          <a:prstGeom prst="chevron">
            <a:avLst>
              <a:gd name="adj" fmla="val 37071"/>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Нашивка 13"/>
          <p:cNvSpPr/>
          <p:nvPr/>
        </p:nvSpPr>
        <p:spPr>
          <a:xfrm>
            <a:off x="4286248" y="2571744"/>
            <a:ext cx="285752" cy="357190"/>
          </a:xfrm>
          <a:prstGeom prst="chevron">
            <a:avLst>
              <a:gd name="adj" fmla="val 37071"/>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29454" y="500042"/>
            <a:ext cx="1952625"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3071802" y="2571744"/>
            <a:ext cx="2500330" cy="1357322"/>
          </a:xfrm>
          <a:prstGeom prst="round2DiagRect">
            <a:avLst>
              <a:gd name="adj1" fmla="val 20977"/>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kk-KZ" sz="3200" b="1" dirty="0" smtClean="0">
                <a:solidFill>
                  <a:srgbClr val="333399"/>
                </a:solidFill>
                <a:latin typeface="Times New Roman KZ" pitchFamily="18" charset="0"/>
                <a:ea typeface="Times New Roman KZ" pitchFamily="18" charset="0"/>
              </a:rPr>
              <a:t>Жаназа рәсімдері</a:t>
            </a:r>
            <a:endParaRPr lang="ru-RU" sz="3200" b="1" dirty="0">
              <a:solidFill>
                <a:srgbClr val="333399"/>
              </a:solidFill>
              <a:latin typeface="Times New Roman KZ" pitchFamily="18" charset="0"/>
              <a:ea typeface="Times New Roman KZ" pitchFamily="18" charset="0"/>
            </a:endParaRPr>
          </a:p>
        </p:txBody>
      </p:sp>
      <p:sp>
        <p:nvSpPr>
          <p:cNvPr id="5" name="Прямоугольник с одним вырезанным скругленным углом 4"/>
          <p:cNvSpPr/>
          <p:nvPr/>
        </p:nvSpPr>
        <p:spPr>
          <a:xfrm>
            <a:off x="3857620" y="928670"/>
            <a:ext cx="2357454" cy="1143008"/>
          </a:xfrm>
          <a:prstGeom prst="snip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dirty="0" smtClean="0">
                <a:solidFill>
                  <a:srgbClr val="333399"/>
                </a:solidFill>
                <a:latin typeface="Arial" pitchFamily="34" charset="0"/>
                <a:cs typeface="Arial" pitchFamily="34" charset="0"/>
              </a:rPr>
              <a:t>Дүниеден қайтқан кісіні шариғатқа сай жөнелту</a:t>
            </a:r>
            <a:endParaRPr lang="ru-RU" dirty="0">
              <a:solidFill>
                <a:srgbClr val="333399"/>
              </a:solidFill>
              <a:latin typeface="Arial" pitchFamily="34" charset="0"/>
              <a:cs typeface="Arial" pitchFamily="34" charset="0"/>
            </a:endParaRPr>
          </a:p>
        </p:txBody>
      </p:sp>
      <p:sp>
        <p:nvSpPr>
          <p:cNvPr id="6" name="Прямоугольник с одним вырезанным скругленным углом 5"/>
          <p:cNvSpPr/>
          <p:nvPr/>
        </p:nvSpPr>
        <p:spPr>
          <a:xfrm>
            <a:off x="1285852" y="857232"/>
            <a:ext cx="2357454" cy="1143008"/>
          </a:xfrm>
          <a:prstGeom prst="snip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dirty="0" smtClean="0">
                <a:solidFill>
                  <a:srgbClr val="333399"/>
                </a:solidFill>
                <a:latin typeface="Arial" pitchFamily="34" charset="0"/>
                <a:cs typeface="Arial" pitchFamily="34" charset="0"/>
              </a:rPr>
              <a:t>Өлім ол тәннің жансыздануы</a:t>
            </a:r>
            <a:endParaRPr lang="ru-RU" dirty="0">
              <a:solidFill>
                <a:srgbClr val="333399"/>
              </a:solidFill>
              <a:latin typeface="Arial" pitchFamily="34" charset="0"/>
              <a:cs typeface="Arial" pitchFamily="34" charset="0"/>
            </a:endParaRPr>
          </a:p>
        </p:txBody>
      </p:sp>
      <p:sp>
        <p:nvSpPr>
          <p:cNvPr id="7" name="Прямоугольник с одним вырезанным скругленным углом 6"/>
          <p:cNvSpPr/>
          <p:nvPr/>
        </p:nvSpPr>
        <p:spPr>
          <a:xfrm>
            <a:off x="214282" y="2428868"/>
            <a:ext cx="2357454" cy="1143008"/>
          </a:xfrm>
          <a:prstGeom prst="snip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dirty="0" smtClean="0">
                <a:solidFill>
                  <a:srgbClr val="333399"/>
                </a:solidFill>
                <a:latin typeface="Arial" pitchFamily="34" charset="0"/>
                <a:cs typeface="Arial" pitchFamily="34" charset="0"/>
              </a:rPr>
              <a:t>Қайтыс болған кісінің денесін жуу, оны кебінге орау</a:t>
            </a:r>
            <a:endParaRPr lang="ru-RU" dirty="0">
              <a:solidFill>
                <a:srgbClr val="333399"/>
              </a:solidFill>
              <a:latin typeface="Arial" pitchFamily="34" charset="0"/>
              <a:cs typeface="Arial" pitchFamily="34" charset="0"/>
            </a:endParaRPr>
          </a:p>
        </p:txBody>
      </p:sp>
      <p:sp>
        <p:nvSpPr>
          <p:cNvPr id="8" name="Прямоугольник с одним вырезанным скругленным углом 7"/>
          <p:cNvSpPr/>
          <p:nvPr/>
        </p:nvSpPr>
        <p:spPr>
          <a:xfrm>
            <a:off x="214282" y="3786190"/>
            <a:ext cx="2500330" cy="1143008"/>
          </a:xfrm>
          <a:prstGeom prst="snip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dirty="0" smtClean="0">
                <a:solidFill>
                  <a:srgbClr val="333399"/>
                </a:solidFill>
                <a:latin typeface="Arial" pitchFamily="34" charset="0"/>
                <a:cs typeface="Arial" pitchFamily="34" charset="0"/>
              </a:rPr>
              <a:t>Жамағаттың қатысуымен жаназа намазын оқу</a:t>
            </a:r>
            <a:endParaRPr lang="ru-RU" dirty="0">
              <a:solidFill>
                <a:srgbClr val="333399"/>
              </a:solidFill>
              <a:latin typeface="Arial" pitchFamily="34" charset="0"/>
              <a:cs typeface="Arial" pitchFamily="34" charset="0"/>
            </a:endParaRPr>
          </a:p>
        </p:txBody>
      </p:sp>
      <p:sp>
        <p:nvSpPr>
          <p:cNvPr id="10" name="Прямоугольник с одним вырезанным скругленным углом 9"/>
          <p:cNvSpPr/>
          <p:nvPr/>
        </p:nvSpPr>
        <p:spPr>
          <a:xfrm>
            <a:off x="3786182" y="5072074"/>
            <a:ext cx="2357454" cy="1143008"/>
          </a:xfrm>
          <a:prstGeom prst="snip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dirty="0" smtClean="0">
                <a:solidFill>
                  <a:srgbClr val="333399"/>
                </a:solidFill>
                <a:latin typeface="Arial" pitchFamily="34" charset="0"/>
                <a:cs typeface="Arial" pitchFamily="34" charset="0"/>
              </a:rPr>
              <a:t>Мәйіттің жер қойнауына тапсырылуы</a:t>
            </a:r>
            <a:endParaRPr lang="ru-RU" dirty="0">
              <a:solidFill>
                <a:srgbClr val="333399"/>
              </a:solidFill>
              <a:latin typeface="Arial" pitchFamily="34" charset="0"/>
              <a:cs typeface="Arial" pitchFamily="34" charset="0"/>
            </a:endParaRPr>
          </a:p>
        </p:txBody>
      </p:sp>
      <p:sp>
        <p:nvSpPr>
          <p:cNvPr id="11" name="Прямоугольник с одним вырезанным скругленным углом 10"/>
          <p:cNvSpPr/>
          <p:nvPr/>
        </p:nvSpPr>
        <p:spPr>
          <a:xfrm>
            <a:off x="1142976" y="5072074"/>
            <a:ext cx="2357454" cy="1143008"/>
          </a:xfrm>
          <a:prstGeom prst="snip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dirty="0" smtClean="0">
                <a:solidFill>
                  <a:srgbClr val="333399"/>
                </a:solidFill>
                <a:latin typeface="Arial" pitchFamily="34" charset="0"/>
                <a:cs typeface="Arial" pitchFamily="34" charset="0"/>
              </a:rPr>
              <a:t>Қайтқан кісінің қарызын өтеу</a:t>
            </a:r>
            <a:endParaRPr lang="ru-RU" dirty="0">
              <a:solidFill>
                <a:srgbClr val="333399"/>
              </a:solidFill>
              <a:latin typeface="Arial" pitchFamily="34" charset="0"/>
              <a:cs typeface="Arial" pitchFamily="34" charset="0"/>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00760" y="2143116"/>
            <a:ext cx="3068432" cy="29289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229600" cy="296020"/>
          </a:xfrm>
        </p:spPr>
        <p:txBody>
          <a:bodyPr>
            <a:normAutofit fontScale="90000"/>
          </a:bodyPr>
          <a:lstStyle/>
          <a:p>
            <a:r>
              <a:rPr lang="kk-KZ" i="1" dirty="0" smtClean="0">
                <a:solidFill>
                  <a:srgbClr val="FF0000"/>
                </a:solidFill>
                <a:latin typeface="Arial" pitchFamily="34" charset="0"/>
                <a:cs typeface="Arial" pitchFamily="34" charset="0"/>
              </a:rPr>
              <a:t>Өлең </a:t>
            </a:r>
            <a:r>
              <a:rPr lang="kk-KZ" i="1" dirty="0" smtClean="0">
                <a:solidFill>
                  <a:srgbClr val="FF0000"/>
                </a:solidFill>
                <a:latin typeface="Arial" pitchFamily="34" charset="0"/>
                <a:cs typeface="Arial" pitchFamily="34" charset="0"/>
              </a:rPr>
              <a:t>«Нағыз мұсылман» оқу.</a:t>
            </a:r>
            <a:r>
              <a:rPr lang="ru-RU" dirty="0" smtClean="0">
                <a:solidFill>
                  <a:srgbClr val="FF0000"/>
                </a:solidFill>
                <a:latin typeface="Arial" pitchFamily="34" charset="0"/>
                <a:cs typeface="Arial" pitchFamily="34" charset="0"/>
              </a:rPr>
              <a:t/>
            </a:r>
            <a:br>
              <a:rPr lang="ru-RU" dirty="0" smtClean="0">
                <a:solidFill>
                  <a:srgbClr val="FF0000"/>
                </a:solidFill>
                <a:latin typeface="Arial" pitchFamily="34" charset="0"/>
                <a:cs typeface="Arial" pitchFamily="34" charset="0"/>
              </a:rPr>
            </a:br>
            <a:endParaRPr lang="ru-RU"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142844" y="928670"/>
            <a:ext cx="8858312" cy="5715040"/>
          </a:xfrm>
        </p:spPr>
        <p:txBody>
          <a:bodyPr numCol="2">
            <a:normAutofit fontScale="70000" lnSpcReduction="20000"/>
          </a:bodyPr>
          <a:lstStyle/>
          <a:p>
            <a:pPr>
              <a:buNone/>
            </a:pPr>
            <a:r>
              <a:rPr lang="kk-KZ" i="1" dirty="0" smtClean="0"/>
              <a:t> </a:t>
            </a:r>
            <a:endParaRPr lang="ru-RU" dirty="0" smtClean="0"/>
          </a:p>
          <a:p>
            <a:pPr>
              <a:buNone/>
            </a:pPr>
            <a:r>
              <a:rPr lang="kk-KZ" i="1" dirty="0" smtClean="0">
                <a:solidFill>
                  <a:srgbClr val="54A83A"/>
                </a:solidFill>
                <a:latin typeface="Arial" pitchFamily="34" charset="0"/>
                <a:cs typeface="Arial" pitchFamily="34" charset="0"/>
              </a:rPr>
              <a:t>Шыр етіп осы өмірге келген едің,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Көз ашып жарық күнді көрген едің,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Молдалар азан айтып ат қойғанда,</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Мұсылман қауымына енген едің,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 </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Мұсылман болдың алғаш шаш алғанда,</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Құран оқып, қырқыңнан шығарғанда,</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Құран- кәрім Алланың қорғанышы,</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Қасиетімен емдеді шошынғанда.</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 </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Тұсау кесер </a:t>
            </a:r>
            <a:r>
              <a:rPr lang="kk-KZ" i="1" dirty="0" smtClean="0">
                <a:solidFill>
                  <a:srgbClr val="54A83A"/>
                </a:solidFill>
                <a:latin typeface="Arial" pitchFamily="34" charset="0"/>
                <a:cs typeface="Arial" pitchFamily="34" charset="0"/>
              </a:rPr>
              <a:t>тойыңа </a:t>
            </a:r>
            <a:r>
              <a:rPr lang="kk-KZ" i="1" dirty="0" smtClean="0">
                <a:solidFill>
                  <a:srgbClr val="54A83A"/>
                </a:solidFill>
                <a:latin typeface="Arial" pitchFamily="34" charset="0"/>
                <a:cs typeface="Arial" pitchFamily="34" charset="0"/>
              </a:rPr>
              <a:t>молда келіп,</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Тұсауыңды кестірді бата беріп,</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Ала жіпті кескенде қадам бастың,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Жалғыз Алла өмірде болсын серік.</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 </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Сүндет той-есіңді білген кезің,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Алланың ақ </a:t>
            </a:r>
            <a:r>
              <a:rPr lang="kk-KZ" i="1" dirty="0" smtClean="0">
                <a:solidFill>
                  <a:srgbClr val="54A83A"/>
                </a:solidFill>
                <a:latin typeface="Arial" pitchFamily="34" charset="0"/>
                <a:cs typeface="Arial" pitchFamily="34" charset="0"/>
              </a:rPr>
              <a:t>жолына </a:t>
            </a:r>
            <a:r>
              <a:rPr lang="kk-KZ" i="1" dirty="0" smtClean="0">
                <a:solidFill>
                  <a:srgbClr val="54A83A"/>
                </a:solidFill>
                <a:latin typeface="Arial" pitchFamily="34" charset="0"/>
                <a:cs typeface="Arial" pitchFamily="34" charset="0"/>
              </a:rPr>
              <a:t>түскен </a:t>
            </a:r>
            <a:r>
              <a:rPr lang="kk-KZ" i="1" dirty="0" smtClean="0">
                <a:solidFill>
                  <a:srgbClr val="54A83A"/>
                </a:solidFill>
                <a:latin typeface="Arial" pitchFamily="34" charset="0"/>
                <a:cs typeface="Arial" pitchFamily="34" charset="0"/>
              </a:rPr>
              <a:t>едің,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Осы кезден сен нағыз мұсылмансың,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Ұмытпа </a:t>
            </a:r>
            <a:r>
              <a:rPr lang="kk-KZ" i="1" dirty="0" smtClean="0">
                <a:solidFill>
                  <a:srgbClr val="54A83A"/>
                </a:solidFill>
                <a:latin typeface="Arial" pitchFamily="34" charset="0"/>
                <a:cs typeface="Arial" pitchFamily="34" charset="0"/>
              </a:rPr>
              <a:t>тән тазалығын сақтағаның.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 </a:t>
            </a:r>
            <a:endParaRPr lang="ru-RU" dirty="0" smtClean="0">
              <a:solidFill>
                <a:srgbClr val="54A83A"/>
              </a:solidFill>
              <a:latin typeface="Arial" pitchFamily="34" charset="0"/>
              <a:cs typeface="Arial" pitchFamily="34" charset="0"/>
            </a:endParaRPr>
          </a:p>
          <a:p>
            <a:pPr>
              <a:buNone/>
            </a:pPr>
            <a:endParaRPr lang="kk-KZ" i="1"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Мұсылман болып келген соң осы 				өмірге,</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Ақ некеңді кім қиды үйленгенде-?</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Мұсылманның ақ жолы, Алла жолы,</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Ақ жолмен жүр сыйынып бір тәңірге.</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 </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Өмірде бар оң ағын, теріс ағын,</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Абзал болар иманыңды сақтағаның,</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Әз-әзілдің соңынан ере көрме </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Деп жазылған Құранда мұсылманым,</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 </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Тіл мен дінді қадірле өміріңде,</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Құран- кәрім орнасын жүрегіңде</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Арақ пен шарапқа тойып алып,</a:t>
            </a:r>
            <a:endParaRPr lang="ru-RU" dirty="0" smtClean="0">
              <a:solidFill>
                <a:srgbClr val="54A83A"/>
              </a:solidFill>
              <a:latin typeface="Arial" pitchFamily="34" charset="0"/>
              <a:cs typeface="Arial" pitchFamily="34" charset="0"/>
            </a:endParaRPr>
          </a:p>
          <a:p>
            <a:pPr>
              <a:buNone/>
            </a:pPr>
            <a:r>
              <a:rPr lang="kk-KZ" i="1" dirty="0" smtClean="0">
                <a:solidFill>
                  <a:srgbClr val="54A83A"/>
                </a:solidFill>
                <a:latin typeface="Arial" pitchFamily="34" charset="0"/>
                <a:cs typeface="Arial" pitchFamily="34" charset="0"/>
              </a:rPr>
              <a:t>Мұсылманның атына кір келтірме.</a:t>
            </a:r>
            <a:endParaRPr lang="ru-RU" dirty="0" smtClean="0">
              <a:solidFill>
                <a:srgbClr val="54A83A"/>
              </a:solidFill>
              <a:latin typeface="Arial" pitchFamily="34" charset="0"/>
              <a:cs typeface="Arial" pitchFamily="34" charset="0"/>
            </a:endParaRPr>
          </a:p>
          <a:p>
            <a:pPr>
              <a:buNone/>
            </a:pPr>
            <a:endParaRPr lang="ru-RU"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rmAutofit fontScale="90000"/>
          </a:bodyPr>
          <a:lstStyle/>
          <a:p>
            <a:r>
              <a:rPr lang="kk-KZ" i="1" dirty="0" smtClean="0">
                <a:solidFill>
                  <a:srgbClr val="D10531"/>
                </a:solidFill>
                <a:latin typeface="Arial" pitchFamily="34" charset="0"/>
                <a:cs typeface="Arial" pitchFamily="34" charset="0"/>
              </a:rPr>
              <a:t>Мұғалімнің қорытынды сөзі:</a:t>
            </a:r>
            <a:r>
              <a:rPr lang="kk-KZ" b="1" i="1" dirty="0" smtClean="0">
                <a:latin typeface="Arial" pitchFamily="34" charset="0"/>
                <a:cs typeface="Arial" pitchFamily="34" charset="0"/>
              </a:rPr>
              <a:t/>
            </a:r>
            <a:br>
              <a:rPr lang="kk-KZ" b="1" i="1" dirty="0" smtClean="0">
                <a:latin typeface="Arial" pitchFamily="34" charset="0"/>
                <a:cs typeface="Arial" pitchFamily="34" charset="0"/>
              </a:rPr>
            </a:br>
            <a:endParaRPr lang="ru-RU" b="1" dirty="0">
              <a:latin typeface="Arial" pitchFamily="34" charset="0"/>
              <a:cs typeface="Arial" pitchFamily="34" charset="0"/>
            </a:endParaRPr>
          </a:p>
        </p:txBody>
      </p:sp>
      <p:sp>
        <p:nvSpPr>
          <p:cNvPr id="3" name="Содержимое 2"/>
          <p:cNvSpPr>
            <a:spLocks noGrp="1"/>
          </p:cNvSpPr>
          <p:nvPr>
            <p:ph idx="1"/>
          </p:nvPr>
        </p:nvSpPr>
        <p:spPr>
          <a:xfrm>
            <a:off x="214282" y="1071546"/>
            <a:ext cx="8715436" cy="5500726"/>
          </a:xfrm>
        </p:spPr>
        <p:txBody>
          <a:bodyPr>
            <a:normAutofit/>
          </a:bodyPr>
          <a:lstStyle/>
          <a:p>
            <a:pPr>
              <a:buNone/>
            </a:pPr>
            <a:r>
              <a:rPr lang="kk-KZ" sz="2800" b="1" i="1" dirty="0" smtClean="0">
                <a:solidFill>
                  <a:srgbClr val="54A83A"/>
                </a:solidFill>
              </a:rPr>
              <a:t> </a:t>
            </a:r>
            <a:r>
              <a:rPr lang="kk-KZ" sz="3600" b="1" i="1" dirty="0" smtClean="0">
                <a:solidFill>
                  <a:srgbClr val="54A83A"/>
                </a:solidFill>
                <a:latin typeface="Arial" pitchFamily="34" charset="0"/>
                <a:cs typeface="Arial" pitchFamily="34" charset="0"/>
              </a:rPr>
              <a:t>«Ислам діні сендерді харам мен халалды ажыратуға үйретеді, қыз баланы, әйелдерді, ер азаматтарды, үлкендерді құрметтеуге, жетім- жесірлерге жәрдемдесуге, ұрлық, зорлық-зомбылыққа, адам өмірін қиюға бармауға, жан- тәнді таза ұстауға үйретеді, білімді қууға шақырады. </a:t>
            </a:r>
            <a:endParaRPr lang="ru-RU" sz="3600" b="1" dirty="0" smtClean="0">
              <a:solidFill>
                <a:srgbClr val="54A83A"/>
              </a:solidFill>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14356"/>
            <a:ext cx="8429684" cy="5072098"/>
          </a:xfrm>
        </p:spPr>
        <p:txBody>
          <a:bodyPr>
            <a:normAutofit lnSpcReduction="10000"/>
          </a:bodyPr>
          <a:lstStyle/>
          <a:p>
            <a:pPr>
              <a:buNone/>
            </a:pPr>
            <a:r>
              <a:rPr lang="kk-KZ" sz="3600" i="1" u="sng" dirty="0" smtClean="0">
                <a:solidFill>
                  <a:srgbClr val="D10531"/>
                </a:solidFill>
              </a:rPr>
              <a:t>Сабақтың көрнекілігі</a:t>
            </a:r>
            <a:r>
              <a:rPr lang="kk-KZ" sz="3600" i="1" dirty="0" smtClean="0">
                <a:solidFill>
                  <a:srgbClr val="00B050"/>
                </a:solidFill>
              </a:rPr>
              <a:t>: оқулық, слайдтар</a:t>
            </a:r>
            <a:endParaRPr lang="ru-RU" sz="3600" dirty="0" smtClean="0">
              <a:solidFill>
                <a:srgbClr val="00B050"/>
              </a:solidFill>
            </a:endParaRPr>
          </a:p>
          <a:p>
            <a:pPr>
              <a:buNone/>
            </a:pPr>
            <a:r>
              <a:rPr lang="kk-KZ" sz="3600" i="1" u="sng" dirty="0" smtClean="0">
                <a:solidFill>
                  <a:srgbClr val="D10531"/>
                </a:solidFill>
              </a:rPr>
              <a:t>Сабақтың формасы</a:t>
            </a:r>
            <a:r>
              <a:rPr lang="kk-KZ" sz="3600" i="1" dirty="0" smtClean="0">
                <a:solidFill>
                  <a:srgbClr val="00B050"/>
                </a:solidFill>
              </a:rPr>
              <a:t>: топтық жұмыс</a:t>
            </a:r>
          </a:p>
          <a:p>
            <a:pPr>
              <a:buNone/>
            </a:pPr>
            <a:r>
              <a:rPr lang="kk-KZ" sz="3600" i="1" u="sng" dirty="0" smtClean="0">
                <a:solidFill>
                  <a:srgbClr val="D10531"/>
                </a:solidFill>
              </a:rPr>
              <a:t>Сабақтың түрі</a:t>
            </a:r>
            <a:r>
              <a:rPr lang="kk-KZ" sz="3600" i="1" dirty="0" smtClean="0">
                <a:solidFill>
                  <a:srgbClr val="00B050"/>
                </a:solidFill>
              </a:rPr>
              <a:t>: ой-толғау</a:t>
            </a:r>
            <a:endParaRPr lang="ru-RU" sz="3600" dirty="0" smtClean="0">
              <a:solidFill>
                <a:srgbClr val="00B050"/>
              </a:solidFill>
            </a:endParaRPr>
          </a:p>
          <a:p>
            <a:pPr>
              <a:buNone/>
            </a:pPr>
            <a:r>
              <a:rPr lang="kk-KZ" sz="3600" i="1" u="sng" dirty="0" smtClean="0">
                <a:solidFill>
                  <a:srgbClr val="D10531"/>
                </a:solidFill>
              </a:rPr>
              <a:t>Сабақтың әдіс- тәсілдері </a:t>
            </a:r>
            <a:r>
              <a:rPr lang="kk-KZ" sz="3600" i="1" u="sng" dirty="0" smtClean="0">
                <a:solidFill>
                  <a:srgbClr val="00B050"/>
                </a:solidFill>
              </a:rPr>
              <a:t>: </a:t>
            </a:r>
            <a:r>
              <a:rPr lang="kk-KZ" sz="3600" i="1" dirty="0" smtClean="0">
                <a:solidFill>
                  <a:srgbClr val="00B050"/>
                </a:solidFill>
              </a:rPr>
              <a:t>модульдік және сын тұрғыдан оқыту технологиясының элементтерін қолдану арқылы өткізілетін факультатив сабақ</a:t>
            </a:r>
            <a:endParaRPr lang="ru-RU" sz="3600" dirty="0" smtClean="0">
              <a:solidFill>
                <a:srgbClr val="00B050"/>
              </a:solidFill>
            </a:endParaRPr>
          </a:p>
          <a:p>
            <a:pPr>
              <a:buNone/>
            </a:pPr>
            <a:endParaRPr lang="ru-RU" sz="3600" b="1"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214422"/>
            <a:ext cx="8229600" cy="857256"/>
          </a:xfrm>
        </p:spPr>
        <p:txBody>
          <a:bodyPr>
            <a:normAutofit fontScale="90000"/>
          </a:bodyPr>
          <a:lstStyle/>
          <a:p>
            <a:r>
              <a:rPr lang="kk-KZ" b="1" dirty="0" smtClean="0">
                <a:solidFill>
                  <a:srgbClr val="00B050"/>
                </a:solidFill>
                <a:latin typeface="Arial" pitchFamily="34" charset="0"/>
                <a:cs typeface="Arial" pitchFamily="34" charset="0"/>
              </a:rPr>
              <a:t>Сабақтың барысы: </a:t>
            </a:r>
            <a:r>
              <a:rPr lang="ru-RU" b="1" dirty="0" smtClean="0">
                <a:solidFill>
                  <a:srgbClr val="00B050"/>
                </a:solidFill>
                <a:latin typeface="Arial" pitchFamily="34" charset="0"/>
                <a:cs typeface="Arial" pitchFamily="34" charset="0"/>
              </a:rPr>
              <a:t/>
            </a:r>
            <a:br>
              <a:rPr lang="ru-RU" b="1" dirty="0" smtClean="0">
                <a:solidFill>
                  <a:srgbClr val="00B050"/>
                </a:solidFill>
                <a:latin typeface="Arial" pitchFamily="34" charset="0"/>
                <a:cs typeface="Arial" pitchFamily="34" charset="0"/>
              </a:rPr>
            </a:br>
            <a:endParaRPr lang="ru-RU" b="1" dirty="0">
              <a:solidFill>
                <a:srgbClr val="00B050"/>
              </a:solidFill>
              <a:latin typeface="Arial" pitchFamily="34" charset="0"/>
              <a:cs typeface="Arial" pitchFamily="34" charset="0"/>
            </a:endParaRPr>
          </a:p>
        </p:txBody>
      </p:sp>
      <p:sp>
        <p:nvSpPr>
          <p:cNvPr id="3" name="Содержимое 2"/>
          <p:cNvSpPr>
            <a:spLocks noGrp="1"/>
          </p:cNvSpPr>
          <p:nvPr>
            <p:ph idx="1"/>
          </p:nvPr>
        </p:nvSpPr>
        <p:spPr>
          <a:xfrm>
            <a:off x="428596" y="1643050"/>
            <a:ext cx="8229600" cy="4286280"/>
          </a:xfrm>
        </p:spPr>
        <p:txBody>
          <a:bodyPr>
            <a:normAutofit fontScale="92500" lnSpcReduction="10000"/>
          </a:bodyPr>
          <a:lstStyle/>
          <a:p>
            <a:pPr>
              <a:buNone/>
            </a:pPr>
            <a:r>
              <a:rPr lang="kk-KZ" sz="3200" b="1" i="1" dirty="0" smtClean="0">
                <a:solidFill>
                  <a:srgbClr val="00B050"/>
                </a:solidFill>
                <a:latin typeface="Times New Roman KZ" pitchFamily="18" charset="0"/>
                <a:ea typeface="Times New Roman KZ" pitchFamily="18" charset="0"/>
              </a:rPr>
              <a:t>1. Ұйымдастыру кезеңі</a:t>
            </a:r>
            <a:endParaRPr lang="ru-RU" sz="3200" b="1" dirty="0" smtClean="0">
              <a:solidFill>
                <a:srgbClr val="00B050"/>
              </a:solidFill>
              <a:latin typeface="Times New Roman KZ" pitchFamily="18" charset="0"/>
              <a:ea typeface="Times New Roman KZ" pitchFamily="18" charset="0"/>
            </a:endParaRPr>
          </a:p>
          <a:p>
            <a:pPr>
              <a:buNone/>
            </a:pPr>
            <a:r>
              <a:rPr lang="kk-KZ" sz="3200" b="1" i="1" dirty="0" smtClean="0">
                <a:solidFill>
                  <a:srgbClr val="00B050"/>
                </a:solidFill>
                <a:latin typeface="Times New Roman KZ" pitchFamily="18" charset="0"/>
                <a:ea typeface="Times New Roman KZ" pitchFamily="18" charset="0"/>
              </a:rPr>
              <a:t>2. Оқушылардың алдына мақсат қою</a:t>
            </a:r>
            <a:endParaRPr lang="ru-RU" sz="3200" b="1" dirty="0" smtClean="0">
              <a:solidFill>
                <a:srgbClr val="00B050"/>
              </a:solidFill>
              <a:latin typeface="Times New Roman KZ" pitchFamily="18" charset="0"/>
              <a:ea typeface="Times New Roman KZ" pitchFamily="18" charset="0"/>
            </a:endParaRPr>
          </a:p>
          <a:p>
            <a:pPr>
              <a:buNone/>
            </a:pPr>
            <a:r>
              <a:rPr lang="kk-KZ" sz="3200" b="1" i="1" dirty="0" smtClean="0">
                <a:solidFill>
                  <a:srgbClr val="00B050"/>
                </a:solidFill>
                <a:latin typeface="Times New Roman KZ" pitchFamily="18" charset="0"/>
                <a:ea typeface="Times New Roman KZ" pitchFamily="18" charset="0"/>
              </a:rPr>
              <a:t>3. Мұғалімнің кіріспе сөзі</a:t>
            </a:r>
            <a:endParaRPr lang="ru-RU" sz="3200" b="1" dirty="0" smtClean="0">
              <a:solidFill>
                <a:srgbClr val="00B050"/>
              </a:solidFill>
              <a:latin typeface="Times New Roman KZ" pitchFamily="18" charset="0"/>
              <a:ea typeface="Times New Roman KZ" pitchFamily="18" charset="0"/>
            </a:endParaRPr>
          </a:p>
          <a:p>
            <a:pPr>
              <a:buNone/>
            </a:pPr>
            <a:r>
              <a:rPr lang="kk-KZ" sz="3200" b="1" i="1" dirty="0" smtClean="0">
                <a:solidFill>
                  <a:srgbClr val="00B050"/>
                </a:solidFill>
                <a:latin typeface="Times New Roman KZ" pitchFamily="18" charset="0"/>
                <a:ea typeface="Times New Roman KZ" pitchFamily="18" charset="0"/>
              </a:rPr>
              <a:t>4. Алла туралы ән тыңдау</a:t>
            </a:r>
            <a:endParaRPr lang="ru-RU" sz="3200" b="1" dirty="0" smtClean="0">
              <a:solidFill>
                <a:srgbClr val="00B050"/>
              </a:solidFill>
              <a:latin typeface="Times New Roman KZ" pitchFamily="18" charset="0"/>
              <a:ea typeface="Times New Roman KZ" pitchFamily="18" charset="0"/>
            </a:endParaRPr>
          </a:p>
          <a:p>
            <a:pPr>
              <a:buNone/>
            </a:pPr>
            <a:r>
              <a:rPr lang="kk-KZ" sz="3200" b="1" i="1" dirty="0" smtClean="0">
                <a:solidFill>
                  <a:srgbClr val="00B050"/>
                </a:solidFill>
                <a:latin typeface="Times New Roman KZ" pitchFamily="18" charset="0"/>
                <a:ea typeface="Times New Roman KZ" pitchFamily="18" charset="0"/>
              </a:rPr>
              <a:t>Жаңа тақырыпты оқып үйрену жоспары:</a:t>
            </a:r>
            <a:endParaRPr lang="ru-RU" sz="3200" b="1" dirty="0" smtClean="0">
              <a:solidFill>
                <a:srgbClr val="00B050"/>
              </a:solidFill>
              <a:latin typeface="Times New Roman KZ" pitchFamily="18" charset="0"/>
              <a:ea typeface="Times New Roman KZ" pitchFamily="18" charset="0"/>
            </a:endParaRPr>
          </a:p>
          <a:p>
            <a:pPr marL="342900" indent="-342900">
              <a:buFont typeface="Wingdings" pitchFamily="2" charset="2"/>
              <a:buChar char="Ø"/>
            </a:pPr>
            <a:r>
              <a:rPr lang="kk-KZ" sz="2800" dirty="0" smtClean="0">
                <a:solidFill>
                  <a:srgbClr val="00B050"/>
                </a:solidFill>
                <a:latin typeface="Times New Roman(K)" pitchFamily="18" charset="0"/>
              </a:rPr>
              <a:t>Ислам дініндегі әйел мәселесі.</a:t>
            </a:r>
          </a:p>
          <a:p>
            <a:pPr marL="342900" indent="-342900">
              <a:buFont typeface="Wingdings" pitchFamily="2" charset="2"/>
              <a:buChar char="Ø"/>
            </a:pPr>
            <a:r>
              <a:rPr lang="kk-KZ" sz="2800" dirty="0" smtClean="0">
                <a:solidFill>
                  <a:srgbClr val="00B050"/>
                </a:solidFill>
                <a:latin typeface="Times New Roman(K)" pitchFamily="18" charset="0"/>
              </a:rPr>
              <a:t>Неке салттары.</a:t>
            </a:r>
          </a:p>
          <a:p>
            <a:pPr marL="342900" indent="-342900">
              <a:buFont typeface="Wingdings" pitchFamily="2" charset="2"/>
              <a:buChar char="Ø"/>
            </a:pPr>
            <a:r>
              <a:rPr lang="kk-KZ" sz="2800" dirty="0" smtClean="0">
                <a:solidFill>
                  <a:srgbClr val="00B050"/>
                </a:solidFill>
                <a:latin typeface="Times New Roman(K)" pitchFamily="18" charset="0"/>
              </a:rPr>
              <a:t>Бала туылғандағы ислами шаралар.</a:t>
            </a:r>
          </a:p>
          <a:p>
            <a:pPr marL="342900" indent="-342900">
              <a:buFont typeface="Wingdings" pitchFamily="2" charset="2"/>
              <a:buChar char="Ø"/>
            </a:pPr>
            <a:r>
              <a:rPr lang="kk-KZ" sz="2800" dirty="0" smtClean="0">
                <a:solidFill>
                  <a:srgbClr val="00B050"/>
                </a:solidFill>
                <a:latin typeface="Times New Roman(K)" pitchFamily="18" charset="0"/>
              </a:rPr>
              <a:t>Жаназа рәсімдері.</a:t>
            </a:r>
          </a:p>
          <a:p>
            <a:pPr>
              <a:buNone/>
            </a:pPr>
            <a:endParaRPr lang="ru-RU"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3702" y="285728"/>
            <a:ext cx="2229777" cy="16723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5824558"/>
          </a:xfrm>
        </p:spPr>
        <p:txBody>
          <a:bodyPr>
            <a:normAutofit fontScale="55000" lnSpcReduction="20000"/>
          </a:bodyPr>
          <a:lstStyle/>
          <a:p>
            <a:pPr>
              <a:buNone/>
            </a:pPr>
            <a:r>
              <a:rPr lang="kk-KZ" sz="3800" i="1" dirty="0" smtClean="0"/>
              <a:t> </a:t>
            </a:r>
            <a:r>
              <a:rPr lang="kk-KZ" sz="3800" i="1" dirty="0" smtClean="0">
                <a:solidFill>
                  <a:srgbClr val="00B050"/>
                </a:solidFill>
                <a:latin typeface="Arial" pitchFamily="34" charset="0"/>
                <a:cs typeface="Arial" pitchFamily="34" charset="0"/>
              </a:rPr>
              <a:t>Оқулық мәтінімен топтық жұмыс (оқушыларға тапсырма беру)</a:t>
            </a:r>
            <a:endParaRPr lang="ru-RU" sz="3800" dirty="0" smtClean="0">
              <a:solidFill>
                <a:srgbClr val="00B050"/>
              </a:solidFill>
              <a:latin typeface="Arial" pitchFamily="34" charset="0"/>
              <a:cs typeface="Arial" pitchFamily="34" charset="0"/>
            </a:endParaRPr>
          </a:p>
          <a:p>
            <a:pPr>
              <a:buNone/>
            </a:pPr>
            <a:r>
              <a:rPr lang="kk-KZ" sz="3800" i="1" dirty="0" smtClean="0">
                <a:solidFill>
                  <a:srgbClr val="00B050"/>
                </a:solidFill>
                <a:latin typeface="Arial" pitchFamily="34" charset="0"/>
                <a:cs typeface="Arial" pitchFamily="34" charset="0"/>
              </a:rPr>
              <a:t>1. «А» тобына: 184-187 беттегі «Ислам дініндегі әйел мәселесі» оқу, әңгімелеу, талдау.</a:t>
            </a:r>
            <a:endParaRPr lang="ru-RU" sz="3800" dirty="0" smtClean="0">
              <a:solidFill>
                <a:srgbClr val="00B050"/>
              </a:solidFill>
              <a:latin typeface="Arial" pitchFamily="34" charset="0"/>
              <a:cs typeface="Arial" pitchFamily="34" charset="0"/>
            </a:endParaRPr>
          </a:p>
          <a:p>
            <a:pPr>
              <a:buNone/>
            </a:pPr>
            <a:r>
              <a:rPr lang="kk-KZ" sz="3800" i="1" dirty="0" smtClean="0">
                <a:solidFill>
                  <a:srgbClr val="00B050"/>
                </a:solidFill>
                <a:latin typeface="Arial" pitchFamily="34" charset="0"/>
                <a:cs typeface="Arial" pitchFamily="34" charset="0"/>
              </a:rPr>
              <a:t>2. «Б» тобына: 181-182 беттегі «Неке салттары» оқу, әңгімелеу, талдау.</a:t>
            </a:r>
            <a:endParaRPr lang="ru-RU" sz="3800" dirty="0" smtClean="0">
              <a:solidFill>
                <a:srgbClr val="00B050"/>
              </a:solidFill>
              <a:latin typeface="Arial" pitchFamily="34" charset="0"/>
              <a:cs typeface="Arial" pitchFamily="34" charset="0"/>
            </a:endParaRPr>
          </a:p>
          <a:p>
            <a:pPr>
              <a:buNone/>
            </a:pPr>
            <a:r>
              <a:rPr lang="kk-KZ" sz="3800" i="1" dirty="0" smtClean="0">
                <a:solidFill>
                  <a:srgbClr val="00B050"/>
                </a:solidFill>
                <a:latin typeface="Arial" pitchFamily="34" charset="0"/>
                <a:cs typeface="Arial" pitchFamily="34" charset="0"/>
              </a:rPr>
              <a:t>3. «С» тобына: 179-181 беттегі «Туылған балаға қатысты ислами шаралар» оқу, әңгімелеу, талдау.</a:t>
            </a:r>
            <a:endParaRPr lang="ru-RU" sz="3800" dirty="0" smtClean="0">
              <a:solidFill>
                <a:srgbClr val="00B050"/>
              </a:solidFill>
              <a:latin typeface="Arial" pitchFamily="34" charset="0"/>
              <a:cs typeface="Arial" pitchFamily="34" charset="0"/>
            </a:endParaRPr>
          </a:p>
          <a:p>
            <a:pPr>
              <a:buNone/>
            </a:pPr>
            <a:r>
              <a:rPr lang="kk-KZ" sz="3800" i="1" dirty="0" smtClean="0">
                <a:solidFill>
                  <a:srgbClr val="00B050"/>
                </a:solidFill>
                <a:latin typeface="Arial" pitchFamily="34" charset="0"/>
                <a:cs typeface="Arial" pitchFamily="34" charset="0"/>
              </a:rPr>
              <a:t>4. «Д» тобына 183-184 беттегі «Жаназа рәсімдері» оқу, әңгімелеу, талдау.</a:t>
            </a:r>
            <a:endParaRPr lang="ru-RU" sz="3800" dirty="0" smtClean="0">
              <a:solidFill>
                <a:srgbClr val="00B050"/>
              </a:solidFill>
              <a:latin typeface="Arial" pitchFamily="34" charset="0"/>
              <a:cs typeface="Arial" pitchFamily="34" charset="0"/>
            </a:endParaRPr>
          </a:p>
          <a:p>
            <a:pPr>
              <a:buNone/>
            </a:pPr>
            <a:r>
              <a:rPr lang="kk-KZ" sz="3800" i="1" dirty="0" smtClean="0">
                <a:solidFill>
                  <a:srgbClr val="00B050"/>
                </a:solidFill>
                <a:latin typeface="Arial" pitchFamily="34" charset="0"/>
                <a:cs typeface="Arial" pitchFamily="34" charset="0"/>
              </a:rPr>
              <a:t>5. «А», «Б», «С», «Д» топтары ретімен оқығанын, түсінгенін сыныптастарына әңгімелеп, түсіндіріп тұжырым жасайды.</a:t>
            </a:r>
            <a:endParaRPr lang="ru-RU" sz="3800" dirty="0" smtClean="0">
              <a:solidFill>
                <a:srgbClr val="00B050"/>
              </a:solidFill>
              <a:latin typeface="Arial" pitchFamily="34" charset="0"/>
              <a:cs typeface="Arial" pitchFamily="34" charset="0"/>
            </a:endParaRPr>
          </a:p>
          <a:p>
            <a:pPr>
              <a:buNone/>
            </a:pPr>
            <a:r>
              <a:rPr lang="kk-KZ" sz="3800" i="1" dirty="0" smtClean="0">
                <a:solidFill>
                  <a:srgbClr val="00B050"/>
                </a:solidFill>
                <a:latin typeface="Arial" pitchFamily="34" charset="0"/>
                <a:cs typeface="Arial" pitchFamily="34" charset="0"/>
              </a:rPr>
              <a:t>4. Оқушыларға екіге бөлінген парақтар таратылады. Оның оң жағына өздеріне ұнайтын адамдарға тән жақсы қасиеттерді, ал сол жағына жағымсыз қасиеттерді жазады. Парақтың оң жағын жыртып алып күнделіктерінің бас жағына жабыстырып қояды, ал сол жағын жыртып, мұғалімге береді. Мұғалім оларға харам айтып өртеп тастайды.</a:t>
            </a:r>
            <a:endParaRPr lang="ru-RU" sz="3800" dirty="0" smtClean="0">
              <a:solidFill>
                <a:srgbClr val="00B050"/>
              </a:solidFill>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286116" y="1785926"/>
            <a:ext cx="2500330" cy="200026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Ислам дініндегі әйел мәселес і</a:t>
            </a:r>
            <a:endParaRPr lang="ru-RU" dirty="0"/>
          </a:p>
        </p:txBody>
      </p:sp>
      <p:sp>
        <p:nvSpPr>
          <p:cNvPr id="5" name="Овал 4"/>
          <p:cNvSpPr/>
          <p:nvPr/>
        </p:nvSpPr>
        <p:spPr>
          <a:xfrm>
            <a:off x="857224" y="500042"/>
            <a:ext cx="1857388" cy="157163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 Қыз баланы қорлауға болмайды</a:t>
            </a:r>
            <a:endParaRPr lang="ru-RU" dirty="0"/>
          </a:p>
        </p:txBody>
      </p:sp>
      <p:sp>
        <p:nvSpPr>
          <p:cNvPr id="6" name="Овал 5"/>
          <p:cNvSpPr/>
          <p:nvPr/>
        </p:nvSpPr>
        <p:spPr>
          <a:xfrm>
            <a:off x="6286512" y="214290"/>
            <a:ext cx="1928826" cy="171451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Әйелмен ақылдасу керек</a:t>
            </a:r>
            <a:endParaRPr lang="ru-RU" dirty="0"/>
          </a:p>
        </p:txBody>
      </p:sp>
      <p:sp>
        <p:nvSpPr>
          <p:cNvPr id="7" name="Овал 6"/>
          <p:cNvSpPr/>
          <p:nvPr/>
        </p:nvSpPr>
        <p:spPr>
          <a:xfrm>
            <a:off x="357158" y="2857496"/>
            <a:ext cx="1928826" cy="164307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Қыздың жаны нәзік, жүрегі жұмсақ. </a:t>
            </a:r>
            <a:endParaRPr lang="ru-RU" dirty="0"/>
          </a:p>
        </p:txBody>
      </p:sp>
      <p:sp>
        <p:nvSpPr>
          <p:cNvPr id="8" name="Овал 7"/>
          <p:cNvSpPr/>
          <p:nvPr/>
        </p:nvSpPr>
        <p:spPr>
          <a:xfrm>
            <a:off x="6715140" y="3071810"/>
            <a:ext cx="1928826" cy="178595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Ол біреудің болашақ серігі</a:t>
            </a:r>
            <a:endParaRPr lang="ru-RU" dirty="0"/>
          </a:p>
        </p:txBody>
      </p:sp>
      <p:sp>
        <p:nvSpPr>
          <p:cNvPr id="9" name="Овал 8"/>
          <p:cNvSpPr/>
          <p:nvPr/>
        </p:nvSpPr>
        <p:spPr>
          <a:xfrm>
            <a:off x="3214678" y="4214818"/>
            <a:ext cx="2714644" cy="235745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t>Кімде кім екі немесе үш қызды тәрбиелеп, құтты орынға қондырса, ақыретте жұмаққа барады.</a:t>
            </a:r>
            <a:endParaRPr lang="ru-RU" sz="1600" dirty="0"/>
          </a:p>
        </p:txBody>
      </p:sp>
      <p:cxnSp>
        <p:nvCxnSpPr>
          <p:cNvPr id="13" name="Прямая со стрелкой 12"/>
          <p:cNvCxnSpPr>
            <a:stCxn id="4" idx="1"/>
            <a:endCxn id="5" idx="6"/>
          </p:cNvCxnSpPr>
          <p:nvPr/>
        </p:nvCxnSpPr>
        <p:spPr>
          <a:xfrm rot="16200000" flipV="1">
            <a:off x="2786948" y="1213524"/>
            <a:ext cx="792998" cy="937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7"/>
            <a:endCxn id="6" idx="2"/>
          </p:cNvCxnSpPr>
          <p:nvPr/>
        </p:nvCxnSpPr>
        <p:spPr>
          <a:xfrm rot="5400000" flipH="1" flipV="1">
            <a:off x="5349740" y="1142087"/>
            <a:ext cx="1007312" cy="866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4" idx="3"/>
            <a:endCxn id="7" idx="6"/>
          </p:cNvCxnSpPr>
          <p:nvPr/>
        </p:nvCxnSpPr>
        <p:spPr>
          <a:xfrm rot="5400000">
            <a:off x="2876246" y="2902997"/>
            <a:ext cx="185775" cy="1366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5"/>
            <a:endCxn id="8" idx="2"/>
          </p:cNvCxnSpPr>
          <p:nvPr/>
        </p:nvCxnSpPr>
        <p:spPr>
          <a:xfrm rot="16200000" flipH="1">
            <a:off x="5831947" y="3081591"/>
            <a:ext cx="471527" cy="1294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4"/>
            <a:endCxn id="9" idx="0"/>
          </p:cNvCxnSpPr>
          <p:nvPr/>
        </p:nvCxnSpPr>
        <p:spPr>
          <a:xfrm rot="16200000" flipH="1">
            <a:off x="4339826" y="3982644"/>
            <a:ext cx="428628"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4786322"/>
            <a:ext cx="1857388" cy="1857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9388" y="5214950"/>
            <a:ext cx="19812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0430" y="357166"/>
            <a:ext cx="1857388" cy="1393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7125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ердце 4"/>
          <p:cNvSpPr/>
          <p:nvPr/>
        </p:nvSpPr>
        <p:spPr>
          <a:xfrm>
            <a:off x="3286116" y="2000240"/>
            <a:ext cx="2571768" cy="2357454"/>
          </a:xfrm>
          <a:prstGeom prst="hear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latin typeface="Arial" pitchFamily="34" charset="0"/>
                <a:cs typeface="Arial" pitchFamily="34" charset="0"/>
              </a:rPr>
              <a:t>Жұмақ- Ана табанының астында </a:t>
            </a:r>
            <a:endParaRPr lang="ru-RU" sz="2000" b="1" dirty="0">
              <a:latin typeface="Arial" pitchFamily="34" charset="0"/>
              <a:cs typeface="Arial" pitchFamily="34" charset="0"/>
            </a:endParaRPr>
          </a:p>
        </p:txBody>
      </p:sp>
      <p:sp>
        <p:nvSpPr>
          <p:cNvPr id="6" name="Капля 5"/>
          <p:cNvSpPr/>
          <p:nvPr/>
        </p:nvSpPr>
        <p:spPr>
          <a:xfrm rot="5400000">
            <a:off x="1267992" y="589340"/>
            <a:ext cx="1571636" cy="1821669"/>
          </a:xfrm>
          <a:prstGeom prst="teardrop">
            <a:avLst>
              <a:gd name="adj" fmla="val 122863"/>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7" name="TextBox 6"/>
          <p:cNvSpPr txBox="1"/>
          <p:nvPr/>
        </p:nvSpPr>
        <p:spPr>
          <a:xfrm>
            <a:off x="1285852" y="1000108"/>
            <a:ext cx="1357322" cy="646331"/>
          </a:xfrm>
          <a:prstGeom prst="rect">
            <a:avLst/>
          </a:prstGeom>
          <a:noFill/>
        </p:spPr>
        <p:txBody>
          <a:bodyPr wrap="square" rtlCol="0">
            <a:spAutoFit/>
          </a:bodyPr>
          <a:lstStyle/>
          <a:p>
            <a:r>
              <a:rPr lang="kk-KZ" b="1" dirty="0" smtClean="0">
                <a:solidFill>
                  <a:srgbClr val="FF0000"/>
                </a:solidFill>
                <a:latin typeface="Times New Roman KZ" pitchFamily="18" charset="0"/>
                <a:ea typeface="Times New Roman KZ" pitchFamily="18" charset="0"/>
              </a:rPr>
              <a:t>Жанұяның ұйытқысы</a:t>
            </a:r>
            <a:endParaRPr lang="ru-RU" b="1" dirty="0">
              <a:solidFill>
                <a:srgbClr val="FF0000"/>
              </a:solidFill>
              <a:latin typeface="Times New Roman KZ" pitchFamily="18" charset="0"/>
              <a:ea typeface="Times New Roman KZ" pitchFamily="18"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00958" y="4857760"/>
            <a:ext cx="1608568" cy="19288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Капля 8"/>
          <p:cNvSpPr/>
          <p:nvPr/>
        </p:nvSpPr>
        <p:spPr>
          <a:xfrm rot="15542338">
            <a:off x="6502669" y="3354933"/>
            <a:ext cx="1678793" cy="2035983"/>
          </a:xfrm>
          <a:prstGeom prst="teardrop">
            <a:avLst>
              <a:gd name="adj" fmla="val 14597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10" name="Капля 9"/>
          <p:cNvSpPr/>
          <p:nvPr/>
        </p:nvSpPr>
        <p:spPr>
          <a:xfrm rot="1763278">
            <a:off x="1106324" y="3161283"/>
            <a:ext cx="1697435" cy="1751520"/>
          </a:xfrm>
          <a:prstGeom prst="teardrop">
            <a:avLst>
              <a:gd name="adj" fmla="val 13755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11" name="Капля 10"/>
          <p:cNvSpPr/>
          <p:nvPr/>
        </p:nvSpPr>
        <p:spPr>
          <a:xfrm rot="10800000">
            <a:off x="6286512" y="571480"/>
            <a:ext cx="1714512" cy="1750231"/>
          </a:xfrm>
          <a:prstGeom prst="teardrop">
            <a:avLst>
              <a:gd name="adj" fmla="val 14597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12" name="TextBox 11"/>
          <p:cNvSpPr txBox="1"/>
          <p:nvPr/>
        </p:nvSpPr>
        <p:spPr>
          <a:xfrm>
            <a:off x="6429388" y="1357298"/>
            <a:ext cx="1518557" cy="369332"/>
          </a:xfrm>
          <a:prstGeom prst="rect">
            <a:avLst/>
          </a:prstGeom>
          <a:noFill/>
        </p:spPr>
        <p:txBody>
          <a:bodyPr wrap="none" rtlCol="0">
            <a:spAutoFit/>
          </a:bodyPr>
          <a:lstStyle/>
          <a:p>
            <a:r>
              <a:rPr lang="kk-KZ" b="1" dirty="0" smtClean="0">
                <a:solidFill>
                  <a:srgbClr val="FF0000"/>
                </a:solidFill>
              </a:rPr>
              <a:t>Сүйікті жар</a:t>
            </a:r>
            <a:endParaRPr lang="ru-RU" b="1" dirty="0">
              <a:solidFill>
                <a:srgbClr val="FF0000"/>
              </a:solidFill>
            </a:endParaRPr>
          </a:p>
        </p:txBody>
      </p:sp>
      <p:sp>
        <p:nvSpPr>
          <p:cNvPr id="13" name="TextBox 12"/>
          <p:cNvSpPr txBox="1"/>
          <p:nvPr/>
        </p:nvSpPr>
        <p:spPr>
          <a:xfrm>
            <a:off x="6500826" y="4000504"/>
            <a:ext cx="1584088" cy="646331"/>
          </a:xfrm>
          <a:prstGeom prst="rect">
            <a:avLst/>
          </a:prstGeom>
          <a:noFill/>
        </p:spPr>
        <p:txBody>
          <a:bodyPr wrap="none" rtlCol="0">
            <a:spAutoFit/>
          </a:bodyPr>
          <a:lstStyle/>
          <a:p>
            <a:r>
              <a:rPr lang="kk-KZ" b="1" dirty="0" smtClean="0">
                <a:solidFill>
                  <a:srgbClr val="FF0000"/>
                </a:solidFill>
              </a:rPr>
              <a:t>Отбасының </a:t>
            </a:r>
          </a:p>
          <a:p>
            <a:r>
              <a:rPr lang="kk-KZ" b="1" dirty="0" smtClean="0">
                <a:solidFill>
                  <a:srgbClr val="FF0000"/>
                </a:solidFill>
              </a:rPr>
              <a:t>аспазшысы</a:t>
            </a:r>
            <a:endParaRPr lang="ru-RU" b="1" dirty="0">
              <a:solidFill>
                <a:srgbClr val="FF0000"/>
              </a:solidFill>
            </a:endParaRPr>
          </a:p>
        </p:txBody>
      </p:sp>
      <p:sp>
        <p:nvSpPr>
          <p:cNvPr id="14" name="TextBox 13"/>
          <p:cNvSpPr txBox="1"/>
          <p:nvPr/>
        </p:nvSpPr>
        <p:spPr>
          <a:xfrm>
            <a:off x="1142976" y="3643314"/>
            <a:ext cx="1763623" cy="646331"/>
          </a:xfrm>
          <a:prstGeom prst="rect">
            <a:avLst/>
          </a:prstGeom>
          <a:noFill/>
        </p:spPr>
        <p:txBody>
          <a:bodyPr wrap="none" rtlCol="0">
            <a:spAutoFit/>
          </a:bodyPr>
          <a:lstStyle/>
          <a:p>
            <a:pPr algn="ctr"/>
            <a:r>
              <a:rPr lang="kk-KZ" b="1" dirty="0" smtClean="0">
                <a:solidFill>
                  <a:srgbClr val="FF0000"/>
                </a:solidFill>
                <a:latin typeface="Times New Roman KZ" pitchFamily="18" charset="0"/>
                <a:ea typeface="Times New Roman KZ" pitchFamily="18" charset="0"/>
              </a:rPr>
              <a:t>Үй тазалығын </a:t>
            </a:r>
          </a:p>
          <a:p>
            <a:pPr algn="ctr"/>
            <a:r>
              <a:rPr lang="kk-KZ" b="1" dirty="0" smtClean="0">
                <a:solidFill>
                  <a:srgbClr val="FF0000"/>
                </a:solidFill>
                <a:latin typeface="Times New Roman KZ" pitchFamily="18" charset="0"/>
                <a:ea typeface="Times New Roman KZ" pitchFamily="18" charset="0"/>
              </a:rPr>
              <a:t>сақтаушы</a:t>
            </a:r>
            <a:endParaRPr lang="ru-RU" b="1" dirty="0">
              <a:solidFill>
                <a:srgbClr val="FF0000"/>
              </a:solidFill>
              <a:latin typeface="Times New Roman KZ" pitchFamily="18" charset="0"/>
              <a:ea typeface="Times New Roman KZ" pitchFamily="18" charset="0"/>
            </a:endParaRPr>
          </a:p>
        </p:txBody>
      </p:sp>
      <p:sp>
        <p:nvSpPr>
          <p:cNvPr id="15" name="Капля 14"/>
          <p:cNvSpPr/>
          <p:nvPr/>
        </p:nvSpPr>
        <p:spPr>
          <a:xfrm rot="17661204">
            <a:off x="4920689" y="4862795"/>
            <a:ext cx="1331127" cy="1562112"/>
          </a:xfrm>
          <a:prstGeom prst="teardrop">
            <a:avLst>
              <a:gd name="adj" fmla="val 14597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16" name="Капля 15"/>
          <p:cNvSpPr/>
          <p:nvPr/>
        </p:nvSpPr>
        <p:spPr>
          <a:xfrm rot="8463180">
            <a:off x="3875052" y="246438"/>
            <a:ext cx="1385755" cy="1701555"/>
          </a:xfrm>
          <a:prstGeom prst="teardrop">
            <a:avLst>
              <a:gd name="adj" fmla="val 13386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17" name="Капля 16"/>
          <p:cNvSpPr/>
          <p:nvPr/>
        </p:nvSpPr>
        <p:spPr>
          <a:xfrm rot="20230279">
            <a:off x="2699927" y="4695803"/>
            <a:ext cx="1529568" cy="1644144"/>
          </a:xfrm>
          <a:prstGeom prst="teardrop">
            <a:avLst>
              <a:gd name="adj" fmla="val 14597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18" name="TextBox 17"/>
          <p:cNvSpPr txBox="1"/>
          <p:nvPr/>
        </p:nvSpPr>
        <p:spPr>
          <a:xfrm>
            <a:off x="2857488" y="5357826"/>
            <a:ext cx="1178271" cy="369332"/>
          </a:xfrm>
          <a:prstGeom prst="rect">
            <a:avLst/>
          </a:prstGeom>
          <a:noFill/>
        </p:spPr>
        <p:txBody>
          <a:bodyPr wrap="none" rtlCol="0">
            <a:spAutoFit/>
          </a:bodyPr>
          <a:lstStyle/>
          <a:p>
            <a:r>
              <a:rPr lang="kk-KZ" b="1" dirty="0" smtClean="0">
                <a:solidFill>
                  <a:srgbClr val="FF0000"/>
                </a:solidFill>
                <a:latin typeface="Times New Roman KZ" pitchFamily="18" charset="0"/>
                <a:ea typeface="Times New Roman KZ" pitchFamily="18" charset="0"/>
              </a:rPr>
              <a:t>Тәлімгер</a:t>
            </a:r>
            <a:endParaRPr lang="ru-RU" b="1" dirty="0">
              <a:solidFill>
                <a:srgbClr val="FF0000"/>
              </a:solidFill>
              <a:latin typeface="Times New Roman KZ" pitchFamily="18" charset="0"/>
              <a:ea typeface="Times New Roman KZ" pitchFamily="18" charset="0"/>
            </a:endParaRPr>
          </a:p>
        </p:txBody>
      </p:sp>
      <p:sp>
        <p:nvSpPr>
          <p:cNvPr id="19" name="TextBox 18"/>
          <p:cNvSpPr txBox="1"/>
          <p:nvPr/>
        </p:nvSpPr>
        <p:spPr>
          <a:xfrm>
            <a:off x="4143372" y="857232"/>
            <a:ext cx="776175" cy="369332"/>
          </a:xfrm>
          <a:prstGeom prst="rect">
            <a:avLst/>
          </a:prstGeom>
          <a:noFill/>
        </p:spPr>
        <p:txBody>
          <a:bodyPr wrap="none" rtlCol="0">
            <a:spAutoFit/>
          </a:bodyPr>
          <a:lstStyle/>
          <a:p>
            <a:r>
              <a:rPr lang="kk-KZ" b="1" dirty="0" smtClean="0">
                <a:solidFill>
                  <a:srgbClr val="FF0000"/>
                </a:solidFill>
                <a:latin typeface="Times New Roman KZ" pitchFamily="18" charset="0"/>
                <a:ea typeface="Times New Roman KZ" pitchFamily="18" charset="0"/>
              </a:rPr>
              <a:t>Ұстаз</a:t>
            </a:r>
            <a:endParaRPr lang="ru-RU" b="1" dirty="0">
              <a:solidFill>
                <a:srgbClr val="FF0000"/>
              </a:solidFill>
              <a:latin typeface="Times New Roman KZ" pitchFamily="18" charset="0"/>
              <a:ea typeface="Times New Roman KZ" pitchFamily="18" charset="0"/>
            </a:endParaRPr>
          </a:p>
        </p:txBody>
      </p:sp>
      <p:sp>
        <p:nvSpPr>
          <p:cNvPr id="20" name="TextBox 19"/>
          <p:cNvSpPr txBox="1"/>
          <p:nvPr/>
        </p:nvSpPr>
        <p:spPr>
          <a:xfrm>
            <a:off x="4929190" y="5429264"/>
            <a:ext cx="1186543" cy="369332"/>
          </a:xfrm>
          <a:prstGeom prst="rect">
            <a:avLst/>
          </a:prstGeom>
          <a:noFill/>
        </p:spPr>
        <p:txBody>
          <a:bodyPr wrap="none" rtlCol="0">
            <a:spAutoFit/>
          </a:bodyPr>
          <a:lstStyle/>
          <a:p>
            <a:r>
              <a:rPr lang="kk-KZ" b="1" dirty="0" smtClean="0">
                <a:solidFill>
                  <a:srgbClr val="FF0000"/>
                </a:solidFill>
                <a:latin typeface="Times New Roman KZ" pitchFamily="18" charset="0"/>
                <a:ea typeface="Times New Roman KZ" pitchFamily="18" charset="0"/>
              </a:rPr>
              <a:t>Тәрбиеші</a:t>
            </a:r>
            <a:endParaRPr lang="ru-RU" b="1" dirty="0">
              <a:solidFill>
                <a:srgbClr val="FF0000"/>
              </a:solidFill>
              <a:latin typeface="Times New Roman KZ" pitchFamily="18" charset="0"/>
              <a:ea typeface="Times New Roman KZ" pitchFamily="18" charset="0"/>
            </a:endParaRPr>
          </a:p>
        </p:txBody>
      </p:sp>
    </p:spTree>
    <p:extLst>
      <p:ext uri="{BB962C8B-B14F-4D97-AF65-F5344CB8AC3E}">
        <p14:creationId xmlns:p14="http://schemas.microsoft.com/office/powerpoint/2010/main" xmlns="" val="1343186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071802" y="785794"/>
            <a:ext cx="2786082" cy="100013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rPr>
              <a:t>Әйелге қатысты харам</a:t>
            </a:r>
            <a:endParaRPr lang="ru-RU" b="1" dirty="0">
              <a:solidFill>
                <a:srgbClr val="FF0000"/>
              </a:solidFill>
            </a:endParaRPr>
          </a:p>
        </p:txBody>
      </p:sp>
      <p:sp>
        <p:nvSpPr>
          <p:cNvPr id="5" name="Блок-схема: документ 4"/>
          <p:cNvSpPr/>
          <p:nvPr/>
        </p:nvSpPr>
        <p:spPr>
          <a:xfrm>
            <a:off x="5572132" y="2143116"/>
            <a:ext cx="3071834" cy="1143008"/>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Еркектерге әйел ұқсамау керек</a:t>
            </a:r>
            <a:endParaRPr lang="ru-RU" b="1" dirty="0">
              <a:solidFill>
                <a:srgbClr val="FF0000"/>
              </a:solidFill>
              <a:latin typeface="Times New Roman KZ" pitchFamily="18" charset="0"/>
              <a:ea typeface="Times New Roman KZ" pitchFamily="18" charset="0"/>
            </a:endParaRPr>
          </a:p>
        </p:txBody>
      </p:sp>
      <p:sp>
        <p:nvSpPr>
          <p:cNvPr id="6" name="Блок-схема: документ 5"/>
          <p:cNvSpPr/>
          <p:nvPr/>
        </p:nvSpPr>
        <p:spPr>
          <a:xfrm>
            <a:off x="5072066" y="3500438"/>
            <a:ext cx="3071834" cy="1143008"/>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Әуре т мүшелерін сырт көзге көрсету </a:t>
            </a:r>
            <a:endParaRPr lang="ru-RU" b="1" dirty="0">
              <a:solidFill>
                <a:srgbClr val="FF0000"/>
              </a:solidFill>
              <a:latin typeface="Times New Roman KZ" pitchFamily="18" charset="0"/>
              <a:ea typeface="Times New Roman KZ" pitchFamily="18" charset="0"/>
            </a:endParaRPr>
          </a:p>
        </p:txBody>
      </p:sp>
      <p:sp>
        <p:nvSpPr>
          <p:cNvPr id="7" name="Блок-схема: документ 6"/>
          <p:cNvSpPr/>
          <p:nvPr/>
        </p:nvSpPr>
        <p:spPr>
          <a:xfrm>
            <a:off x="857224" y="3643314"/>
            <a:ext cx="3071834" cy="1143008"/>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Қолдан түсік тастау</a:t>
            </a:r>
            <a:endParaRPr lang="ru-RU" b="1" dirty="0">
              <a:solidFill>
                <a:srgbClr val="FF0000"/>
              </a:solidFill>
              <a:latin typeface="Times New Roman KZ" pitchFamily="18" charset="0"/>
              <a:ea typeface="Times New Roman KZ" pitchFamily="18" charset="0"/>
            </a:endParaRPr>
          </a:p>
        </p:txBody>
      </p:sp>
      <p:sp>
        <p:nvSpPr>
          <p:cNvPr id="8" name="Блок-схема: документ 7"/>
          <p:cNvSpPr/>
          <p:nvPr/>
        </p:nvSpPr>
        <p:spPr>
          <a:xfrm>
            <a:off x="214282" y="2214554"/>
            <a:ext cx="3071834" cy="1143008"/>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Тастанды бала</a:t>
            </a:r>
            <a:endParaRPr lang="ru-RU" b="1" dirty="0">
              <a:solidFill>
                <a:srgbClr val="FF0000"/>
              </a:solidFill>
              <a:latin typeface="Times New Roman KZ" pitchFamily="18" charset="0"/>
              <a:ea typeface="Times New Roman KZ" pitchFamily="18" charset="0"/>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4106" y="4857760"/>
            <a:ext cx="2943778" cy="1863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Прямая со стрелкой 10"/>
          <p:cNvCxnSpPr>
            <a:stCxn id="4" idx="2"/>
            <a:endCxn id="8" idx="3"/>
          </p:cNvCxnSpPr>
          <p:nvPr/>
        </p:nvCxnSpPr>
        <p:spPr>
          <a:xfrm rot="5400000">
            <a:off x="3375414" y="1696629"/>
            <a:ext cx="1000132" cy="1178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4" idx="2"/>
            <a:endCxn id="5" idx="1"/>
          </p:cNvCxnSpPr>
          <p:nvPr/>
        </p:nvCxnSpPr>
        <p:spPr>
          <a:xfrm rot="16200000" flipH="1">
            <a:off x="4554140" y="1696628"/>
            <a:ext cx="928694" cy="1107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2"/>
            <a:endCxn id="7" idx="3"/>
          </p:cNvCxnSpPr>
          <p:nvPr/>
        </p:nvCxnSpPr>
        <p:spPr>
          <a:xfrm rot="5400000">
            <a:off x="2982505" y="2732480"/>
            <a:ext cx="2428892"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4" idx="2"/>
            <a:endCxn id="6" idx="1"/>
          </p:cNvCxnSpPr>
          <p:nvPr/>
        </p:nvCxnSpPr>
        <p:spPr>
          <a:xfrm rot="16200000" flipH="1">
            <a:off x="3625446" y="2625322"/>
            <a:ext cx="2286016" cy="607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01330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642910" y="1214422"/>
            <a:ext cx="2714644" cy="1571636"/>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0000"/>
                </a:solidFill>
                <a:latin typeface="Times New Roman KZ" pitchFamily="18" charset="0"/>
                <a:ea typeface="Times New Roman KZ" pitchFamily="18" charset="0"/>
              </a:rPr>
              <a:t>“НИКАХ” - араб тілінде неке қию</a:t>
            </a:r>
            <a:endParaRPr lang="ru-RU" sz="3200" b="1" dirty="0">
              <a:solidFill>
                <a:srgbClr val="FF0000"/>
              </a:solidFill>
              <a:latin typeface="Times New Roman KZ" pitchFamily="18" charset="0"/>
              <a:ea typeface="Times New Roman KZ" pitchFamily="18" charset="0"/>
            </a:endParaRPr>
          </a:p>
        </p:txBody>
      </p:sp>
      <p:sp>
        <p:nvSpPr>
          <p:cNvPr id="5" name="TextBox 4"/>
          <p:cNvSpPr txBox="1"/>
          <p:nvPr/>
        </p:nvSpPr>
        <p:spPr>
          <a:xfrm>
            <a:off x="571472" y="642918"/>
            <a:ext cx="4857784" cy="369332"/>
          </a:xfrm>
          <a:prstGeom prst="rect">
            <a:avLst/>
          </a:prstGeom>
          <a:noFill/>
        </p:spPr>
        <p:txBody>
          <a:bodyPr wrap="square" rtlCol="0">
            <a:spAutoFit/>
          </a:bodyPr>
          <a:lstStyle/>
          <a:p>
            <a:pPr algn="ctr"/>
            <a:r>
              <a:rPr lang="kk-KZ" b="1" dirty="0" smtClean="0">
                <a:solidFill>
                  <a:srgbClr val="FF3300"/>
                </a:solidFill>
              </a:rPr>
              <a:t>НЕКЕ САЛТТАРЫ</a:t>
            </a:r>
            <a:endParaRPr lang="ru-RU" b="1" dirty="0">
              <a:solidFill>
                <a:srgbClr val="FF3300"/>
              </a:solidFill>
            </a:endParaRPr>
          </a:p>
        </p:txBody>
      </p:sp>
      <p:sp>
        <p:nvSpPr>
          <p:cNvPr id="6" name="Блок-схема: сохраненные данные 5"/>
          <p:cNvSpPr/>
          <p:nvPr/>
        </p:nvSpPr>
        <p:spPr>
          <a:xfrm>
            <a:off x="214282" y="5929330"/>
            <a:ext cx="2857520" cy="857256"/>
          </a:xfrm>
          <a:prstGeom prst="flowChartOnlineStora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Жігіттің қалыңдықты таңдауы</a:t>
            </a:r>
            <a:endParaRPr lang="ru-RU" b="1" dirty="0">
              <a:solidFill>
                <a:srgbClr val="FF0000"/>
              </a:solidFill>
              <a:latin typeface="Times New Roman KZ" pitchFamily="18" charset="0"/>
              <a:ea typeface="Times New Roman KZ" pitchFamily="18" charset="0"/>
            </a:endParaRPr>
          </a:p>
        </p:txBody>
      </p:sp>
      <p:sp>
        <p:nvSpPr>
          <p:cNvPr id="7" name="Блок-схема: сохраненные данные 6"/>
          <p:cNvSpPr/>
          <p:nvPr/>
        </p:nvSpPr>
        <p:spPr>
          <a:xfrm>
            <a:off x="785786" y="4786322"/>
            <a:ext cx="2857520" cy="1071570"/>
          </a:xfrm>
          <a:prstGeom prst="flowChartOnlineStora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Некелесу алдында қыз бен жігіттің бір-бірімен танысуы</a:t>
            </a:r>
            <a:endParaRPr lang="ru-RU" b="1" dirty="0">
              <a:solidFill>
                <a:srgbClr val="FF0000"/>
              </a:solidFill>
              <a:latin typeface="Times New Roman KZ" pitchFamily="18" charset="0"/>
              <a:ea typeface="Times New Roman KZ" pitchFamily="18" charset="0"/>
            </a:endParaRPr>
          </a:p>
        </p:txBody>
      </p:sp>
      <p:sp>
        <p:nvSpPr>
          <p:cNvPr id="8" name="Блок-схема: сохраненные данные 7"/>
          <p:cNvSpPr/>
          <p:nvPr/>
        </p:nvSpPr>
        <p:spPr>
          <a:xfrm>
            <a:off x="2714612" y="2928934"/>
            <a:ext cx="2857520" cy="857256"/>
          </a:xfrm>
          <a:prstGeom prst="flowChartOnlineStora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Қыз бен жігіттің</a:t>
            </a:r>
          </a:p>
          <a:p>
            <a:pPr algn="ctr"/>
            <a:r>
              <a:rPr lang="kk-KZ" b="1" dirty="0" smtClean="0">
                <a:solidFill>
                  <a:srgbClr val="FF0000"/>
                </a:solidFill>
                <a:latin typeface="Times New Roman KZ" pitchFamily="18" charset="0"/>
                <a:ea typeface="Times New Roman KZ" pitchFamily="18" charset="0"/>
              </a:rPr>
              <a:t>келісімі</a:t>
            </a:r>
            <a:endParaRPr lang="ru-RU" b="1" dirty="0">
              <a:solidFill>
                <a:srgbClr val="FF0000"/>
              </a:solidFill>
              <a:latin typeface="Times New Roman KZ" pitchFamily="18" charset="0"/>
              <a:ea typeface="Times New Roman KZ" pitchFamily="18" charset="0"/>
            </a:endParaRPr>
          </a:p>
        </p:txBody>
      </p:sp>
      <p:sp>
        <p:nvSpPr>
          <p:cNvPr id="10" name="Блок-схема: сохраненные данные 9"/>
          <p:cNvSpPr/>
          <p:nvPr/>
        </p:nvSpPr>
        <p:spPr>
          <a:xfrm>
            <a:off x="1714480" y="3857628"/>
            <a:ext cx="2857520" cy="857256"/>
          </a:xfrm>
          <a:prstGeom prst="flowChartOnlineStora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Жігіттің қызға “маһр” сыйын беруі</a:t>
            </a:r>
            <a:endParaRPr lang="ru-RU" b="1" dirty="0">
              <a:solidFill>
                <a:srgbClr val="FF0000"/>
              </a:solidFill>
              <a:latin typeface="Times New Roman KZ" pitchFamily="18" charset="0"/>
              <a:ea typeface="Times New Roman KZ" pitchFamily="18" charset="0"/>
            </a:endParaRPr>
          </a:p>
        </p:txBody>
      </p:sp>
      <p:sp>
        <p:nvSpPr>
          <p:cNvPr id="11" name="Блок-схема: сохраненные данные 10"/>
          <p:cNvSpPr/>
          <p:nvPr/>
        </p:nvSpPr>
        <p:spPr>
          <a:xfrm>
            <a:off x="3786182" y="2000240"/>
            <a:ext cx="2857520" cy="857256"/>
          </a:xfrm>
          <a:prstGeom prst="flowChartOnlineStora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Куәгерлердің болуы</a:t>
            </a:r>
            <a:endParaRPr lang="ru-RU" b="1" dirty="0">
              <a:solidFill>
                <a:srgbClr val="FF0000"/>
              </a:solidFill>
              <a:latin typeface="Times New Roman KZ" pitchFamily="18" charset="0"/>
              <a:ea typeface="Times New Roman KZ" pitchFamily="18" charset="0"/>
            </a:endParaRPr>
          </a:p>
        </p:txBody>
      </p:sp>
      <p:sp>
        <p:nvSpPr>
          <p:cNvPr id="12" name="Блок-схема: сохраненные данные 11"/>
          <p:cNvSpPr/>
          <p:nvPr/>
        </p:nvSpPr>
        <p:spPr>
          <a:xfrm>
            <a:off x="4643438" y="857232"/>
            <a:ext cx="3357586" cy="1071570"/>
          </a:xfrm>
          <a:prstGeom prst="flowChartOnlineStora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latin typeface="Times New Roman KZ" pitchFamily="18" charset="0"/>
                <a:ea typeface="Times New Roman KZ" pitchFamily="18" charset="0"/>
              </a:rPr>
              <a:t>Алла мен адамдардың алдында некелерін жариялау</a:t>
            </a:r>
            <a:endParaRPr lang="ru-RU" b="1" dirty="0">
              <a:solidFill>
                <a:srgbClr val="FF0000"/>
              </a:solidFill>
              <a:latin typeface="Times New Roman KZ" pitchFamily="18" charset="0"/>
              <a:ea typeface="Times New Roman KZ" pitchFamily="18" charset="0"/>
            </a:endParaRPr>
          </a:p>
        </p:txBody>
      </p:sp>
      <p:sp>
        <p:nvSpPr>
          <p:cNvPr id="13" name="Стрелка углом вверх 12"/>
          <p:cNvSpPr/>
          <p:nvPr/>
        </p:nvSpPr>
        <p:spPr>
          <a:xfrm>
            <a:off x="2857488" y="5857892"/>
            <a:ext cx="571504" cy="428628"/>
          </a:xfrm>
          <a:prstGeom prst="bentUpArrow">
            <a:avLst>
              <a:gd name="adj1" fmla="val 7762"/>
              <a:gd name="adj2" fmla="val 25000"/>
              <a:gd name="adj3" fmla="val 25000"/>
            </a:avLst>
          </a:prstGeom>
          <a:solidFill>
            <a:srgbClr val="54A83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углом вверх 14"/>
          <p:cNvSpPr/>
          <p:nvPr/>
        </p:nvSpPr>
        <p:spPr>
          <a:xfrm>
            <a:off x="6572264" y="2000240"/>
            <a:ext cx="571504" cy="428628"/>
          </a:xfrm>
          <a:prstGeom prst="bentUpArrow">
            <a:avLst>
              <a:gd name="adj1" fmla="val 7762"/>
              <a:gd name="adj2" fmla="val 25000"/>
              <a:gd name="adj3" fmla="val 25000"/>
            </a:avLst>
          </a:prstGeom>
          <a:solidFill>
            <a:srgbClr val="54A83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углом вверх 15"/>
          <p:cNvSpPr/>
          <p:nvPr/>
        </p:nvSpPr>
        <p:spPr>
          <a:xfrm>
            <a:off x="5429256" y="2928934"/>
            <a:ext cx="571504" cy="428628"/>
          </a:xfrm>
          <a:prstGeom prst="bentUpArrow">
            <a:avLst>
              <a:gd name="adj1" fmla="val 7762"/>
              <a:gd name="adj2" fmla="val 25000"/>
              <a:gd name="adj3" fmla="val 25000"/>
            </a:avLst>
          </a:prstGeom>
          <a:solidFill>
            <a:srgbClr val="54A83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углом вверх 16"/>
          <p:cNvSpPr/>
          <p:nvPr/>
        </p:nvSpPr>
        <p:spPr>
          <a:xfrm>
            <a:off x="4429124" y="3857628"/>
            <a:ext cx="571504" cy="428628"/>
          </a:xfrm>
          <a:prstGeom prst="bentUpArrow">
            <a:avLst>
              <a:gd name="adj1" fmla="val 7762"/>
              <a:gd name="adj2" fmla="val 25000"/>
              <a:gd name="adj3" fmla="val 25000"/>
            </a:avLst>
          </a:prstGeom>
          <a:solidFill>
            <a:srgbClr val="54A83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углом вверх 17"/>
          <p:cNvSpPr/>
          <p:nvPr/>
        </p:nvSpPr>
        <p:spPr>
          <a:xfrm>
            <a:off x="3428992" y="4786322"/>
            <a:ext cx="571504" cy="428628"/>
          </a:xfrm>
          <a:prstGeom prst="bentUpArrow">
            <a:avLst>
              <a:gd name="adj1" fmla="val 7762"/>
              <a:gd name="adj2" fmla="val 25000"/>
              <a:gd name="adj3" fmla="val 25000"/>
            </a:avLst>
          </a:prstGeom>
          <a:solidFill>
            <a:srgbClr val="54A83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5074" y="3214686"/>
            <a:ext cx="2357454" cy="3304842"/>
          </a:xfrm>
          <a:prstGeom prst="rect">
            <a:avLst/>
          </a:prstGeom>
          <a:noFill/>
          <a:ln w="57150">
            <a:solidFill>
              <a:schemeClr val="accent5">
                <a:lumMod val="75000"/>
              </a:schemeClr>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844" y="2928934"/>
            <a:ext cx="1478892" cy="1428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52869" y="5380325"/>
            <a:ext cx="1948287" cy="1334823"/>
          </a:xfrm>
          <a:prstGeom prst="rect">
            <a:avLst/>
          </a:prstGeom>
          <a:noFill/>
          <a:ln>
            <a:solidFill>
              <a:srgbClr val="FF0066"/>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Шестиугольник 4"/>
          <p:cNvSpPr/>
          <p:nvPr/>
        </p:nvSpPr>
        <p:spPr>
          <a:xfrm>
            <a:off x="2714612" y="2428868"/>
            <a:ext cx="3143272" cy="1143008"/>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k-KZ" sz="2000" b="1" dirty="0" smtClean="0">
                <a:solidFill>
                  <a:srgbClr val="FF0000"/>
                </a:solidFill>
                <a:latin typeface="Times New Roman KZ" pitchFamily="18" charset="0"/>
                <a:ea typeface="Times New Roman KZ" pitchFamily="18" charset="0"/>
              </a:rPr>
              <a:t>Неке құндылықтары</a:t>
            </a:r>
            <a:endParaRPr lang="ru-RU" sz="2000" b="1" dirty="0">
              <a:solidFill>
                <a:srgbClr val="FF0000"/>
              </a:solidFill>
              <a:latin typeface="Times New Roman KZ" pitchFamily="18" charset="0"/>
              <a:ea typeface="Times New Roman KZ" pitchFamily="18" charset="0"/>
            </a:endParaRPr>
          </a:p>
        </p:txBody>
      </p:sp>
      <p:sp>
        <p:nvSpPr>
          <p:cNvPr id="6" name="Выноска-облако 5"/>
          <p:cNvSpPr/>
          <p:nvPr/>
        </p:nvSpPr>
        <p:spPr>
          <a:xfrm rot="4868231">
            <a:off x="6416330" y="1321889"/>
            <a:ext cx="1785950" cy="1647216"/>
          </a:xfrm>
          <a:prstGeom prst="cloudCallout">
            <a:avLst>
              <a:gd name="adj1" fmla="val 29456"/>
              <a:gd name="adj2" fmla="val 9270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7" name="TextBox 6"/>
          <p:cNvSpPr txBox="1"/>
          <p:nvPr/>
        </p:nvSpPr>
        <p:spPr>
          <a:xfrm>
            <a:off x="6715140" y="1714488"/>
            <a:ext cx="1254511" cy="923330"/>
          </a:xfrm>
          <a:prstGeom prst="rect">
            <a:avLst/>
          </a:prstGeom>
          <a:noFill/>
        </p:spPr>
        <p:txBody>
          <a:bodyPr wrap="none" rtlCol="0">
            <a:spAutoFit/>
          </a:bodyPr>
          <a:lstStyle/>
          <a:p>
            <a:pPr algn="ctr"/>
            <a:r>
              <a:rPr lang="kk-KZ" b="1" dirty="0" smtClean="0">
                <a:solidFill>
                  <a:srgbClr val="FF0000"/>
                </a:solidFill>
              </a:rPr>
              <a:t>Берекелі</a:t>
            </a:r>
          </a:p>
          <a:p>
            <a:pPr algn="ctr"/>
            <a:r>
              <a:rPr lang="kk-KZ" b="1" dirty="0" smtClean="0">
                <a:solidFill>
                  <a:srgbClr val="FF0000"/>
                </a:solidFill>
              </a:rPr>
              <a:t> отбасын </a:t>
            </a:r>
          </a:p>
          <a:p>
            <a:pPr algn="ctr"/>
            <a:r>
              <a:rPr lang="kk-KZ" b="1" dirty="0" smtClean="0">
                <a:solidFill>
                  <a:srgbClr val="FF0000"/>
                </a:solidFill>
              </a:rPr>
              <a:t>құру</a:t>
            </a:r>
            <a:endParaRPr lang="ru-RU" b="1" dirty="0">
              <a:solidFill>
                <a:srgbClr val="FF0000"/>
              </a:solidFill>
            </a:endParaRPr>
          </a:p>
        </p:txBody>
      </p:sp>
      <p:sp>
        <p:nvSpPr>
          <p:cNvPr id="8" name="Выноска-облако 7"/>
          <p:cNvSpPr/>
          <p:nvPr/>
        </p:nvSpPr>
        <p:spPr>
          <a:xfrm rot="4868231">
            <a:off x="3632430" y="-43698"/>
            <a:ext cx="1785950" cy="2090991"/>
          </a:xfrm>
          <a:prstGeom prst="cloudCallout">
            <a:avLst>
              <a:gd name="adj1" fmla="val 74110"/>
              <a:gd name="adj2" fmla="val 22419"/>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9" name="Выноска-облако 8"/>
          <p:cNvSpPr/>
          <p:nvPr/>
        </p:nvSpPr>
        <p:spPr>
          <a:xfrm rot="8002664">
            <a:off x="6551041" y="3273287"/>
            <a:ext cx="2169791" cy="1875431"/>
          </a:xfrm>
          <a:prstGeom prst="cloudCallout">
            <a:avLst>
              <a:gd name="adj1" fmla="val 29456"/>
              <a:gd name="adj2" fmla="val 9270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Выноска-облако 9"/>
          <p:cNvSpPr/>
          <p:nvPr/>
        </p:nvSpPr>
        <p:spPr>
          <a:xfrm rot="4868231">
            <a:off x="4537440" y="4330084"/>
            <a:ext cx="1855070" cy="1952077"/>
          </a:xfrm>
          <a:prstGeom prst="cloudCallout">
            <a:avLst>
              <a:gd name="adj1" fmla="val -90659"/>
              <a:gd name="adj2" fmla="val 1212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1" name="Выноска-облако 10"/>
          <p:cNvSpPr/>
          <p:nvPr/>
        </p:nvSpPr>
        <p:spPr>
          <a:xfrm rot="4868231">
            <a:off x="2272926" y="4543291"/>
            <a:ext cx="1785950" cy="1647216"/>
          </a:xfrm>
          <a:prstGeom prst="cloudCallout">
            <a:avLst>
              <a:gd name="adj1" fmla="val -83709"/>
              <a:gd name="adj2" fmla="val -39962"/>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2" name="Выноска-облако 11"/>
          <p:cNvSpPr/>
          <p:nvPr/>
        </p:nvSpPr>
        <p:spPr>
          <a:xfrm rot="4868231">
            <a:off x="415536" y="3471722"/>
            <a:ext cx="1785950" cy="1647216"/>
          </a:xfrm>
          <a:prstGeom prst="cloudCallout">
            <a:avLst>
              <a:gd name="adj1" fmla="val -24343"/>
              <a:gd name="adj2" fmla="val -8493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3" name="Выноска-облако 12"/>
          <p:cNvSpPr/>
          <p:nvPr/>
        </p:nvSpPr>
        <p:spPr>
          <a:xfrm rot="6550158">
            <a:off x="408385" y="1482328"/>
            <a:ext cx="1738545" cy="1647216"/>
          </a:xfrm>
          <a:prstGeom prst="cloudCallout">
            <a:avLst>
              <a:gd name="adj1" fmla="val -9970"/>
              <a:gd name="adj2" fmla="val -9479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4" name="TextBox 13"/>
          <p:cNvSpPr txBox="1"/>
          <p:nvPr/>
        </p:nvSpPr>
        <p:spPr>
          <a:xfrm>
            <a:off x="714348" y="1857364"/>
            <a:ext cx="1191352" cy="923330"/>
          </a:xfrm>
          <a:prstGeom prst="rect">
            <a:avLst/>
          </a:prstGeom>
          <a:noFill/>
        </p:spPr>
        <p:txBody>
          <a:bodyPr wrap="none" rtlCol="0">
            <a:spAutoFit/>
          </a:bodyPr>
          <a:lstStyle/>
          <a:p>
            <a:pPr algn="ctr"/>
            <a:r>
              <a:rPr lang="kk-KZ" b="1" dirty="0" smtClean="0">
                <a:solidFill>
                  <a:srgbClr val="FF0000"/>
                </a:solidFill>
                <a:latin typeface="Times New Roman KZ" pitchFamily="18" charset="0"/>
                <a:ea typeface="Times New Roman KZ" pitchFamily="18" charset="0"/>
              </a:rPr>
              <a:t>Бір-біріне</a:t>
            </a:r>
          </a:p>
          <a:p>
            <a:pPr algn="ctr"/>
            <a:r>
              <a:rPr lang="kk-KZ" b="1" dirty="0" smtClean="0">
                <a:solidFill>
                  <a:srgbClr val="FF0000"/>
                </a:solidFill>
                <a:latin typeface="Times New Roman KZ" pitchFamily="18" charset="0"/>
                <a:ea typeface="Times New Roman KZ" pitchFamily="18" charset="0"/>
              </a:rPr>
              <a:t> адал </a:t>
            </a:r>
          </a:p>
          <a:p>
            <a:pPr algn="ctr"/>
            <a:r>
              <a:rPr lang="kk-KZ" b="1" dirty="0" smtClean="0">
                <a:solidFill>
                  <a:srgbClr val="FF0000"/>
                </a:solidFill>
                <a:latin typeface="Times New Roman KZ" pitchFamily="18" charset="0"/>
                <a:ea typeface="Times New Roman KZ" pitchFamily="18" charset="0"/>
              </a:rPr>
              <a:t>болу</a:t>
            </a:r>
            <a:endParaRPr lang="ru-RU" b="1" dirty="0">
              <a:solidFill>
                <a:srgbClr val="FF0000"/>
              </a:solidFill>
              <a:latin typeface="Times New Roman KZ" pitchFamily="18" charset="0"/>
              <a:ea typeface="Times New Roman KZ" pitchFamily="18" charset="0"/>
            </a:endParaRPr>
          </a:p>
        </p:txBody>
      </p:sp>
      <p:sp>
        <p:nvSpPr>
          <p:cNvPr id="15" name="TextBox 14"/>
          <p:cNvSpPr txBox="1"/>
          <p:nvPr/>
        </p:nvSpPr>
        <p:spPr>
          <a:xfrm>
            <a:off x="571472" y="3857628"/>
            <a:ext cx="1409360" cy="923330"/>
          </a:xfrm>
          <a:prstGeom prst="rect">
            <a:avLst/>
          </a:prstGeom>
          <a:noFill/>
        </p:spPr>
        <p:txBody>
          <a:bodyPr wrap="none" rtlCol="0">
            <a:spAutoFit/>
          </a:bodyPr>
          <a:lstStyle/>
          <a:p>
            <a:pPr algn="ctr"/>
            <a:r>
              <a:rPr lang="kk-KZ" b="1" dirty="0" smtClean="0">
                <a:solidFill>
                  <a:srgbClr val="FF0000"/>
                </a:solidFill>
                <a:latin typeface="Times New Roman KZ" pitchFamily="18" charset="0"/>
                <a:ea typeface="Times New Roman KZ" pitchFamily="18" charset="0"/>
              </a:rPr>
              <a:t>Бір-біріне </a:t>
            </a:r>
          </a:p>
          <a:p>
            <a:pPr algn="ctr"/>
            <a:r>
              <a:rPr lang="kk-KZ" b="1" dirty="0" smtClean="0">
                <a:solidFill>
                  <a:srgbClr val="FF0000"/>
                </a:solidFill>
                <a:latin typeface="Times New Roman KZ" pitchFamily="18" charset="0"/>
                <a:ea typeface="Times New Roman KZ" pitchFamily="18" charset="0"/>
              </a:rPr>
              <a:t>қамқорлық</a:t>
            </a:r>
          </a:p>
          <a:p>
            <a:pPr algn="ctr"/>
            <a:r>
              <a:rPr lang="kk-KZ" b="1" dirty="0" smtClean="0">
                <a:solidFill>
                  <a:srgbClr val="FF0000"/>
                </a:solidFill>
                <a:latin typeface="Times New Roman KZ" pitchFamily="18" charset="0"/>
                <a:ea typeface="Times New Roman KZ" pitchFamily="18" charset="0"/>
              </a:rPr>
              <a:t> жасау</a:t>
            </a:r>
            <a:endParaRPr lang="ru-RU" b="1" dirty="0">
              <a:solidFill>
                <a:srgbClr val="FF0000"/>
              </a:solidFill>
              <a:latin typeface="Times New Roman KZ" pitchFamily="18" charset="0"/>
              <a:ea typeface="Times New Roman KZ" pitchFamily="18" charset="0"/>
            </a:endParaRPr>
          </a:p>
        </p:txBody>
      </p:sp>
      <p:sp>
        <p:nvSpPr>
          <p:cNvPr id="16" name="TextBox 15"/>
          <p:cNvSpPr txBox="1"/>
          <p:nvPr/>
        </p:nvSpPr>
        <p:spPr>
          <a:xfrm>
            <a:off x="2571736" y="4857760"/>
            <a:ext cx="1268296" cy="1200329"/>
          </a:xfrm>
          <a:prstGeom prst="rect">
            <a:avLst/>
          </a:prstGeom>
          <a:noFill/>
        </p:spPr>
        <p:txBody>
          <a:bodyPr wrap="none" rtlCol="0">
            <a:spAutoFit/>
          </a:bodyPr>
          <a:lstStyle/>
          <a:p>
            <a:pPr algn="ctr"/>
            <a:r>
              <a:rPr lang="kk-KZ" b="1" dirty="0" smtClean="0">
                <a:solidFill>
                  <a:srgbClr val="FF0000"/>
                </a:solidFill>
                <a:latin typeface="Times New Roman KZ" pitchFamily="18" charset="0"/>
                <a:ea typeface="Times New Roman KZ" pitchFamily="18" charset="0"/>
              </a:rPr>
              <a:t>Өзара </a:t>
            </a:r>
          </a:p>
          <a:p>
            <a:pPr algn="ctr"/>
            <a:r>
              <a:rPr lang="kk-KZ" b="1" dirty="0" smtClean="0">
                <a:solidFill>
                  <a:srgbClr val="FF0000"/>
                </a:solidFill>
                <a:latin typeface="Times New Roman KZ" pitchFamily="18" charset="0"/>
                <a:ea typeface="Times New Roman KZ" pitchFamily="18" charset="0"/>
              </a:rPr>
              <a:t>түсіністік </a:t>
            </a:r>
          </a:p>
          <a:p>
            <a:pPr algn="ctr"/>
            <a:r>
              <a:rPr lang="kk-KZ" b="1" dirty="0" smtClean="0">
                <a:solidFill>
                  <a:srgbClr val="FF0000"/>
                </a:solidFill>
                <a:latin typeface="Times New Roman KZ" pitchFamily="18" charset="0"/>
                <a:ea typeface="Times New Roman KZ" pitchFamily="18" charset="0"/>
              </a:rPr>
              <a:t>және </a:t>
            </a:r>
          </a:p>
          <a:p>
            <a:pPr algn="ctr"/>
            <a:r>
              <a:rPr lang="kk-KZ" b="1" dirty="0" smtClean="0">
                <a:solidFill>
                  <a:srgbClr val="FF0000"/>
                </a:solidFill>
                <a:latin typeface="Times New Roman KZ" pitchFamily="18" charset="0"/>
                <a:ea typeface="Times New Roman KZ" pitchFamily="18" charset="0"/>
              </a:rPr>
              <a:t>сабырлық</a:t>
            </a:r>
            <a:endParaRPr lang="ru-RU" b="1" dirty="0">
              <a:solidFill>
                <a:srgbClr val="FF0000"/>
              </a:solidFill>
              <a:latin typeface="Times New Roman KZ" pitchFamily="18" charset="0"/>
              <a:ea typeface="Times New Roman KZ" pitchFamily="18" charset="0"/>
            </a:endParaRPr>
          </a:p>
        </p:txBody>
      </p:sp>
      <p:sp>
        <p:nvSpPr>
          <p:cNvPr id="17" name="TextBox 16"/>
          <p:cNvSpPr txBox="1"/>
          <p:nvPr/>
        </p:nvSpPr>
        <p:spPr>
          <a:xfrm>
            <a:off x="4572000" y="4714884"/>
            <a:ext cx="1763624" cy="1200329"/>
          </a:xfrm>
          <a:prstGeom prst="rect">
            <a:avLst/>
          </a:prstGeom>
          <a:noFill/>
        </p:spPr>
        <p:txBody>
          <a:bodyPr wrap="none" rtlCol="0">
            <a:spAutoFit/>
          </a:bodyPr>
          <a:lstStyle/>
          <a:p>
            <a:pPr algn="ctr"/>
            <a:r>
              <a:rPr lang="kk-KZ" b="1" dirty="0" smtClean="0">
                <a:solidFill>
                  <a:srgbClr val="FF0000"/>
                </a:solidFill>
                <a:latin typeface="Times New Roman KZ" pitchFamily="18" charset="0"/>
                <a:ea typeface="Times New Roman KZ" pitchFamily="18" charset="0"/>
              </a:rPr>
              <a:t>Махаббат</a:t>
            </a:r>
          </a:p>
          <a:p>
            <a:pPr algn="ctr"/>
            <a:r>
              <a:rPr lang="kk-KZ" b="1" dirty="0" smtClean="0">
                <a:solidFill>
                  <a:srgbClr val="FF0000"/>
                </a:solidFill>
                <a:latin typeface="Times New Roman KZ" pitchFamily="18" charset="0"/>
                <a:ea typeface="Times New Roman KZ" pitchFamily="18" charset="0"/>
              </a:rPr>
              <a:t> пен</a:t>
            </a:r>
          </a:p>
          <a:p>
            <a:pPr algn="ctr"/>
            <a:r>
              <a:rPr lang="kk-KZ" b="1" dirty="0" smtClean="0">
                <a:solidFill>
                  <a:srgbClr val="FF0000"/>
                </a:solidFill>
                <a:latin typeface="Times New Roman KZ" pitchFamily="18" charset="0"/>
                <a:ea typeface="Times New Roman KZ" pitchFamily="18" charset="0"/>
              </a:rPr>
              <a:t> тыныштықты</a:t>
            </a:r>
          </a:p>
          <a:p>
            <a:pPr algn="ctr"/>
            <a:r>
              <a:rPr lang="kk-KZ" b="1" dirty="0" smtClean="0">
                <a:solidFill>
                  <a:srgbClr val="FF0000"/>
                </a:solidFill>
                <a:latin typeface="Times New Roman KZ" pitchFamily="18" charset="0"/>
                <a:ea typeface="Times New Roman KZ" pitchFamily="18" charset="0"/>
              </a:rPr>
              <a:t> сақтау</a:t>
            </a:r>
            <a:endParaRPr lang="ru-RU" b="1" dirty="0">
              <a:solidFill>
                <a:srgbClr val="FF0000"/>
              </a:solidFill>
              <a:latin typeface="Times New Roman KZ" pitchFamily="18" charset="0"/>
              <a:ea typeface="Times New Roman KZ" pitchFamily="18" charset="0"/>
            </a:endParaRPr>
          </a:p>
        </p:txBody>
      </p:sp>
      <p:sp>
        <p:nvSpPr>
          <p:cNvPr id="18" name="TextBox 17"/>
          <p:cNvSpPr txBox="1"/>
          <p:nvPr/>
        </p:nvSpPr>
        <p:spPr>
          <a:xfrm>
            <a:off x="3590291" y="500042"/>
            <a:ext cx="1838965" cy="923330"/>
          </a:xfrm>
          <a:prstGeom prst="rect">
            <a:avLst/>
          </a:prstGeom>
          <a:noFill/>
        </p:spPr>
        <p:txBody>
          <a:bodyPr wrap="none" rtlCol="0">
            <a:spAutoFit/>
          </a:bodyPr>
          <a:lstStyle/>
          <a:p>
            <a:pPr algn="ctr"/>
            <a:r>
              <a:rPr lang="kk-KZ" b="1" dirty="0" smtClean="0">
                <a:solidFill>
                  <a:srgbClr val="FF0000"/>
                </a:solidFill>
                <a:latin typeface="Times New Roman KZ" pitchFamily="18" charset="0"/>
                <a:ea typeface="Times New Roman KZ" pitchFamily="18" charset="0"/>
              </a:rPr>
              <a:t>Неке</a:t>
            </a:r>
          </a:p>
          <a:p>
            <a:pPr algn="ctr"/>
            <a:r>
              <a:rPr lang="kk-KZ" b="1" dirty="0" smtClean="0">
                <a:solidFill>
                  <a:srgbClr val="FF0000"/>
                </a:solidFill>
                <a:latin typeface="Times New Roman KZ" pitchFamily="18" charset="0"/>
                <a:ea typeface="Times New Roman KZ" pitchFamily="18" charset="0"/>
              </a:rPr>
              <a:t> үшін</a:t>
            </a:r>
          </a:p>
          <a:p>
            <a:pPr algn="ctr"/>
            <a:r>
              <a:rPr lang="kk-KZ" b="1" dirty="0" smtClean="0">
                <a:solidFill>
                  <a:srgbClr val="FF0000"/>
                </a:solidFill>
                <a:latin typeface="Times New Roman KZ" pitchFamily="18" charset="0"/>
                <a:ea typeface="Times New Roman KZ" pitchFamily="18" charset="0"/>
              </a:rPr>
              <a:t> жауапкершілік</a:t>
            </a:r>
            <a:endParaRPr lang="ru-RU" b="1" dirty="0">
              <a:solidFill>
                <a:srgbClr val="FF0000"/>
              </a:solidFill>
              <a:latin typeface="Times New Roman KZ" pitchFamily="18" charset="0"/>
              <a:ea typeface="Times New Roman KZ" pitchFamily="18" charset="0"/>
            </a:endParaRPr>
          </a:p>
        </p:txBody>
      </p:sp>
      <p:sp>
        <p:nvSpPr>
          <p:cNvPr id="19" name="TextBox 18"/>
          <p:cNvSpPr txBox="1"/>
          <p:nvPr/>
        </p:nvSpPr>
        <p:spPr>
          <a:xfrm>
            <a:off x="6715140" y="3786190"/>
            <a:ext cx="1857388" cy="1200329"/>
          </a:xfrm>
          <a:prstGeom prst="rect">
            <a:avLst/>
          </a:prstGeom>
          <a:noFill/>
        </p:spPr>
        <p:txBody>
          <a:bodyPr wrap="square" rtlCol="0">
            <a:spAutoFit/>
          </a:bodyPr>
          <a:lstStyle/>
          <a:p>
            <a:pPr algn="ctr"/>
            <a:r>
              <a:rPr lang="kk-KZ" b="1" dirty="0" smtClean="0">
                <a:solidFill>
                  <a:srgbClr val="FF0000"/>
                </a:solidFill>
                <a:latin typeface="Arial" pitchFamily="34" charset="0"/>
                <a:ea typeface="Times New Roman KZ" pitchFamily="18" charset="0"/>
                <a:cs typeface="Arial" pitchFamily="34" charset="0"/>
              </a:rPr>
              <a:t>Мейірімділік </a:t>
            </a:r>
          </a:p>
          <a:p>
            <a:pPr algn="ctr"/>
            <a:r>
              <a:rPr lang="kk-KZ" b="1" dirty="0" smtClean="0">
                <a:solidFill>
                  <a:srgbClr val="FF0000"/>
                </a:solidFill>
                <a:latin typeface="Arial" pitchFamily="34" charset="0"/>
                <a:ea typeface="Times New Roman KZ" pitchFamily="18" charset="0"/>
                <a:cs typeface="Arial" pitchFamily="34" charset="0"/>
              </a:rPr>
              <a:t>ортада</a:t>
            </a:r>
          </a:p>
          <a:p>
            <a:pPr algn="ctr"/>
            <a:r>
              <a:rPr lang="kk-KZ" b="1" dirty="0" smtClean="0">
                <a:solidFill>
                  <a:srgbClr val="FF0000"/>
                </a:solidFill>
                <a:latin typeface="Arial" pitchFamily="34" charset="0"/>
                <a:ea typeface="Times New Roman KZ" pitchFamily="18" charset="0"/>
                <a:cs typeface="Arial" pitchFamily="34" charset="0"/>
              </a:rPr>
              <a:t> өз балаларын </a:t>
            </a:r>
          </a:p>
          <a:p>
            <a:pPr algn="ctr"/>
            <a:r>
              <a:rPr lang="kk-KZ" b="1" dirty="0" smtClean="0">
                <a:solidFill>
                  <a:srgbClr val="FF0000"/>
                </a:solidFill>
                <a:latin typeface="Arial" pitchFamily="34" charset="0"/>
                <a:ea typeface="Times New Roman KZ" pitchFamily="18" charset="0"/>
                <a:cs typeface="Arial" pitchFamily="34" charset="0"/>
              </a:rPr>
              <a:t>тәрбиелеу</a:t>
            </a:r>
            <a:endParaRPr lang="ru-RU" b="1" dirty="0">
              <a:solidFill>
                <a:srgbClr val="FF0000"/>
              </a:solidFill>
              <a:latin typeface="Arial" pitchFamily="34" charset="0"/>
              <a:ea typeface="Times New Roman KZ" pitchFamily="18" charset="0"/>
              <a:cs typeface="Aria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5286388"/>
            <a:ext cx="1905000" cy="1285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4">
      <a:dk1>
        <a:sysClr val="windowText" lastClr="000000"/>
      </a:dk1>
      <a:lt1>
        <a:sysClr val="window" lastClr="FFFFFF"/>
      </a:lt1>
      <a:dk2>
        <a:srgbClr val="20C8F7"/>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324</TotalTime>
  <Words>512</Words>
  <Application>Microsoft Office PowerPoint</Application>
  <PresentationFormat>Экран (4:3)</PresentationFormat>
  <Paragraphs>132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Тақырыбы: Ислам дінінің тәрбиелік мәні</vt:lpstr>
      <vt:lpstr>Слайд 2</vt:lpstr>
      <vt:lpstr>Сабақтың барысы:  </vt:lpstr>
      <vt:lpstr>Слайд 4</vt:lpstr>
      <vt:lpstr>Слайд 5</vt:lpstr>
      <vt:lpstr>Слайд 6</vt:lpstr>
      <vt:lpstr>Слайд 7</vt:lpstr>
      <vt:lpstr>Слайд 8</vt:lpstr>
      <vt:lpstr>Слайд 9</vt:lpstr>
      <vt:lpstr>Слайд 10</vt:lpstr>
      <vt:lpstr>Слайд 11</vt:lpstr>
      <vt:lpstr>Өлең «Нағыз мұсылман» оқу. </vt:lpstr>
      <vt:lpstr>Мұғалімнің қорытынды сөзі: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2013</dc:creator>
  <cp:lastModifiedBy>1</cp:lastModifiedBy>
  <cp:revision>13</cp:revision>
  <dcterms:created xsi:type="dcterms:W3CDTF">2014-02-27T12:38:42Z</dcterms:created>
  <dcterms:modified xsi:type="dcterms:W3CDTF">2014-03-18T06:52:35Z</dcterms:modified>
</cp:coreProperties>
</file>