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32" r:id="rId2"/>
  </p:sldMasterIdLst>
  <p:sldIdLst>
    <p:sldId id="256" r:id="rId3"/>
    <p:sldId id="257" r:id="rId4"/>
    <p:sldId id="258" r:id="rId5"/>
    <p:sldId id="259" r:id="rId6"/>
    <p:sldId id="260" r:id="rId7"/>
    <p:sldId id="271" r:id="rId8"/>
    <p:sldId id="268" r:id="rId9"/>
    <p:sldId id="267" r:id="rId10"/>
    <p:sldId id="269" r:id="rId11"/>
    <p:sldId id="270" r:id="rId12"/>
    <p:sldId id="261" r:id="rId13"/>
    <p:sldId id="262" r:id="rId14"/>
    <p:sldId id="263" r:id="rId15"/>
    <p:sldId id="264" r:id="rId16"/>
    <p:sldId id="272" r:id="rId17"/>
    <p:sldId id="266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9FB68-24E7-48F5-8C29-3EB70B3C1E4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5E4C-639A-453A-B1D0-A075E11F329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686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9FB68-24E7-48F5-8C29-3EB70B3C1E4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5E4C-639A-453A-B1D0-A075E11F329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6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9FB68-24E7-48F5-8C29-3EB70B3C1E4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5E4C-639A-453A-B1D0-A075E11F329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2469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36C57-671D-4013-A061-980B47D18CE5}" type="datetimeFigureOut">
              <a:rPr lang="ru-RU" smtClean="0"/>
              <a:t>20.02.2014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9BF59-C3BF-4F37-93B8-E17B6D6906E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36C57-671D-4013-A061-980B47D18CE5}" type="datetimeFigureOut">
              <a:rPr lang="ru-RU" smtClean="0"/>
              <a:t>20.02.2014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9BF59-C3BF-4F37-93B8-E17B6D6906E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36C57-671D-4013-A061-980B47D18CE5}" type="datetimeFigureOut">
              <a:rPr lang="ru-RU" smtClean="0"/>
              <a:t>20.02.2014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9BF59-C3BF-4F37-93B8-E17B6D6906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36C57-671D-4013-A061-980B47D18CE5}" type="datetimeFigureOut">
              <a:rPr lang="ru-RU" smtClean="0"/>
              <a:t>20.02.2014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9BF59-C3BF-4F37-93B8-E17B6D6906E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36C57-671D-4013-A061-980B47D18CE5}" type="datetimeFigureOut">
              <a:rPr lang="ru-RU" smtClean="0"/>
              <a:t>20.02.2014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9BF59-C3BF-4F37-93B8-E17B6D6906E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36C57-671D-4013-A061-980B47D18CE5}" type="datetimeFigureOut">
              <a:rPr lang="ru-RU" smtClean="0"/>
              <a:t>20.02.2014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9BF59-C3BF-4F37-93B8-E17B6D6906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36C57-671D-4013-A061-980B47D18CE5}" type="datetimeFigureOut">
              <a:rPr lang="ru-RU" smtClean="0"/>
              <a:t>20.02.2014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9BF59-C3BF-4F37-93B8-E17B6D6906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36C57-671D-4013-A061-980B47D18CE5}" type="datetimeFigureOut">
              <a:rPr lang="ru-RU" smtClean="0"/>
              <a:t>20.02.2014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9BF59-C3BF-4F37-93B8-E17B6D6906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9FB68-24E7-48F5-8C29-3EB70B3C1E4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5E4C-639A-453A-B1D0-A075E11F329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2058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36C57-671D-4013-A061-980B47D18CE5}" type="datetimeFigureOut">
              <a:rPr lang="ru-RU" smtClean="0"/>
              <a:t>20.02.2014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9BF59-C3BF-4F37-93B8-E17B6D6906E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36C57-671D-4013-A061-980B47D18CE5}" type="datetimeFigureOut">
              <a:rPr lang="ru-RU" smtClean="0"/>
              <a:t>20.02.2014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9BF59-C3BF-4F37-93B8-E17B6D6906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36C57-671D-4013-A061-980B47D18CE5}" type="datetimeFigureOut">
              <a:rPr lang="ru-RU" smtClean="0"/>
              <a:t>20.02.2014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9BF59-C3BF-4F37-93B8-E17B6D6906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9FB68-24E7-48F5-8C29-3EB70B3C1E4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5E4C-639A-453A-B1D0-A075E11F329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013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9FB68-24E7-48F5-8C29-3EB70B3C1E4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5E4C-639A-453A-B1D0-A075E11F329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8069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9FB68-24E7-48F5-8C29-3EB70B3C1E4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5E4C-639A-453A-B1D0-A075E11F329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814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9FB68-24E7-48F5-8C29-3EB70B3C1E4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5E4C-639A-453A-B1D0-A075E11F329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863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9FB68-24E7-48F5-8C29-3EB70B3C1E4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5E4C-639A-453A-B1D0-A075E11F329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011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9FB68-24E7-48F5-8C29-3EB70B3C1E4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5E4C-639A-453A-B1D0-A075E11F329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806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9FB68-24E7-48F5-8C29-3EB70B3C1E4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5E4C-639A-453A-B1D0-A075E11F329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811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99FB68-24E7-48F5-8C29-3EB70B3C1E4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65E4C-639A-453A-B1D0-A075E11F329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016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299FB68-24E7-48F5-8C29-3EB70B3C1E4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FE65E4C-639A-453A-B1D0-A075E11F329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412776"/>
            <a:ext cx="7848872" cy="5040560"/>
          </a:xfrm>
        </p:spPr>
        <p:txBody>
          <a:bodyPr>
            <a:noAutofit/>
          </a:bodyPr>
          <a:lstStyle/>
          <a:p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Сыни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тұрғыдан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ойлау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—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саналы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мағынаны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іздеу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өзінің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көзқарасының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қандай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болуымен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басқалардың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пікірін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ескеріп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қандай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объективті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ойлау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қисыны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өзіндік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қате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сенімінен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  бас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тарта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білу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Сыни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тұрғыдан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ойлау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жаңа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идеяларды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ұсынуға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жаңа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мүмкіндіктерді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көруге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қабілетті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мәселелерді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шешу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маңызы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зор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404665"/>
            <a:ext cx="7200800" cy="792087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3200" dirty="0">
                <a:effectLst/>
                <a:latin typeface="Times New Roman" pitchFamily="18" charset="0"/>
                <a:cs typeface="Times New Roman" pitchFamily="18" charset="0"/>
              </a:rPr>
              <a:t>"СЫНИ </a:t>
            </a:r>
            <a:r>
              <a:rPr lang="ru-RU" sz="3200" dirty="0" smtClean="0">
                <a:effectLst/>
                <a:latin typeface="Times New Roman" pitchFamily="18" charset="0"/>
                <a:cs typeface="Times New Roman" pitchFamily="18" charset="0"/>
              </a:rPr>
              <a:t>ТҰРҒЫДАН ОЙЛАУ</a:t>
            </a:r>
            <a:r>
              <a:rPr lang="ru-RU" sz="3200" dirty="0">
                <a:effectLst/>
                <a:latin typeface="Times New Roman" pitchFamily="18" charset="0"/>
                <a:cs typeface="Times New Roman" pitchFamily="18" charset="0"/>
              </a:rPr>
              <a:t>" 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90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04665"/>
            <a:ext cx="7772400" cy="1224136"/>
          </a:xfrm>
        </p:spPr>
        <p:txBody>
          <a:bodyPr>
            <a:normAutofit/>
          </a:bodyPr>
          <a:lstStyle/>
          <a:p>
            <a:r>
              <a:rPr lang="kk-KZ" sz="3600" dirty="0">
                <a:solidFill>
                  <a:prstClr val="black"/>
                </a:solidFill>
              </a:rPr>
              <a:t>Оқушылардың алған ақпаратты сақтауының орташа </a:t>
            </a:r>
            <a:r>
              <a:rPr lang="kk-KZ" sz="3600" dirty="0" smtClean="0">
                <a:solidFill>
                  <a:prstClr val="black"/>
                </a:solidFill>
              </a:rPr>
              <a:t>пайызы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772816"/>
            <a:ext cx="8208912" cy="482453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1187624" y="1772816"/>
            <a:ext cx="6192688" cy="4266388"/>
          </a:xfrm>
          <a:prstGeom prst="triangle">
            <a:avLst>
              <a:gd name="adj" fmla="val 50389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835696" y="2492896"/>
            <a:ext cx="54006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000" dirty="0" smtClean="0"/>
              <a:t>  </a:t>
            </a:r>
            <a:r>
              <a:rPr lang="kk-KZ" sz="2000" b="1" dirty="0" smtClean="0">
                <a:solidFill>
                  <a:schemeClr val="bg1"/>
                </a:solidFill>
              </a:rPr>
              <a:t>0 – 9 %   Дәріс -Лекция</a:t>
            </a:r>
          </a:p>
          <a:p>
            <a:pPr>
              <a:lnSpc>
                <a:spcPct val="150000"/>
              </a:lnSpc>
            </a:pPr>
            <a:r>
              <a:rPr lang="kk-KZ" sz="2000" b="1" dirty="0" smtClean="0">
                <a:solidFill>
                  <a:schemeClr val="bg1"/>
                </a:solidFill>
              </a:rPr>
              <a:t>10 </a:t>
            </a:r>
            <a:r>
              <a:rPr lang="en-US" sz="2000" b="1" dirty="0" smtClean="0">
                <a:solidFill>
                  <a:schemeClr val="bg1"/>
                </a:solidFill>
              </a:rPr>
              <a:t>%</a:t>
            </a:r>
            <a:r>
              <a:rPr lang="kk-KZ" sz="2000" b="1" dirty="0" smtClean="0">
                <a:solidFill>
                  <a:schemeClr val="bg1"/>
                </a:solidFill>
              </a:rPr>
              <a:t>    Оқу - Чтение</a:t>
            </a:r>
          </a:p>
          <a:p>
            <a:pPr>
              <a:lnSpc>
                <a:spcPct val="150000"/>
              </a:lnSpc>
            </a:pPr>
            <a:r>
              <a:rPr lang="kk-KZ" sz="2000" b="1" dirty="0" smtClean="0">
                <a:solidFill>
                  <a:schemeClr val="bg1"/>
                </a:solidFill>
              </a:rPr>
              <a:t> 20 </a:t>
            </a:r>
            <a:r>
              <a:rPr lang="en-US" sz="2000" b="1" dirty="0" smtClean="0">
                <a:solidFill>
                  <a:schemeClr val="bg1"/>
                </a:solidFill>
              </a:rPr>
              <a:t>%</a:t>
            </a:r>
            <a:r>
              <a:rPr lang="kk-KZ" sz="2000" b="1" dirty="0" smtClean="0">
                <a:solidFill>
                  <a:schemeClr val="bg1"/>
                </a:solidFill>
              </a:rPr>
              <a:t>   Аудио-визуалды қабылдау –Аудио-</a:t>
            </a:r>
          </a:p>
          <a:p>
            <a:pPr>
              <a:lnSpc>
                <a:spcPct val="150000"/>
              </a:lnSpc>
            </a:pPr>
            <a:r>
              <a:rPr lang="kk-KZ" sz="2000" b="1" dirty="0" smtClean="0">
                <a:solidFill>
                  <a:schemeClr val="bg1"/>
                </a:solidFill>
              </a:rPr>
              <a:t>             визуальное восприятие</a:t>
            </a:r>
          </a:p>
          <a:p>
            <a:pPr>
              <a:lnSpc>
                <a:spcPct val="150000"/>
              </a:lnSpc>
            </a:pPr>
            <a:r>
              <a:rPr lang="kk-KZ" sz="2000" b="1" dirty="0" smtClean="0">
                <a:solidFill>
                  <a:schemeClr val="bg1"/>
                </a:solidFill>
              </a:rPr>
              <a:t>30 </a:t>
            </a:r>
            <a:r>
              <a:rPr lang="en-US" sz="2000" b="1" dirty="0" smtClean="0">
                <a:solidFill>
                  <a:schemeClr val="bg1"/>
                </a:solidFill>
              </a:rPr>
              <a:t>%</a:t>
            </a:r>
            <a:r>
              <a:rPr lang="kk-KZ" sz="2000" b="1" dirty="0" smtClean="0">
                <a:solidFill>
                  <a:schemeClr val="bg1"/>
                </a:solidFill>
              </a:rPr>
              <a:t>     Көрсетілім-Демонстрация</a:t>
            </a:r>
          </a:p>
          <a:p>
            <a:pPr>
              <a:lnSpc>
                <a:spcPct val="150000"/>
              </a:lnSpc>
            </a:pPr>
            <a:r>
              <a:rPr lang="kk-KZ" sz="2000" b="1" dirty="0" smtClean="0">
                <a:solidFill>
                  <a:schemeClr val="bg1"/>
                </a:solidFill>
              </a:rPr>
              <a:t>50</a:t>
            </a:r>
            <a:r>
              <a:rPr lang="en-US" sz="2000" b="1" dirty="0" smtClean="0">
                <a:solidFill>
                  <a:schemeClr val="bg1"/>
                </a:solidFill>
              </a:rPr>
              <a:t> %</a:t>
            </a:r>
            <a:r>
              <a:rPr lang="kk-KZ" sz="2000" b="1" dirty="0" smtClean="0">
                <a:solidFill>
                  <a:schemeClr val="bg1"/>
                </a:solidFill>
              </a:rPr>
              <a:t>     Талқылау- Обсуждение</a:t>
            </a:r>
          </a:p>
          <a:p>
            <a:pPr>
              <a:lnSpc>
                <a:spcPct val="150000"/>
              </a:lnSpc>
            </a:pPr>
            <a:r>
              <a:rPr lang="kk-KZ" sz="2000" b="1" dirty="0" smtClean="0">
                <a:solidFill>
                  <a:schemeClr val="bg1"/>
                </a:solidFill>
              </a:rPr>
              <a:t>75</a:t>
            </a:r>
            <a:r>
              <a:rPr lang="en-US" sz="2000" b="1" dirty="0" smtClean="0">
                <a:solidFill>
                  <a:schemeClr val="bg1"/>
                </a:solidFill>
              </a:rPr>
              <a:t> %</a:t>
            </a:r>
            <a:r>
              <a:rPr lang="kk-KZ" sz="2000" b="1" dirty="0" smtClean="0">
                <a:solidFill>
                  <a:schemeClr val="bg1"/>
                </a:solidFill>
              </a:rPr>
              <a:t>     Тәжірибеде жасау -Практика        </a:t>
            </a:r>
          </a:p>
          <a:p>
            <a:pPr>
              <a:lnSpc>
                <a:spcPct val="150000"/>
              </a:lnSpc>
            </a:pPr>
            <a:r>
              <a:rPr lang="kk-KZ" sz="2000" b="1" dirty="0" smtClean="0">
                <a:solidFill>
                  <a:schemeClr val="bg1"/>
                </a:solidFill>
              </a:rPr>
              <a:t>95</a:t>
            </a:r>
            <a:r>
              <a:rPr lang="en-US" sz="2000" b="1" dirty="0" smtClean="0">
                <a:solidFill>
                  <a:schemeClr val="bg1"/>
                </a:solidFill>
              </a:rPr>
              <a:t> %</a:t>
            </a:r>
            <a:r>
              <a:rPr lang="kk-KZ" sz="2000" b="1" dirty="0" smtClean="0">
                <a:solidFill>
                  <a:schemeClr val="bg1"/>
                </a:solidFill>
              </a:rPr>
              <a:t>     Өзгелерді оқыту –Передача знаний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133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344816" cy="1296144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sz="3600" dirty="0" err="1">
                <a:effectLst/>
                <a:latin typeface="Times New Roman" pitchFamily="18" charset="0"/>
                <a:cs typeface="Times New Roman" pitchFamily="18" charset="0"/>
              </a:rPr>
              <a:t>Жаңа</a:t>
            </a:r>
            <a:r>
              <a:rPr lang="ru-RU" sz="36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effectLst/>
                <a:latin typeface="Times New Roman" pitchFamily="18" charset="0"/>
                <a:cs typeface="Times New Roman" pitchFamily="18" charset="0"/>
              </a:rPr>
              <a:t>педагогикалық</a:t>
            </a:r>
            <a:r>
              <a:rPr lang="ru-RU" sz="36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effectLst/>
                <a:latin typeface="Times New Roman" pitchFamily="18" charset="0"/>
                <a:cs typeface="Times New Roman" pitchFamily="18" charset="0"/>
              </a:rPr>
              <a:t>технологиядағы</a:t>
            </a:r>
            <a:r>
              <a:rPr lang="ru-RU" sz="36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effectLst/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36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effectLst/>
                <a:latin typeface="Times New Roman" pitchFamily="18" charset="0"/>
                <a:cs typeface="Times New Roman" pitchFamily="18" charset="0"/>
              </a:rPr>
              <a:t>үш</a:t>
            </a:r>
            <a:r>
              <a:rPr lang="ru-RU" sz="36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effectLst/>
                <a:latin typeface="Times New Roman" pitchFamily="18" charset="0"/>
                <a:cs typeface="Times New Roman" pitchFamily="18" charset="0"/>
              </a:rPr>
              <a:t>саты</a:t>
            </a:r>
            <a:r>
              <a:rPr lang="ru-RU" sz="3600" dirty="0"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3600" dirty="0"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1700808"/>
            <a:ext cx="7776864" cy="4104456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Сыни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тұрғыдан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ойлау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технологиясы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үш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кезе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ң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тұратын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модульдік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сабақты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пайдаланады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Шақыру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Іске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асыру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ұғыну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мәнін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түсіну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Рефлексия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сананың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өзіне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өзінің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психикалық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күйіне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назар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аударуы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4572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Мұнда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сабақтың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базалық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үлгісі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айтылып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отыр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Бірақ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сабақта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барлық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үш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кезеңді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іске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асыру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мысал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сабақ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толығымен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шақыру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түрінде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т.б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болу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516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611560" y="188640"/>
            <a:ext cx="7992888" cy="936104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Сыни тұрғыдан ойлау» технологиясы бойынша мақсаттары мен  тәсілдерінің мәліметтер кестесі: 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283968" y="1916832"/>
            <a:ext cx="4248472" cy="3170099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Тәсілі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Миға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шабуыл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 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Болжам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сурет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портрет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Қажетті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сөздер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болжам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Альтернативті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тест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дұрыс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 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дұрыс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пікірлер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Сұрақтар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мәтіннен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тауып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беруге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болатын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жауаптар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тұжырымы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Кластер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Кесте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«Б–Б–Б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45720" indent="0">
              <a:buNone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- Шеңбер және т.б.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>
          <a:xfrm>
            <a:off x="755576" y="1196752"/>
            <a:ext cx="7344816" cy="639762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езең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Шақыру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755576" y="5229200"/>
            <a:ext cx="7776864" cy="1152128"/>
          </a:xfrm>
          <a:solidFill>
            <a:schemeClr val="bg2"/>
          </a:solidFill>
        </p:spPr>
        <p:txBody>
          <a:bodyPr/>
          <a:lstStyle/>
          <a:p>
            <a:pPr marL="0" indent="0" algn="l">
              <a:buNone/>
            </a:pPr>
            <a:r>
              <a:rPr lang="ru-RU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Нәтиже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> </a:t>
            </a:r>
            <a:r>
              <a:rPr lang="ru-RU" sz="2000" b="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Маңызды</a:t>
            </a:r>
            <a:r>
              <a:rPr lang="ru-RU" sz="2000" b="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тәжірибе</a:t>
            </a:r>
            <a:r>
              <a:rPr lang="ru-RU" sz="2000" b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- </a:t>
            </a:r>
            <a:r>
              <a:rPr lang="ru-RU" sz="2000" b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Белсендірілген</a:t>
            </a:r>
            <a:r>
              <a:rPr lang="ru-RU" sz="2000" b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000" b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- </a:t>
            </a:r>
            <a:r>
              <a:rPr lang="ru-RU" sz="2000" b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Қалыптасқан</a:t>
            </a:r>
            <a:r>
              <a:rPr lang="ru-RU" sz="2000" b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уәж</a:t>
            </a:r>
            <a:r>
              <a:rPr lang="ru-RU" sz="2000" b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b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негіздеме</a:t>
            </a:r>
            <a:r>
              <a:rPr lang="ru-RU" sz="2000" b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b="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99592" y="1916832"/>
            <a:ext cx="309634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Мақсаты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Оқып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үйрену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шінің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өткен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білімі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тәжірибесін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өзекті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ету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Оқушылардың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іс-әрекетін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белсенді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ету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іс-әрекетіне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уәж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негіздеме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қалыптастыру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іс-әрекетінде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оқып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үйренушілердің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жекелей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мақсаттарын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қою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879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899592" y="260648"/>
            <a:ext cx="7344816" cy="639762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ІІ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Іске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асыру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half" idx="2"/>
          </p:nvPr>
        </p:nvSpPr>
        <p:spPr>
          <a:xfrm>
            <a:off x="827584" y="3645024"/>
            <a:ext cx="7272808" cy="122413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b="1" dirty="0" err="1" smtClean="0"/>
              <a:t>Тәсілі</a:t>
            </a:r>
            <a:endParaRPr lang="ru-RU" b="1" dirty="0" smtClean="0"/>
          </a:p>
          <a:p>
            <a:pPr marL="4572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/>
                <a:ea typeface="Times New Roman"/>
              </a:rPr>
              <a:t>- </a:t>
            </a:r>
            <a:r>
              <a:rPr lang="ru-RU" sz="2000" dirty="0" err="1" smtClean="0">
                <a:solidFill>
                  <a:schemeClr val="tx1"/>
                </a:solidFill>
                <a:latin typeface="Times New Roman"/>
                <a:ea typeface="Times New Roman"/>
              </a:rPr>
              <a:t>Іnsert</a:t>
            </a:r>
            <a:r>
              <a:rPr lang="ru-RU" sz="2000" dirty="0" smtClean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/>
                <a:ea typeface="Times New Roman"/>
              </a:rPr>
              <a:t>әдісі</a:t>
            </a:r>
            <a:r>
              <a:rPr lang="ru-RU" sz="2000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/>
                <a:ea typeface="Times New Roman"/>
              </a:rPr>
              <a:t>бойынша</a:t>
            </a:r>
            <a:r>
              <a:rPr lang="ru-RU" sz="2000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/>
                <a:ea typeface="Times New Roman"/>
              </a:rPr>
              <a:t>белгілеумен</a:t>
            </a:r>
            <a:r>
              <a:rPr lang="ru-RU" sz="2000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/>
                <a:ea typeface="Times New Roman"/>
              </a:rPr>
              <a:t>мәтінді</a:t>
            </a:r>
            <a:r>
              <a:rPr lang="ru-RU" sz="2000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/>
                <a:ea typeface="Times New Roman"/>
              </a:rPr>
              <a:t>оқу</a:t>
            </a:r>
            <a:r>
              <a:rPr lang="ru-RU" sz="2000" dirty="0">
                <a:solidFill>
                  <a:schemeClr val="tx1"/>
                </a:solidFill>
                <a:latin typeface="Times New Roman"/>
                <a:ea typeface="Times New Roman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/>
                <a:ea typeface="Times New Roman"/>
              </a:rPr>
            </a:br>
            <a:r>
              <a:rPr lang="ru-RU" sz="2000" dirty="0">
                <a:solidFill>
                  <a:schemeClr val="tx1"/>
                </a:solidFill>
                <a:latin typeface="Times New Roman"/>
                <a:ea typeface="Times New Roman"/>
              </a:rPr>
              <a:t>- </a:t>
            </a:r>
            <a:r>
              <a:rPr lang="ru-RU" sz="2000" dirty="0" err="1">
                <a:solidFill>
                  <a:schemeClr val="tx1"/>
                </a:solidFill>
                <a:latin typeface="Times New Roman"/>
                <a:ea typeface="Times New Roman"/>
              </a:rPr>
              <a:t>Астын</a:t>
            </a:r>
            <a:r>
              <a:rPr lang="ru-RU" sz="2000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/>
                <a:ea typeface="Times New Roman"/>
              </a:rPr>
              <a:t>сызу</a:t>
            </a:r>
            <a:r>
              <a:rPr lang="ru-RU" sz="2000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/>
                <a:ea typeface="Times New Roman"/>
              </a:rPr>
              <a:t>арқылы</a:t>
            </a:r>
            <a:r>
              <a:rPr lang="ru-RU" sz="2000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/>
                <a:ea typeface="Times New Roman"/>
              </a:rPr>
              <a:t>қажетті</a:t>
            </a:r>
            <a:r>
              <a:rPr lang="ru-RU" sz="2000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/>
                <a:ea typeface="Times New Roman"/>
              </a:rPr>
              <a:t>сөздерді</a:t>
            </a:r>
            <a:r>
              <a:rPr lang="ru-RU" sz="2000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/>
                <a:ea typeface="Times New Roman"/>
              </a:rPr>
              <a:t>көрсету</a:t>
            </a:r>
            <a:r>
              <a:rPr lang="ru-RU" sz="2000" dirty="0" smtClean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/>
                <a:ea typeface="Times New Roman"/>
              </a:rPr>
              <a:t>және</a:t>
            </a:r>
            <a:r>
              <a:rPr lang="ru-RU" sz="2000" dirty="0" smtClean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/>
                <a:ea typeface="Times New Roman"/>
              </a:rPr>
              <a:t>т.б</a:t>
            </a:r>
            <a:r>
              <a:rPr lang="ru-RU" sz="2000" dirty="0" smtClean="0">
                <a:solidFill>
                  <a:schemeClr val="tx1"/>
                </a:solidFill>
                <a:latin typeface="Times New Roman"/>
                <a:ea typeface="Times New Roman"/>
              </a:rPr>
              <a:t>.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>
          <a:xfrm>
            <a:off x="899592" y="1340768"/>
            <a:ext cx="7128792" cy="1944216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2000" dirty="0" err="1" smtClean="0"/>
              <a:t>Мақсаты</a:t>
            </a:r>
            <a:endParaRPr lang="ru-RU" sz="2000" dirty="0" smtClean="0"/>
          </a:p>
          <a:p>
            <a:pPr marL="342900" indent="-342900" algn="l">
              <a:buFontTx/>
              <a:buChar char="-"/>
            </a:pP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Оқып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үйренушімен жаңа білімді алу.</a:t>
            </a:r>
            <a:b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Белгілінің жаңамен арақатынасын білу, </a:t>
            </a:r>
            <a:r>
              <a:rPr lang="ru-RU" sz="20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түсінігін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342900" indent="-342900" algn="l">
              <a:buFontTx/>
              <a:buChar char="-"/>
            </a:pP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ru-RU" sz="20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алыптастыру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 білімдерін жүйелеу.</a:t>
            </a:r>
            <a:b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Жұмыс тәсілін ақпаратпен үйрену.</a:t>
            </a:r>
            <a:b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Шақыру кезеңіне қойылған мақсаттарын қолдау.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043608" y="5085184"/>
            <a:ext cx="6984776" cy="1143000"/>
          </a:xfrm>
        </p:spPr>
        <p:txBody>
          <a:bodyPr/>
          <a:lstStyle/>
          <a:p>
            <a:pPr marL="0" indent="0" algn="l">
              <a:buNone/>
            </a:pPr>
            <a:r>
              <a:rPr lang="ru-RU" sz="2000" dirty="0" err="1" smtClean="0">
                <a:effectLst/>
              </a:rPr>
              <a:t>Нәтиже</a:t>
            </a:r>
            <a:r>
              <a:rPr lang="ru-RU" sz="2000" dirty="0" smtClean="0">
                <a:effectLst/>
              </a:rPr>
              <a:t> </a:t>
            </a:r>
            <a:br>
              <a:rPr lang="ru-RU" sz="2000" dirty="0" smtClean="0">
                <a:effectLst/>
              </a:rPr>
            </a:b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0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Жүйелі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0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Шақыру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кезеңіндегі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баяндалған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мақсаттарын</a:t>
            </a: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нығайту</a:t>
            </a:r>
            <a:endParaRPr lang="ru-RU" sz="20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8992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827584" y="980728"/>
            <a:ext cx="7704856" cy="1656184"/>
          </a:xfrm>
        </p:spPr>
        <p:txBody>
          <a:bodyPr>
            <a:normAutofit lnSpcReduction="10000"/>
          </a:bodyPr>
          <a:lstStyle/>
          <a:p>
            <a:pPr algn="l"/>
            <a:r>
              <a:rPr lang="ru-RU" dirty="0" err="1" smtClean="0"/>
              <a:t>Мақсаты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Жаңа </a:t>
            </a:r>
            <a:r>
              <a:rPr lang="ru-RU" sz="20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білімді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беру.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Пән туралы бүтіндей көрініс жасау.</a:t>
            </a:r>
            <a:b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Мәселе өрісін кеңейту, оқу іс - әрекетінде жаңа мақсаттарды қою.</a:t>
            </a:r>
            <a:b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Оқып үйренушінің пәндегі дамуын бағалау және өзін-өзі бағалау бойынша жұмысы</a:t>
            </a:r>
            <a:r>
              <a:rPr lang="ru-RU" sz="2000" b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>
          <a:xfrm>
            <a:off x="611560" y="2708920"/>
            <a:ext cx="7704856" cy="2304256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Тәсілдер</a:t>
            </a:r>
            <a:r>
              <a:rPr lang="ru-RU" dirty="0" err="1" smtClean="0"/>
              <a:t>і</a:t>
            </a:r>
            <a:endParaRPr lang="ru-RU" dirty="0" smtClean="0"/>
          </a:p>
          <a:p>
            <a:pPr algn="l"/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insert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таңбалау кестесі</a:t>
            </a:r>
            <a:b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Шығармашылық жұмыс – </a:t>
            </a:r>
            <a:r>
              <a:rPr lang="ru-RU" sz="20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синквейн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қажетті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сөздерге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дұрыс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endParaRPr lang="ru-RU" sz="20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дұрыс емес пайымдауға  қайта оралу.  </a:t>
            </a:r>
            <a:b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Досына хат жазу, күнделік жүргізу.</a:t>
            </a:r>
            <a:b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Қажетті сөздерден кластерді бітіру.</a:t>
            </a:r>
            <a:b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Шатысқан қисынды тізбектер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83568" y="5013176"/>
            <a:ext cx="7272808" cy="1512168"/>
          </a:xfrm>
        </p:spPr>
        <p:txBody>
          <a:bodyPr/>
          <a:lstStyle/>
          <a:p>
            <a:pPr marL="0" indent="0" algn="l">
              <a:buNone/>
            </a:pPr>
            <a:r>
              <a:rPr lang="ru-RU" sz="200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Нәтижелер</a:t>
            </a:r>
            <a: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000" b="0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ерілген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Пән</a:t>
            </a: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қалыптасқан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бүтіндей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көрініс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0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Келешекте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қызмет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бабында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көтерілуіне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ru-RU" sz="2000" b="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ойылатын</a:t>
            </a: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мәселелер</a:t>
            </a:r>
            <a:endParaRPr lang="ru-RU" sz="20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81924" y="292179"/>
            <a:ext cx="4824537" cy="5760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ІІІ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</a:t>
            </a:r>
            <a:r>
              <a:rPr lang="ru-RU" sz="2400" b="1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езең</a:t>
            </a:r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. Рефлексия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929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683568" y="1484784"/>
            <a:ext cx="7992888" cy="4320480"/>
          </a:xfrm>
        </p:spPr>
        <p:txBody>
          <a:bodyPr>
            <a:normAutofit/>
          </a:bodyPr>
          <a:lstStyle/>
          <a:p>
            <a:r>
              <a:rPr lang="kk-KZ" sz="3800" dirty="0" smtClean="0">
                <a:latin typeface="Times New Roman" pitchFamily="18" charset="0"/>
                <a:cs typeface="Times New Roman" pitchFamily="18" charset="0"/>
              </a:rPr>
              <a:t>1. Семантикалық карта. </a:t>
            </a:r>
          </a:p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Үш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кезең үш топқа бөлініп беріледі. Сол кезеңге сай мақсатын, тәсілін және нәтижесін тауып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тиісті орынға жапсыру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тапсырылады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kk-KZ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есте. </a:t>
            </a:r>
          </a:p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Белсенді және белсенді емес сынып</a:t>
            </a:r>
          </a:p>
          <a:p>
            <a:pPr marL="457200" indent="-457200">
              <a:buAutoNum type="arabicPeriod"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971600" y="332657"/>
            <a:ext cx="7175351" cy="792088"/>
          </a:xfrm>
        </p:spPr>
        <p:txBody>
          <a:bodyPr/>
          <a:lstStyle/>
          <a:p>
            <a:pPr marL="182880" indent="0" algn="ctr">
              <a:buNone/>
            </a:pP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Практикалық жұмыс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86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776864" cy="792088"/>
          </a:xfrm>
        </p:spPr>
        <p:txBody>
          <a:bodyPr/>
          <a:lstStyle/>
          <a:p>
            <a:pPr marL="0" indent="0">
              <a:buNone/>
            </a:pP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Белсенді және белсенді емес сынып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924815436"/>
              </p:ext>
            </p:extLst>
          </p:nvPr>
        </p:nvGraphicFramePr>
        <p:xfrm>
          <a:off x="395536" y="908721"/>
          <a:ext cx="8208912" cy="56166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3710"/>
                <a:gridCol w="4265202"/>
              </a:tblGrid>
              <a:tr h="902672">
                <a:tc>
                  <a:txBody>
                    <a:bodyPr/>
                    <a:lstStyle/>
                    <a:p>
                      <a:pPr algn="ctr"/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Белсенді емес   сыныпта төмендегі жағдайлар көрініс  табады: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Белсенді сыныпта төмендегі жағдайлар көрініс  табады:</a:t>
                      </a: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6759">
                <a:tc>
                  <a:txBody>
                    <a:bodyPr/>
                    <a:lstStyle/>
                    <a:p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мұғалім сөйлейді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оқушылар бір-бірімен сөйлеседі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68349">
                <a:tc>
                  <a:txBody>
                    <a:bodyPr/>
                    <a:lstStyle/>
                    <a:p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сұрақты мұғалім қояды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оқушылар мұғалімге және өзінің сыныптастарына</a:t>
                      </a:r>
                      <a:r>
                        <a:rPr lang="kk-KZ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сұрақ қояды</a:t>
                      </a:r>
                      <a:endParaRPr lang="ru-RU" sz="1400" dirty="0"/>
                    </a:p>
                  </a:txBody>
                  <a:tcPr/>
                </a:tc>
              </a:tr>
              <a:tr h="568349">
                <a:tc>
                  <a:txBody>
                    <a:bodyPr/>
                    <a:lstStyle/>
                    <a:p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мұғалім бөлме ішінде қозғалады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оқушылар басқа</a:t>
                      </a:r>
                      <a:r>
                        <a:rPr lang="kk-KZ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оқушылармен жұмыс істеу үшін бөлме ішінде қозғалады</a:t>
                      </a:r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400" dirty="0"/>
                    </a:p>
                  </a:txBody>
                  <a:tcPr/>
                </a:tc>
              </a:tr>
              <a:tr h="568349">
                <a:tc>
                  <a:txBody>
                    <a:bodyPr/>
                    <a:lstStyle/>
                    <a:p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мұғалім сыныпқа нұсқау  беру үшін тақтаға</a:t>
                      </a:r>
                      <a:r>
                        <a:rPr lang="kk-KZ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жазады</a:t>
                      </a:r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оқушылар басқалармен</a:t>
                      </a:r>
                      <a:r>
                        <a:rPr lang="kk-KZ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бөлісу үшін жазады</a:t>
                      </a:r>
                      <a:endParaRPr lang="ru-RU" sz="1400" dirty="0"/>
                    </a:p>
                  </a:txBody>
                  <a:tcPr/>
                </a:tc>
              </a:tr>
              <a:tr h="406759">
                <a:tc>
                  <a:txBody>
                    <a:bodyPr/>
                    <a:lstStyle/>
                    <a:p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мұғалім түсіндіреді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оқушылар түсіндіреді</a:t>
                      </a:r>
                      <a:endParaRPr lang="ru-RU" sz="1400" dirty="0" smtClean="0"/>
                    </a:p>
                  </a:txBody>
                  <a:tcPr/>
                </a:tc>
              </a:tr>
              <a:tr h="406759">
                <a:tc>
                  <a:txBody>
                    <a:bodyPr/>
                    <a:lstStyle/>
                    <a:p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мұғалім</a:t>
                      </a:r>
                      <a:r>
                        <a:rPr lang="kk-KZ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көрсетеді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оқушылар көрсетеді</a:t>
                      </a:r>
                      <a:endParaRPr lang="ru-RU" sz="1400" dirty="0"/>
                    </a:p>
                  </a:txBody>
                  <a:tcPr/>
                </a:tc>
              </a:tr>
              <a:tr h="4067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мұғалім оқып тұрып, оқушылар 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жазады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оқушылар бір-біріне жазба жасайды</a:t>
                      </a:r>
                      <a:endParaRPr lang="ru-RU" sz="1400" dirty="0"/>
                    </a:p>
                  </a:txBody>
                  <a:tcPr/>
                </a:tc>
              </a:tr>
              <a:tr h="406759">
                <a:tc>
                  <a:txBody>
                    <a:bodyPr/>
                    <a:lstStyle/>
                    <a:p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оқушылар тыныш тыңдайды</a:t>
                      </a:r>
                      <a:r>
                        <a:rPr lang="kk-KZ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мұғалім мұқият тыңдайды</a:t>
                      </a:r>
                      <a:r>
                        <a:rPr lang="kk-KZ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6759">
                <a:tc>
                  <a:txBody>
                    <a:bodyPr/>
                    <a:lstStyle/>
                    <a:p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оқушылар</a:t>
                      </a:r>
                      <a:r>
                        <a:rPr lang="kk-KZ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мұғалімге бетпе-бет отырады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оқушылар бір-біріне бетпе-бет отырады</a:t>
                      </a:r>
                      <a:endParaRPr lang="ru-RU" sz="1400" dirty="0"/>
                    </a:p>
                  </a:txBody>
                  <a:tcPr/>
                </a:tc>
              </a:tr>
              <a:tr h="568349">
                <a:tc>
                  <a:txBody>
                    <a:bodyPr/>
                    <a:lstStyle/>
                    <a:p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мұғалім тыныштықты талап етеді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оқушылар өздерін</a:t>
                      </a:r>
                      <a:r>
                        <a:rPr lang="kk-KZ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еркін ұстайды, және бір-бірімен ой бөліседі</a:t>
                      </a:r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5865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979712" y="2852936"/>
            <a:ext cx="4968552" cy="1368152"/>
          </a:xfrm>
        </p:spPr>
        <p:txBody>
          <a:bodyPr/>
          <a:lstStyle/>
          <a:p>
            <a:pPr lvl="8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3" name="Picture 9" descr="C:\Program Files (x86)\Microsoft Office\MEDIA\CAGCAT10\j0230876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937" y="0"/>
            <a:ext cx="8424936" cy="6597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27584" y="489446"/>
            <a:ext cx="70567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kk-KZ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Назарларыңызға</a:t>
            </a:r>
            <a:endParaRPr lang="ru-RU" sz="48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59832" y="4797152"/>
            <a:ext cx="3672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Рахмет</a:t>
            </a:r>
            <a:r>
              <a:rPr lang="kk-KZ" sz="4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!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16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404664"/>
            <a:ext cx="6512511" cy="11430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200" dirty="0" err="1">
                <a:effectLst/>
                <a:latin typeface="Times New Roman" pitchFamily="18" charset="0"/>
                <a:cs typeface="Times New Roman" pitchFamily="18" charset="0"/>
              </a:rPr>
              <a:t>Сыни</a:t>
            </a:r>
            <a:r>
              <a:rPr lang="ru-RU" sz="32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effectLst/>
                <a:latin typeface="Times New Roman" pitchFamily="18" charset="0"/>
                <a:cs typeface="Times New Roman" pitchFamily="18" charset="0"/>
              </a:rPr>
              <a:t>тұрғыдан</a:t>
            </a:r>
            <a:r>
              <a:rPr lang="ru-RU" sz="32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effectLst/>
                <a:latin typeface="Times New Roman" pitchFamily="18" charset="0"/>
                <a:cs typeface="Times New Roman" pitchFamily="18" charset="0"/>
              </a:rPr>
              <a:t>ойлай</a:t>
            </a:r>
            <a:r>
              <a:rPr lang="ru-RU" sz="32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effectLst/>
                <a:latin typeface="Times New Roman" pitchFamily="18" charset="0"/>
                <a:cs typeface="Times New Roman" pitchFamily="18" charset="0"/>
              </a:rPr>
              <a:t>білетін</a:t>
            </a:r>
            <a:r>
              <a:rPr lang="ru-RU" sz="32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effectLst/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32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effectLst/>
                <a:latin typeface="Times New Roman" pitchFamily="18" charset="0"/>
                <a:cs typeface="Times New Roman" pitchFamily="18" charset="0"/>
              </a:rPr>
              <a:t>сұрақтар</a:t>
            </a:r>
            <a:r>
              <a:rPr lang="ru-RU" sz="32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effectLst/>
                <a:latin typeface="Times New Roman" pitchFamily="18" charset="0"/>
                <a:cs typeface="Times New Roman" pitchFamily="18" charset="0"/>
              </a:rPr>
              <a:t>қоя</a:t>
            </a:r>
            <a:r>
              <a:rPr lang="ru-RU" sz="32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effectLst/>
                <a:latin typeface="Times New Roman" pitchFamily="18" charset="0"/>
                <a:cs typeface="Times New Roman" pitchFamily="18" charset="0"/>
              </a:rPr>
              <a:t>біледі</a:t>
            </a:r>
            <a:r>
              <a:rPr lang="ru-RU" sz="3200" dirty="0"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3200" dirty="0"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582341"/>
            <a:ext cx="77048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Tx/>
              <a:buChar char="-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білемін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   Мен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жаңаша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нені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білдім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457200" indent="-457200">
              <a:buFontTx/>
              <a:buChar char="-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нені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білгім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келеді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457200" indent="-457200">
              <a:buFontTx/>
              <a:buChar char="-"/>
            </a:pP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Менің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білімім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қалай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өзгерді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457200" indent="-457200">
              <a:buFontTx/>
              <a:buChar char="-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осы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біліммен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істей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аламын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XXІ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ғасырда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берудің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мақсаттары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міндеттері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өзгереді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өйткені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келешекте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мәліметтердің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жинақталуы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жүктеменің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оқушылардың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шамасынан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тыс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болуына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әкеледі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оқытушының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міндеті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білімді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көбейту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осы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білімдерін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өз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бетімен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алуға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мүмкіндік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беретіндей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  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құралмен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қамтамасыз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ету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41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545792" y="1484784"/>
            <a:ext cx="3346704" cy="639762"/>
          </a:xfrm>
        </p:spPr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Дәстүрлі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211960" y="2276872"/>
            <a:ext cx="4680519" cy="3888432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өзін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өзі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дамыту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өзін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өзі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жетілдіру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іс-әрекет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түрінде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келешекте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жұмыспен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қамтамасыз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етілетіндей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игеріледі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бағдарламаларды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тіпті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пәндерді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өз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еркімен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таңдау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мүмкіндігінің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өзінің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мақсаттарының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исынын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келтіру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оларға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жету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тәсілдерін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ою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дер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кезіндегі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объектілі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бақылауға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b="1" dirty="0" err="1">
                <a:latin typeface="Times New Roman" pitchFamily="18" charset="0"/>
                <a:cs typeface="Times New Roman" pitchFamily="18" charset="0"/>
              </a:rPr>
              <a:t>ұ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мтылу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>
          <a:xfrm>
            <a:off x="5148064" y="1412776"/>
            <a:ext cx="3346704" cy="639762"/>
          </a:xfrm>
        </p:spPr>
        <p:txBody>
          <a:bodyPr/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Жаңа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27036" y="260648"/>
            <a:ext cx="8018080" cy="1152128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err="1">
                <a:effectLst/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36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effectLst/>
                <a:latin typeface="Times New Roman" pitchFamily="18" charset="0"/>
                <a:cs typeface="Times New Roman" pitchFamily="18" charset="0"/>
              </a:rPr>
              <a:t>берудің</a:t>
            </a:r>
            <a:r>
              <a:rPr lang="ru-RU" sz="36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effectLst/>
                <a:latin typeface="Times New Roman" pitchFamily="18" charset="0"/>
                <a:cs typeface="Times New Roman" pitchFamily="18" charset="0"/>
              </a:rPr>
              <a:t>мақсаты</a:t>
            </a:r>
            <a:r>
              <a:rPr lang="ru-RU" sz="3600" dirty="0">
                <a:effectLst/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3600" dirty="0" err="1">
                <a:effectLst/>
                <a:latin typeface="Times New Roman" pitchFamily="18" charset="0"/>
                <a:cs typeface="Times New Roman" pitchFamily="18" charset="0"/>
              </a:rPr>
              <a:t>міндетінің</a:t>
            </a:r>
            <a:r>
              <a:rPr lang="ru-RU" sz="36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effectLst/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600" dirty="0" err="1" smtClean="0">
                <a:effectLst/>
                <a:latin typeface="Times New Roman" pitchFamily="18" charset="0"/>
                <a:cs typeface="Times New Roman" pitchFamily="18" charset="0"/>
              </a:rPr>
              <a:t>қушы</a:t>
            </a:r>
            <a:r>
              <a:rPr lang="ru-RU" sz="36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36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itchFamily="18" charset="0"/>
                <a:cs typeface="Times New Roman" pitchFamily="18" charset="0"/>
              </a:rPr>
              <a:t>өзгеруі</a:t>
            </a:r>
            <a:r>
              <a:rPr lang="ru-RU" sz="3600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2276872"/>
            <a:ext cx="379123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дағдыны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игереді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Оларды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мүмкіндігінше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көп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көлемде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игеру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Материалдың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көлеміне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қарай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бағдарлау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Таңдау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мүмкіндігінің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жоқтығы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беру мен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өмір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сүрудің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мақсатын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дайын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түрде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қабылдау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Бақылаудан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құтылуға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ұмтылу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74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827584" y="1052736"/>
            <a:ext cx="3346704" cy="639762"/>
          </a:xfrm>
        </p:spPr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Дәстүрлі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39552" y="1916832"/>
            <a:ext cx="3490720" cy="417646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тәжірибе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білімді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беру;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тұрақты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негізінде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оқыту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еске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түсіру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елестету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келтіру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даярлық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әдістерін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қолдану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бағдарламаларының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қатаңдығы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>
          <a:xfrm>
            <a:off x="5076056" y="980728"/>
            <a:ext cx="3346704" cy="639762"/>
          </a:xfrm>
        </p:spPr>
        <p:txBody>
          <a:bodyPr/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Жаңа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4"/>
          </p:nvPr>
        </p:nvSpPr>
        <p:spPr>
          <a:xfrm>
            <a:off x="4283968" y="1916832"/>
            <a:ext cx="4464496" cy="4176464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оқушының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жекелей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дамуы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тұлғаның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қалыптасуы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өзін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өзі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жетілдіру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сыни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тұрғыдан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талдауға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бейім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логикалық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ойлау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негізінде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оқыту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өнімді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іс-әрекет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тәсілін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оқыту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білімді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тәсілдерін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үйрену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бағдарламаларының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икемділігі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259632" y="260648"/>
            <a:ext cx="6512511" cy="792088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err="1">
                <a:effectLst/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36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effectLst/>
                <a:latin typeface="Times New Roman" pitchFamily="18" charset="0"/>
                <a:cs typeface="Times New Roman" pitchFamily="18" charset="0"/>
              </a:rPr>
              <a:t>үрдісі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7186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683568" y="980728"/>
            <a:ext cx="3312368" cy="495746"/>
          </a:xfrm>
        </p:spPr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Дәстүрлі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39552" y="1628800"/>
            <a:ext cx="2808312" cy="4176464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оқушыларды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болашақ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тыныш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қалыпты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жоспарлы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өмірге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дайындау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жоғарыдан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сирек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жаңа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кіріспелер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" indent="0">
              <a:buNone/>
            </a:pP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-мұғалімнің бағалауы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>
          <a:xfrm>
            <a:off x="4644008" y="980728"/>
            <a:ext cx="3418712" cy="423738"/>
          </a:xfrm>
        </p:spPr>
        <p:txBody>
          <a:bodyPr>
            <a:normAutofit lnSpcReduction="10000"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Жаңа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4"/>
          </p:nvPr>
        </p:nvSpPr>
        <p:spPr>
          <a:xfrm>
            <a:off x="3563888" y="1556792"/>
            <a:ext cx="5146904" cy="3888432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Қазіргі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мектепте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қазіргі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ұжымда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жайлы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өмірге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жағдай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жасау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өзін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өзі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жетілдіру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қоршаған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әлемді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жетілдірудің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инновациялық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қажеттіліктерін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қалыптастыру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беруші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бағдарламаларда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әдістерде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технологияларда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үрдісінің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формаларында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тұрақты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инновациялық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үрдіс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ағалаудың жаңа әдісі.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403648" y="188640"/>
            <a:ext cx="6512511" cy="785024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err="1">
                <a:effectLst/>
                <a:latin typeface="Times New Roman" pitchFamily="18" charset="0"/>
                <a:cs typeface="Times New Roman" pitchFamily="18" charset="0"/>
              </a:rPr>
              <a:t>Нәтиже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041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115616" y="764704"/>
            <a:ext cx="3346704" cy="639762"/>
          </a:xfrm>
        </p:spPr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«Бағалау»  термині «жақын отыру»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11560" y="1400326"/>
            <a:ext cx="3891591" cy="3396825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kk-KZ" sz="2400" b="1" i="1" dirty="0" smtClean="0">
                <a:latin typeface="Times New Roman" pitchFamily="18" charset="0"/>
                <a:cs typeface="Times New Roman" pitchFamily="18" charset="0"/>
              </a:rPr>
              <a:t>Қалыптастырушы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бағалау– оқытуды, әдістерді және осы мүмкіндіктерді іске асыру түрлерін жақсарту мүмкіндіктерін анықтауға бағытталған бағалау. Өзін-өзі бағалау, бір-бірін бағалау.</a:t>
            </a:r>
          </a:p>
          <a:p>
            <a:pPr marL="45720" indent="0">
              <a:buNone/>
            </a:pPr>
            <a:r>
              <a:rPr lang="kk-KZ" sz="2400" b="1" i="1" dirty="0" smtClean="0">
                <a:latin typeface="Times New Roman" pitchFamily="18" charset="0"/>
                <a:cs typeface="Times New Roman" pitchFamily="18" charset="0"/>
              </a:rPr>
              <a:t>Жиынтық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бағалаудың мақсаты- баға қою. Оқушының мәртебесіне  немесе болашағына ықпал етуі.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Сұрақ қою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4"/>
          </p:nvPr>
        </p:nvSpPr>
        <p:spPr>
          <a:xfrm>
            <a:off x="4645024" y="1399032"/>
            <a:ext cx="3959424" cy="5054304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kk-KZ" sz="2400" b="1" i="1" dirty="0" smtClean="0">
                <a:latin typeface="Times New Roman" pitchFamily="18" charset="0"/>
                <a:cs typeface="Times New Roman" pitchFamily="18" charset="0"/>
              </a:rPr>
              <a:t>Төмен дәрежелі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сұрақтарды жаттап алуына бағытталған және де оған берілген жауап «дұрыс» немесе  «дұрыс емес» деп бағаланады </a:t>
            </a:r>
          </a:p>
          <a:p>
            <a:pPr marL="45720" indent="0">
              <a:buNone/>
            </a:pPr>
            <a:r>
              <a:rPr lang="kk-KZ" sz="2400" b="1" i="1" dirty="0" smtClean="0">
                <a:latin typeface="Times New Roman" pitchFamily="18" charset="0"/>
                <a:cs typeface="Times New Roman" pitchFamily="18" charset="0"/>
              </a:rPr>
              <a:t>Жоғары дәрежелі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сұрақтар қойылғанда, оқушылар ақпаратты белгілі бір жолдармен қолдануға, қайта құруға, кеңейтуге, бағалауға және  талдауға тиіс болады.</a:t>
            </a:r>
          </a:p>
        </p:txBody>
      </p:sp>
    </p:spTree>
    <p:extLst>
      <p:ext uri="{BB962C8B-B14F-4D97-AF65-F5344CB8AC3E}">
        <p14:creationId xmlns:p14="http://schemas.microsoft.com/office/powerpoint/2010/main" val="3727010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412776"/>
            <a:ext cx="7992888" cy="5040560"/>
          </a:xfrm>
        </p:spPr>
        <p:txBody>
          <a:bodyPr>
            <a:normAutofit lnSpcReduction="10000"/>
          </a:bodyPr>
          <a:lstStyle/>
          <a:p>
            <a:pPr lvl="0" algn="just"/>
            <a:r>
              <a:rPr lang="kk-KZ" dirty="0" smtClean="0"/>
              <a:t> </a:t>
            </a:r>
            <a:r>
              <a:rPr lang="kk-KZ" sz="28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Блум </a:t>
            </a:r>
            <a:r>
              <a:rPr lang="kk-KZ" sz="2800" b="1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таксономиясы сын тұрғысынан ойлауды қарастыруға болатын ойлау дағдыларының кеңінен қолданылатын иерархиялық моделі болып табылады. </a:t>
            </a:r>
            <a:r>
              <a:rPr lang="kk-KZ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Жұмыстың мақсаты үш бағыт бойынша:  танымдық, эмоционалдық және психомоторлық жағынан оқушыларды оқыту, мақсаттарының тізімін жасау болады.</a:t>
            </a:r>
          </a:p>
          <a:p>
            <a:pPr lvl="0" algn="just"/>
            <a:r>
              <a:rPr lang="kk-KZ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28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Блум </a:t>
            </a:r>
            <a:r>
              <a:rPr lang="kk-KZ" sz="2800" b="1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таксономиясының мақсаты – оқытудың неғұрлым тұтас нысанын құру мақсатында педагогтерді өздерінің күші мен назарын барлық үш салаға бірдей аударуға ынталандыру.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7"/>
            <a:ext cx="7772400" cy="864095"/>
          </a:xfrm>
        </p:spPr>
        <p:txBody>
          <a:bodyPr>
            <a:normAutofit/>
          </a:bodyPr>
          <a:lstStyle/>
          <a:p>
            <a:pPr marL="182880" indent="0" algn="ctr">
              <a:buNone/>
            </a:pP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Блум таксономиясы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276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7"/>
            <a:ext cx="7772400" cy="1080120"/>
          </a:xfrm>
        </p:spPr>
        <p:txBody>
          <a:bodyPr>
            <a:normAutofit/>
          </a:bodyPr>
          <a:lstStyle/>
          <a:p>
            <a:r>
              <a:rPr lang="kk-KZ" sz="3600" dirty="0" smtClean="0"/>
              <a:t>Блум таксономиясы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1340768"/>
            <a:ext cx="8064896" cy="5184576"/>
          </a:xfrm>
        </p:spPr>
        <p:txBody>
          <a:bodyPr>
            <a:normAutofit/>
          </a:bodyPr>
          <a:lstStyle/>
          <a:p>
            <a:pPr algn="just"/>
            <a:r>
              <a:rPr lang="kk-KZ" sz="2400" dirty="0" smtClean="0">
                <a:solidFill>
                  <a:prstClr val="black"/>
                </a:solidFill>
                <a:ea typeface="+mj-ea"/>
                <a:cs typeface="+mj-cs"/>
              </a:rPr>
              <a:t>   </a:t>
            </a:r>
            <a:endParaRPr lang="ru-RU" sz="2400" dirty="0"/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1112168" y="1340768"/>
            <a:ext cx="7344816" cy="4764360"/>
          </a:xfrm>
          <a:prstGeom prst="triangle">
            <a:avLst>
              <a:gd name="adj" fmla="val 5085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Bef>
                <a:spcPct val="20000"/>
              </a:spcBef>
            </a:pPr>
            <a:r>
              <a:rPr lang="kk-KZ" sz="2400" b="1" dirty="0" smtClean="0">
                <a:solidFill>
                  <a:schemeClr val="bg1"/>
                </a:solidFill>
              </a:rPr>
              <a:t>Бағалау  Оценивание</a:t>
            </a:r>
            <a:endParaRPr lang="kk-KZ" sz="2400" b="1" dirty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  <a:spcBef>
                <a:spcPct val="20000"/>
              </a:spcBef>
            </a:pPr>
            <a:r>
              <a:rPr lang="kk-KZ" sz="2400" b="1" dirty="0" smtClean="0">
                <a:solidFill>
                  <a:schemeClr val="bg1"/>
                </a:solidFill>
              </a:rPr>
              <a:t>Жинақтау Синтез</a:t>
            </a:r>
          </a:p>
          <a:p>
            <a:pPr algn="ctr">
              <a:lnSpc>
                <a:spcPct val="150000"/>
              </a:lnSpc>
              <a:spcBef>
                <a:spcPct val="20000"/>
              </a:spcBef>
            </a:pPr>
            <a:r>
              <a:rPr lang="kk-KZ" sz="2400" b="1" dirty="0" smtClean="0">
                <a:solidFill>
                  <a:schemeClr val="bg1"/>
                </a:solidFill>
              </a:rPr>
              <a:t>Талдау Анализ</a:t>
            </a:r>
            <a:endParaRPr lang="kk-KZ" sz="2400" b="1" dirty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  <a:spcBef>
                <a:spcPct val="20000"/>
              </a:spcBef>
            </a:pPr>
            <a:r>
              <a:rPr lang="kk-KZ" sz="2400" b="1" i="1" dirty="0" smtClean="0">
                <a:solidFill>
                  <a:schemeClr val="bg1"/>
                </a:solidFill>
              </a:rPr>
              <a:t>Қолдану Применение</a:t>
            </a:r>
          </a:p>
          <a:p>
            <a:pPr algn="ctr">
              <a:lnSpc>
                <a:spcPct val="150000"/>
              </a:lnSpc>
              <a:spcBef>
                <a:spcPct val="20000"/>
              </a:spcBef>
            </a:pPr>
            <a:r>
              <a:rPr lang="kk-KZ" sz="2400" b="1" i="1" dirty="0" smtClean="0">
                <a:solidFill>
                  <a:schemeClr val="bg1"/>
                </a:solidFill>
              </a:rPr>
              <a:t>Түсіну Понимание</a:t>
            </a:r>
          </a:p>
          <a:p>
            <a:pPr algn="ctr">
              <a:lnSpc>
                <a:spcPct val="150000"/>
              </a:lnSpc>
              <a:spcBef>
                <a:spcPct val="20000"/>
              </a:spcBef>
            </a:pPr>
            <a:r>
              <a:rPr lang="kk-KZ" sz="2400" b="1" i="1" dirty="0" smtClean="0">
                <a:solidFill>
                  <a:schemeClr val="bg1"/>
                </a:solidFill>
              </a:rPr>
              <a:t>Білу  Знание </a:t>
            </a:r>
          </a:p>
          <a:p>
            <a:pPr algn="just">
              <a:spcBef>
                <a:spcPct val="20000"/>
              </a:spcBef>
            </a:pPr>
            <a:endParaRPr lang="kk-KZ" sz="2400" dirty="0">
              <a:solidFill>
                <a:schemeClr val="bg1"/>
              </a:solidFill>
            </a:endParaRPr>
          </a:p>
          <a:p>
            <a:pPr algn="just">
              <a:spcBef>
                <a:spcPct val="20000"/>
              </a:spcBef>
            </a:pPr>
            <a:endParaRPr lang="ru-RU" sz="2400" dirty="0">
              <a:solidFill>
                <a:prstClr val="black">
                  <a:tint val="75000"/>
                </a:prstClr>
              </a:solidFill>
            </a:endParaRPr>
          </a:p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49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620689"/>
            <a:ext cx="7772400" cy="1152128"/>
          </a:xfrm>
        </p:spPr>
        <p:txBody>
          <a:bodyPr/>
          <a:lstStyle/>
          <a:p>
            <a:r>
              <a:rPr lang="kk-KZ" dirty="0" smtClean="0"/>
              <a:t>Қалай оқу керектігін үйрену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700808"/>
            <a:ext cx="7992888" cy="4536504"/>
          </a:xfrm>
        </p:spPr>
        <p:txBody>
          <a:bodyPr>
            <a:normAutofit/>
          </a:bodyPr>
          <a:lstStyle/>
          <a:p>
            <a:pPr algn="just"/>
            <a:r>
              <a:rPr lang="kk-KZ" sz="2400" dirty="0" smtClean="0">
                <a:solidFill>
                  <a:prstClr val="black"/>
                </a:solidFill>
              </a:rPr>
              <a:t>    Зерттеу көрсетіп отырғандай, оқыту – бұл жекеленген құбылыс немесе дағды емес, ол оқушылардың оқуға қабілетін жақсартуға мүмкіндік беретін педагогикалық тетіктердің біртұтас кешені деп айқындалған.</a:t>
            </a:r>
          </a:p>
          <a:p>
            <a:pPr algn="just"/>
            <a:r>
              <a:rPr lang="kk-KZ" sz="2400" dirty="0">
                <a:solidFill>
                  <a:prstClr val="black"/>
                </a:solidFill>
              </a:rPr>
              <a:t> </a:t>
            </a:r>
            <a:r>
              <a:rPr lang="kk-KZ" sz="2400" dirty="0" smtClean="0">
                <a:solidFill>
                  <a:prstClr val="black"/>
                </a:solidFill>
              </a:rPr>
              <a:t>   Әр сабақта оқушылар оқу үдерісінің барлық аспектілеріне  белсенді қатысуы керек: олар өзінің болжамдары  мен сұрақтарын құрастырады, бір-біріне кеңес береді, өз алдына мақсат қояды, алынған  нәтижелерді  қадағалайды, идеялармен эксперимент жасайды және қателер – оқудың ажырамас бөлігі екенін түсіне отырып, тәуекелге барады. </a:t>
            </a:r>
          </a:p>
          <a:p>
            <a:pPr algn="just"/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144436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1215</TotalTime>
  <Words>686</Words>
  <Application>Microsoft Office PowerPoint</Application>
  <PresentationFormat>Экран (4:3)</PresentationFormat>
  <Paragraphs>110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Тема Office</vt:lpstr>
      <vt:lpstr>Воздушный поток</vt:lpstr>
      <vt:lpstr>"СЫНИ ТҰРҒЫДАН ОЙЛАУ" </vt:lpstr>
      <vt:lpstr>Сыни тұрғыдан ойлай білетін адам сұрақтар қоя біледі: </vt:lpstr>
      <vt:lpstr>Білім берудің мақсаты мен міндетінің оқушы үшін өзгеруі  </vt:lpstr>
      <vt:lpstr>Оқу үрдісі</vt:lpstr>
      <vt:lpstr>Нәтиже</vt:lpstr>
      <vt:lpstr>Презентация PowerPoint</vt:lpstr>
      <vt:lpstr>Блум таксономиясы</vt:lpstr>
      <vt:lpstr>Блум таксономиясы</vt:lpstr>
      <vt:lpstr>Қалай оқу керектігін үйрену</vt:lpstr>
      <vt:lpstr>Оқушылардың алған ақпаратты сақтауының орташа пайызы</vt:lpstr>
      <vt:lpstr>Жаңа педагогикалық технологиядағы негізгі үш саты: </vt:lpstr>
      <vt:lpstr>Нәтиже - Маңызды тәжірибе                - Белсендірілген білім                - Қалыптасқан уәж (негіздеме)</vt:lpstr>
      <vt:lpstr>Нәтиже  - Жүйелі білім - Шақыру кезеңіндегі баяндалған  мақсаттарын нығайту</vt:lpstr>
      <vt:lpstr>Нәтижелер - Берілген білім  - Пән бойынша қалыптасқан бүтіндей көрініс - Келешекте қызмет бабында көтерілуіне қойылатын мәселелер</vt:lpstr>
      <vt:lpstr>Практикалық жұмыс</vt:lpstr>
      <vt:lpstr>Белсенді және белсенді емес сынып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"СЫНИ ТҰРҒЫДАН ОЙЛАУ"</dc:title>
  <dc:creator>Админ</dc:creator>
  <cp:lastModifiedBy>Админ</cp:lastModifiedBy>
  <cp:revision>72</cp:revision>
  <dcterms:created xsi:type="dcterms:W3CDTF">2014-02-17T16:26:15Z</dcterms:created>
  <dcterms:modified xsi:type="dcterms:W3CDTF">2014-02-20T01:48:54Z</dcterms:modified>
</cp:coreProperties>
</file>