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32" r:id="rId2"/>
  </p:sldMasterIdLst>
  <p:sldIdLst>
    <p:sldId id="256" r:id="rId3"/>
    <p:sldId id="257" r:id="rId4"/>
    <p:sldId id="258" r:id="rId5"/>
    <p:sldId id="259" r:id="rId6"/>
    <p:sldId id="260" r:id="rId7"/>
    <p:sldId id="271" r:id="rId8"/>
    <p:sldId id="268" r:id="rId9"/>
    <p:sldId id="267" r:id="rId10"/>
    <p:sldId id="269" r:id="rId11"/>
    <p:sldId id="270" r:id="rId12"/>
    <p:sldId id="261" r:id="rId13"/>
    <p:sldId id="262" r:id="rId14"/>
    <p:sldId id="263" r:id="rId15"/>
    <p:sldId id="264" r:id="rId16"/>
    <p:sldId id="272" r:id="rId17"/>
    <p:sldId id="266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68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246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205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36C57-671D-4013-A061-980B47D18CE5}" type="datetimeFigureOut">
              <a:rPr lang="ru-RU" smtClean="0"/>
              <a:t>20.02.2014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BF59-C3BF-4F37-93B8-E17B6D6906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013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6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1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86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01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0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1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1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99FB68-24E7-48F5-8C29-3EB70B3C1E4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FE65E4C-639A-453A-B1D0-A075E11F32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7848872" cy="5040560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саналы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мағынаны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іздеу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көзқарасының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болуымен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басқалардың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пікірін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ескеріп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объективті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қисыны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қате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сенімінен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 бас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тарта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идеяларды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ұсынуға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мүмкіндіктерді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көруге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қабілетті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мәселелерді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04665"/>
            <a:ext cx="7200800" cy="79208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"СЫНИ </a:t>
            </a:r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ТҰРҒЫДАН ОЙЛАУ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"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9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1224136"/>
          </a:xfrm>
        </p:spPr>
        <p:txBody>
          <a:bodyPr>
            <a:normAutofit/>
          </a:bodyPr>
          <a:lstStyle/>
          <a:p>
            <a:r>
              <a:rPr lang="kk-KZ" sz="3600" dirty="0">
                <a:solidFill>
                  <a:prstClr val="black"/>
                </a:solidFill>
              </a:rPr>
              <a:t>Оқушылардың алған ақпаратты сақтауының орташа </a:t>
            </a:r>
            <a:r>
              <a:rPr lang="kk-KZ" sz="3600" dirty="0" smtClean="0">
                <a:solidFill>
                  <a:prstClr val="black"/>
                </a:solidFill>
              </a:rPr>
              <a:t>пайызы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8208912" cy="48245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187624" y="1772816"/>
            <a:ext cx="6192688" cy="4266388"/>
          </a:xfrm>
          <a:prstGeom prst="triangle">
            <a:avLst>
              <a:gd name="adj" fmla="val 50389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835696" y="2492896"/>
            <a:ext cx="5400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sz="2000" dirty="0" smtClean="0"/>
              <a:t>  </a:t>
            </a:r>
            <a:r>
              <a:rPr lang="kk-KZ" sz="2000" b="1" dirty="0" smtClean="0">
                <a:solidFill>
                  <a:schemeClr val="bg1"/>
                </a:solidFill>
              </a:rPr>
              <a:t>0 – 9 %   Дәріс -Лекция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10 </a:t>
            </a:r>
            <a:r>
              <a:rPr lang="en-US" sz="2000" b="1" dirty="0" smtClean="0">
                <a:solidFill>
                  <a:schemeClr val="bg1"/>
                </a:solidFill>
              </a:rPr>
              <a:t>%</a:t>
            </a:r>
            <a:r>
              <a:rPr lang="kk-KZ" sz="2000" b="1" dirty="0" smtClean="0">
                <a:solidFill>
                  <a:schemeClr val="bg1"/>
                </a:solidFill>
              </a:rPr>
              <a:t>    Оқу - Чтение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 20 </a:t>
            </a:r>
            <a:r>
              <a:rPr lang="en-US" sz="2000" b="1" dirty="0" smtClean="0">
                <a:solidFill>
                  <a:schemeClr val="bg1"/>
                </a:solidFill>
              </a:rPr>
              <a:t>%</a:t>
            </a:r>
            <a:r>
              <a:rPr lang="kk-KZ" sz="2000" b="1" dirty="0" smtClean="0">
                <a:solidFill>
                  <a:schemeClr val="bg1"/>
                </a:solidFill>
              </a:rPr>
              <a:t>   Аудио-визуалды қабылдау –Аудио-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             визуальное восприятие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30 </a:t>
            </a:r>
            <a:r>
              <a:rPr lang="en-US" sz="2000" b="1" dirty="0" smtClean="0">
                <a:solidFill>
                  <a:schemeClr val="bg1"/>
                </a:solidFill>
              </a:rPr>
              <a:t>%</a:t>
            </a:r>
            <a:r>
              <a:rPr lang="kk-KZ" sz="2000" b="1" dirty="0" smtClean="0">
                <a:solidFill>
                  <a:schemeClr val="bg1"/>
                </a:solidFill>
              </a:rPr>
              <a:t>     Көрсетілім-Демонстрация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50</a:t>
            </a:r>
            <a:r>
              <a:rPr lang="en-US" sz="2000" b="1" dirty="0" smtClean="0">
                <a:solidFill>
                  <a:schemeClr val="bg1"/>
                </a:solidFill>
              </a:rPr>
              <a:t> %</a:t>
            </a:r>
            <a:r>
              <a:rPr lang="kk-KZ" sz="2000" b="1" dirty="0" smtClean="0">
                <a:solidFill>
                  <a:schemeClr val="bg1"/>
                </a:solidFill>
              </a:rPr>
              <a:t>     Талқылау- Обсуждение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75</a:t>
            </a:r>
            <a:r>
              <a:rPr lang="en-US" sz="2000" b="1" dirty="0" smtClean="0">
                <a:solidFill>
                  <a:schemeClr val="bg1"/>
                </a:solidFill>
              </a:rPr>
              <a:t> %</a:t>
            </a:r>
            <a:r>
              <a:rPr lang="kk-KZ" sz="2000" b="1" dirty="0" smtClean="0">
                <a:solidFill>
                  <a:schemeClr val="bg1"/>
                </a:solidFill>
              </a:rPr>
              <a:t>     Тәжірибеде жасау -Практика        </a:t>
            </a:r>
          </a:p>
          <a:p>
            <a:pPr>
              <a:lnSpc>
                <a:spcPct val="150000"/>
              </a:lnSpc>
            </a:pPr>
            <a:r>
              <a:rPr lang="kk-KZ" sz="2000" b="1" dirty="0" smtClean="0">
                <a:solidFill>
                  <a:schemeClr val="bg1"/>
                </a:solidFill>
              </a:rPr>
              <a:t>95</a:t>
            </a:r>
            <a:r>
              <a:rPr lang="en-US" sz="2000" b="1" dirty="0" smtClean="0">
                <a:solidFill>
                  <a:schemeClr val="bg1"/>
                </a:solidFill>
              </a:rPr>
              <a:t> %</a:t>
            </a:r>
            <a:r>
              <a:rPr lang="kk-KZ" sz="2000" b="1" dirty="0" smtClean="0">
                <a:solidFill>
                  <a:schemeClr val="bg1"/>
                </a:solidFill>
              </a:rPr>
              <a:t>     Өзгелерді оқыту –Передача знаний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13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344816" cy="129614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технологиядағы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саты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700808"/>
            <a:ext cx="7776864" cy="410445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технологиясы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кезе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тұратын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модульдік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сабақты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пайдаланады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Шақыру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ұғыну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мәнін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сананың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психикалық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күйіне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аударуы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базалық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үлгісі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айтылып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сабақта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кезеңді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мысал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толығымен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шақыру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болу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1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611560" y="188640"/>
            <a:ext cx="7992888" cy="936104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Сыни тұрғыдан ойлау» технологиясы бойынша мақсаттары мен  тәсілдерінің мәліметтер кестесі: 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283968" y="1916832"/>
            <a:ext cx="4248472" cy="3170099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Тәсілі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шабуыл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Болжам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портрет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Қажетті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болжам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Альтернативті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тест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пікірлер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мәтіннен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тауып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жауаптар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тұжырымы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Кластер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«Б–Б–Б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indent="0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 Шеңбер және т.б.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755576" y="1196752"/>
            <a:ext cx="7344816" cy="6397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езең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Шақыру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55576" y="5229200"/>
            <a:ext cx="7776864" cy="1152128"/>
          </a:xfrm>
          <a:solidFill>
            <a:schemeClr val="bg2"/>
          </a:solidFill>
        </p:spPr>
        <p:txBody>
          <a:bodyPr/>
          <a:lstStyle/>
          <a:p>
            <a:pPr marL="0" indent="0" algn="l">
              <a:buNone/>
            </a:pP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Нәтиже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 </a:t>
            </a:r>
            <a:r>
              <a:rPr lang="ru-RU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- 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Белсендірілген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- 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Қалыптасқан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уәж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негіздеме</a:t>
            </a:r>
            <a:r>
              <a:rPr lang="ru-RU" sz="2000" b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1916832"/>
            <a:ext cx="309634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үйрену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шінің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білімі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тәжірибесін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іс-әрекетін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іс-әрекетіне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уәж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негіздеме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іс-әрекетінде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үйренушілердің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жекелей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мақсаттарын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879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99592" y="260648"/>
            <a:ext cx="7344816" cy="63976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асыру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827584" y="3645024"/>
            <a:ext cx="7272808" cy="122413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 err="1" smtClean="0"/>
              <a:t>Тәсілі</a:t>
            </a:r>
            <a:endParaRPr lang="ru-RU" b="1" dirty="0" smtClean="0"/>
          </a:p>
          <a:p>
            <a:pPr marL="4572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- </a:t>
            </a:r>
            <a:r>
              <a:rPr lang="ru-RU" sz="20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Іnsert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әдісі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бойынша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белгілеумен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мәтінді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оқу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</a:b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Астын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сызу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арқылы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қажетті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/>
                <a:ea typeface="Times New Roman"/>
              </a:rPr>
              <a:t>сөздерді</a:t>
            </a:r>
            <a:r>
              <a:rPr lang="ru-RU" sz="2000" dirty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көрсету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және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/>
                <a:ea typeface="Times New Roman"/>
              </a:rPr>
              <a:t>т.б</a:t>
            </a:r>
            <a:r>
              <a:rPr lang="ru-RU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899592" y="1340768"/>
            <a:ext cx="7128792" cy="1944216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000" dirty="0" err="1" smtClean="0"/>
              <a:t>Мақсаты</a:t>
            </a:r>
            <a:endParaRPr lang="ru-RU" sz="2000" dirty="0" smtClean="0"/>
          </a:p>
          <a:p>
            <a:pPr marL="342900" indent="-342900" algn="l">
              <a:buFontTx/>
              <a:buChar char="-"/>
            </a:pP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Оқып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үйренушімен жаңа білімді алу.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Белгілінің жаңамен арақатынасын білу, </a:t>
            </a:r>
            <a:r>
              <a:rPr lang="ru-RU" sz="2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түсінігін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2900" indent="-342900" algn="l">
              <a:buFontTx/>
              <a:buChar char="-"/>
            </a:pP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алыптастыру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білімдерін жүйелеу.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Жұмыс тәсілін ақпаратпен үйрену.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Шақыру кезеңіне қойылған мақсаттарын қолдау.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43608" y="5085184"/>
            <a:ext cx="6984776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err="1" smtClean="0">
                <a:effectLst/>
              </a:rPr>
              <a:t>Нәтиже</a:t>
            </a:r>
            <a:r>
              <a:rPr lang="ru-RU" sz="2000" dirty="0" smtClean="0">
                <a:effectLst/>
              </a:rPr>
              <a:t> </a:t>
            </a:r>
            <a:br>
              <a:rPr lang="ru-RU" sz="2000" dirty="0" smtClean="0">
                <a:effectLst/>
              </a:rPr>
            </a:b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Жүйелі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Шақыру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кезеңіндегі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баяндалған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мақсаттарын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нығайту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99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27584" y="980728"/>
            <a:ext cx="7704856" cy="1656184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err="1" smtClean="0"/>
              <a:t>Мақсаты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ru-RU" sz="2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беру.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Пән туралы бүтіндей көрініс жасау.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Мәселе өрісін кеңейту, оқу іс - әрекетінде жаңа мақсаттарды қою.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Оқып үйренушінің пәндегі дамуын бағалау және өзін-өзі бағалау бойынша жұмысы</a:t>
            </a:r>
            <a:r>
              <a:rPr lang="ru-RU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611560" y="2708920"/>
            <a:ext cx="7704856" cy="230425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</a:t>
            </a:r>
            <a:r>
              <a:rPr lang="ru-RU" dirty="0" err="1" smtClean="0"/>
              <a:t>і</a:t>
            </a:r>
            <a:endParaRPr lang="ru-RU" dirty="0" smtClean="0"/>
          </a:p>
          <a:p>
            <a:pPr algn="l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таңбалау кестесі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Шығармашылық жұмыс –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қажетті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сөздерге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endParaRPr lang="ru-RU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дұрыс емес пайымдауға  қайта оралу.  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Досына хат жазу, күнделік жүргізу.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Қажетті сөздерден кластерді бітіру.</a:t>
            </a:r>
            <a:b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Шатысқан қисынды тізбектер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5013176"/>
            <a:ext cx="7272808" cy="1512168"/>
          </a:xfrm>
        </p:spPr>
        <p:txBody>
          <a:bodyPr/>
          <a:lstStyle/>
          <a:p>
            <a:pPr marL="0" indent="0" algn="l">
              <a:buNone/>
            </a:pPr>
            <a:r>
              <a:rPr lang="ru-RU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Нәтижелер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ерілген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Пән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қалыптасқан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бүтіндей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көрініс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Келешекте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бабында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көтерілуіне</a:t>
            </a:r>
            <a:r>
              <a:rPr lang="ru-RU" sz="20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ойылатын</a:t>
            </a:r>
            <a:r>
              <a:rPr lang="ru-RU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мәселелер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81924" y="292179"/>
            <a:ext cx="4824537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ІІІ </a:t>
            </a:r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езең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. Рефлексия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92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992888" cy="4320480"/>
          </a:xfrm>
        </p:spPr>
        <p:txBody>
          <a:bodyPr>
            <a:normAutofit/>
          </a:bodyPr>
          <a:lstStyle/>
          <a:p>
            <a:r>
              <a:rPr lang="kk-KZ" sz="3800" dirty="0" smtClean="0">
                <a:latin typeface="Times New Roman" pitchFamily="18" charset="0"/>
                <a:cs typeface="Times New Roman" pitchFamily="18" charset="0"/>
              </a:rPr>
              <a:t>1. Семантикалық карта.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Үш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кезең үш топқа бөлініп беріледі. Сол кезеңге сай мақсатын, тәсілін және нәтижесін тауып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тиісті орынға жапсыру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тапсырылады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есте.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Белсенді және белсенді емес сынып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971600" y="332657"/>
            <a:ext cx="7175351" cy="792088"/>
          </a:xfrm>
        </p:spPr>
        <p:txBody>
          <a:bodyPr/>
          <a:lstStyle/>
          <a:p>
            <a:pPr marL="182880" indent="0" algn="ctr">
              <a:buNone/>
            </a:pP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Практикалық жұмыс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86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6864" cy="792088"/>
          </a:xfrm>
        </p:spPr>
        <p:txBody>
          <a:bodyPr/>
          <a:lstStyle/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Белсенді және белсенді емес сынып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24815436"/>
              </p:ext>
            </p:extLst>
          </p:nvPr>
        </p:nvGraphicFramePr>
        <p:xfrm>
          <a:off x="395536" y="908721"/>
          <a:ext cx="8208912" cy="5616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710"/>
                <a:gridCol w="4265202"/>
              </a:tblGrid>
              <a:tr h="902672"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Белсенді емес   сыныпта төмендегі жағдайлар көрініс  табады: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Белсенді сыныпта төмендегі жағдайлар көрініс  табады:</a:t>
                      </a: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сөйлейді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бір-бірімен сөйлеседі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34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сұрақты мұғалім қояды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мұғалімге және өзінің сыныптастарына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сұрақ қояды</a:t>
                      </a:r>
                      <a:endParaRPr lang="ru-RU" sz="1400" dirty="0"/>
                    </a:p>
                  </a:txBody>
                  <a:tcPr/>
                </a:tc>
              </a:tr>
              <a:tr h="56834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бөлме ішінде қозғалады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басқа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оқушылармен жұмыс істеу үшін бөлме ішінде қозғалады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56834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сыныпқа нұсқау  беру үшін тақтаға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жазады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басқалармен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бөлісу үшін жазады</a:t>
                      </a:r>
                      <a:endParaRPr lang="ru-RU" sz="1400" dirty="0"/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түсіндіреді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түсіндіреді</a:t>
                      </a:r>
                      <a:endParaRPr lang="ru-RU" sz="1400" dirty="0" smtClean="0"/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көрсетеді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көрсетеді</a:t>
                      </a:r>
                      <a:endParaRPr lang="ru-RU" sz="1400" dirty="0"/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оқып тұрып, оқушылар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жазады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бір-біріне жазба жасайды</a:t>
                      </a:r>
                      <a:endParaRPr lang="ru-RU" sz="1400" dirty="0"/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тыныш тыңдайды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мұқият тыңдайды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675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мұғалімге бетпе-бет отырады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бір-біріне бетпе-бет отырады</a:t>
                      </a:r>
                      <a:endParaRPr lang="ru-RU" sz="1400" dirty="0"/>
                    </a:p>
                  </a:txBody>
                  <a:tcPr/>
                </a:tc>
              </a:tr>
              <a:tr h="568349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мұғалім тыныштықты талап етеді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оқушылар өздерін</a:t>
                      </a:r>
                      <a:r>
                        <a:rPr lang="kk-KZ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еркін ұстайды, және бір-бірімен ой бөліседі</a:t>
                      </a:r>
                      <a:r>
                        <a:rPr lang="kk-KZ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86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79712" y="2852936"/>
            <a:ext cx="4968552" cy="1368152"/>
          </a:xfrm>
        </p:spPr>
        <p:txBody>
          <a:bodyPr/>
          <a:lstStyle/>
          <a:p>
            <a:pPr lvl="8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 descr="C:\Program Files (x86)\Microsoft Office\MEDIA\CAGCAT10\j023087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37" y="0"/>
            <a:ext cx="8424936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27584" y="489446"/>
            <a:ext cx="705678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Назарларыңызға</a:t>
            </a:r>
            <a:endParaRPr lang="ru-RU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4797152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kk-KZ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512511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ойлай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білетін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қоя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effectLst/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582341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білемін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   Мен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жаңаша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білдім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білгім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өзгерді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біліммен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істей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аламын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XXІ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ғасырда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өзгереді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өйткені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келешекте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мәліметтердің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жинақталуы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жүктеменің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шамасынан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әкеледі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оқытушының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міндеті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көбейту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бетімен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алуға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беретіндей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құралмен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1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45792" y="1484784"/>
            <a:ext cx="3346704" cy="639762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Дәстүрлі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211960" y="2276872"/>
            <a:ext cx="4680519" cy="388843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іс-әрекет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келешекте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жұмыспен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етілетіндей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игеріледі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бағдарламаларды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тіпті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пәндерді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еркімен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мүмкіндігінің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мақсаттарының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исынын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оларға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жету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ою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дер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кезіндегі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объектілі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бақылауға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err="1"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мтылу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5148064" y="1412776"/>
            <a:ext cx="3346704" cy="639762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7036" y="260648"/>
            <a:ext cx="8018080" cy="115212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міндетінің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қушы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276872"/>
            <a:ext cx="37912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дағдыны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игереді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мүмкіндігінше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көлемде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игеру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Материалдың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көлеміне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бағдарлау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мүмкіндігінің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жоқтығы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беру мен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сүрудің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Бақылаудан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құтылуға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ұмтылу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4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27584" y="1052736"/>
            <a:ext cx="3346704" cy="639762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Дәстүрлі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9552" y="1916832"/>
            <a:ext cx="3490720" cy="41764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беру;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еске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түсіру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елестету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даярлық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әдістерін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бағдарламаларының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қатаңдығы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5076056" y="980728"/>
            <a:ext cx="3346704" cy="639762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283968" y="1916832"/>
            <a:ext cx="4464496" cy="417646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жекелей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тұлғаның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қалыптасуы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сыни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талдауға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бейім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логикалық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өнімді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іс-әрекет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тәсілін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тәсілдерін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үйрену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бағдарламаларының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икемділігі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үрдісі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8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683568" y="980728"/>
            <a:ext cx="3312368" cy="495746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Дәстүрлі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9552" y="1628800"/>
            <a:ext cx="2808312" cy="417646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болашақ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қалыпты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жоспарлы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өмірге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жоғарыдан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сирек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кіріспелер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" indent="0">
              <a:buNone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-мұғалімнің бағалауы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4008" y="980728"/>
            <a:ext cx="3418712" cy="423738"/>
          </a:xfrm>
        </p:spPr>
        <p:txBody>
          <a:bodyPr>
            <a:normAutofit lnSpcReduction="1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3563888" y="1556792"/>
            <a:ext cx="5146904" cy="3888432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ұжымда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өмірге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өзін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қоршаған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әлемді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жетілдірудің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инновациялық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қажеттіліктерін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беруші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бағдарламаларда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әдістерде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технологияларда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үрдісінің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формаларында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тұрақты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инновациялық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үрдіс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ағалаудың жаңа әдісі.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12511" cy="785024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err="1">
                <a:effectLst/>
                <a:latin typeface="Times New Roman" pitchFamily="18" charset="0"/>
                <a:cs typeface="Times New Roman" pitchFamily="18" charset="0"/>
              </a:rPr>
              <a:t>Нәтиже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4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115616" y="764704"/>
            <a:ext cx="3346704" cy="639762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«Бағалау»  термині «жақын отыру»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11560" y="1400326"/>
            <a:ext cx="3891591" cy="3396825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Қалыптастырушы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бағалау– оқытуды, әдістерді және осы мүмкіндіктерді іске асыру түрлерін жақсарту мүмкіндіктерін анықтауға бағытталған бағалау. Өзін-өзі бағалау, бір-бірін бағалау.</a:t>
            </a:r>
          </a:p>
          <a:p>
            <a:pPr marL="45720" indent="0">
              <a:buNone/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бағалаудың мақсаты- баға қою. Оқушының мәртебесіне  немесе болашағына ықпал етуі.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Сұрақ қою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45024" y="1399032"/>
            <a:ext cx="3959424" cy="505430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Төмен дәрежелі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сұрақтарды жаттап алуына бағытталған және де оған берілген жауап «дұрыс» немесе  «дұрыс емес» деп бағаланады </a:t>
            </a:r>
          </a:p>
          <a:p>
            <a:pPr marL="45720" indent="0">
              <a:buNone/>
            </a:pP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Жоғары дәрежелі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сұрақтар қойылғанда, оқушылар ақпаратты белгілі бір жолдармен қолдануға, қайта құруға, кеңейтуге, бағалауға және  талдауға тиіс болады.</a:t>
            </a:r>
          </a:p>
        </p:txBody>
      </p:sp>
    </p:spTree>
    <p:extLst>
      <p:ext uri="{BB962C8B-B14F-4D97-AF65-F5344CB8AC3E}">
        <p14:creationId xmlns:p14="http://schemas.microsoft.com/office/powerpoint/2010/main" val="372701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992888" cy="5040560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kk-KZ" dirty="0" smtClean="0"/>
              <a:t> </a:t>
            </a:r>
            <a:r>
              <a:rPr lang="kk-KZ" sz="28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Блум 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таксономиясы сын тұрғысынан ойлауды қарастыруға болатын ойлау дағдыларының кеңінен қолданылатын иерархиялық моделі болып табылады. 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Жұмыстың мақсаты үш бағыт бойынша:  танымдық, эмоционалдық және психомоторлық жағынан оқушыларды оқыту, мақсаттарының тізімін жасау болады.</a:t>
            </a:r>
          </a:p>
          <a:p>
            <a:pPr lvl="0" algn="just"/>
            <a:r>
              <a:rPr lang="kk-KZ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Блум </a:t>
            </a:r>
            <a:r>
              <a:rPr lang="kk-KZ" sz="2800" b="1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таксономиясының мақсаты – оқытудың неғұрлым тұтас нысанын құру мақсатында педагогтерді өздерінің күші мен назарын барлық үш салаға бірдей аударуға ынталандыру.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86409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Блум таксономиясы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2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1080120"/>
          </a:xfrm>
        </p:spPr>
        <p:txBody>
          <a:bodyPr>
            <a:normAutofit/>
          </a:bodyPr>
          <a:lstStyle/>
          <a:p>
            <a:r>
              <a:rPr lang="kk-KZ" sz="3600" dirty="0" smtClean="0"/>
              <a:t>Блум таксономиясы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8064896" cy="5184576"/>
          </a:xfrm>
        </p:spPr>
        <p:txBody>
          <a:bodyPr>
            <a:normAutofit/>
          </a:bodyPr>
          <a:lstStyle/>
          <a:p>
            <a:pPr algn="just"/>
            <a:r>
              <a:rPr lang="kk-KZ" sz="2400" dirty="0" smtClean="0">
                <a:solidFill>
                  <a:prstClr val="black"/>
                </a:solidFill>
                <a:ea typeface="+mj-ea"/>
                <a:cs typeface="+mj-cs"/>
              </a:rPr>
              <a:t>   </a:t>
            </a:r>
            <a:endParaRPr lang="ru-RU" sz="24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112168" y="1340768"/>
            <a:ext cx="7344816" cy="4764360"/>
          </a:xfrm>
          <a:prstGeom prst="triangle">
            <a:avLst>
              <a:gd name="adj" fmla="val 508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dirty="0" smtClean="0">
                <a:solidFill>
                  <a:schemeClr val="bg1"/>
                </a:solidFill>
              </a:rPr>
              <a:t>Бағалау  Оценивание</a:t>
            </a:r>
            <a:endParaRPr lang="kk-KZ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dirty="0" smtClean="0">
                <a:solidFill>
                  <a:schemeClr val="bg1"/>
                </a:solidFill>
              </a:rPr>
              <a:t>Жинақтау Синтез</a:t>
            </a:r>
          </a:p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dirty="0" smtClean="0">
                <a:solidFill>
                  <a:schemeClr val="bg1"/>
                </a:solidFill>
              </a:rPr>
              <a:t>Талдау Анализ</a:t>
            </a:r>
            <a:endParaRPr lang="kk-KZ" sz="2400" b="1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i="1" dirty="0" smtClean="0">
                <a:solidFill>
                  <a:schemeClr val="bg1"/>
                </a:solidFill>
              </a:rPr>
              <a:t>Қолдану Применение</a:t>
            </a:r>
          </a:p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i="1" dirty="0" smtClean="0">
                <a:solidFill>
                  <a:schemeClr val="bg1"/>
                </a:solidFill>
              </a:rPr>
              <a:t>Түсіну Понимание</a:t>
            </a:r>
          </a:p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kk-KZ" sz="2400" b="1" i="1" dirty="0" smtClean="0">
                <a:solidFill>
                  <a:schemeClr val="bg1"/>
                </a:solidFill>
              </a:rPr>
              <a:t>Білу  Знание </a:t>
            </a:r>
          </a:p>
          <a:p>
            <a:pPr algn="just">
              <a:spcBef>
                <a:spcPct val="20000"/>
              </a:spcBef>
            </a:pPr>
            <a:endParaRPr lang="kk-KZ" sz="2400" dirty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</a:pPr>
            <a:endParaRPr lang="ru-RU" sz="2400" dirty="0">
              <a:solidFill>
                <a:prstClr val="black">
                  <a:tint val="75000"/>
                </a:prstClr>
              </a:solidFill>
            </a:endParaRP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49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9"/>
            <a:ext cx="7772400" cy="1152128"/>
          </a:xfrm>
        </p:spPr>
        <p:txBody>
          <a:bodyPr/>
          <a:lstStyle/>
          <a:p>
            <a:r>
              <a:rPr lang="kk-KZ" dirty="0" smtClean="0"/>
              <a:t>Қалай оқу керектігін үйрену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92888" cy="4536504"/>
          </a:xfrm>
        </p:spPr>
        <p:txBody>
          <a:bodyPr>
            <a:normAutofit/>
          </a:bodyPr>
          <a:lstStyle/>
          <a:p>
            <a:pPr algn="just"/>
            <a:r>
              <a:rPr lang="kk-KZ" sz="2400" dirty="0" smtClean="0">
                <a:solidFill>
                  <a:prstClr val="black"/>
                </a:solidFill>
              </a:rPr>
              <a:t>    Зерттеу көрсетіп отырғандай, оқыту – бұл жекеленген құбылыс немесе дағды емес, ол оқушылардың оқуға қабілетін жақсартуға мүмкіндік беретін педагогикалық тетіктердің біртұтас кешені деп айқындалған.</a:t>
            </a:r>
          </a:p>
          <a:p>
            <a:pPr algn="just"/>
            <a:r>
              <a:rPr lang="kk-KZ" sz="2400" dirty="0">
                <a:solidFill>
                  <a:prstClr val="black"/>
                </a:solidFill>
              </a:rPr>
              <a:t> </a:t>
            </a:r>
            <a:r>
              <a:rPr lang="kk-KZ" sz="2400" dirty="0" smtClean="0">
                <a:solidFill>
                  <a:prstClr val="black"/>
                </a:solidFill>
              </a:rPr>
              <a:t>   Әр сабақта оқушылар оқу үдерісінің барлық аспектілеріне  белсенді қатысуы керек: олар өзінің болжамдары  мен сұрақтарын құрастырады, бір-біріне кеңес береді, өз алдына мақсат қояды, алынған  нәтижелерді  қадағалайды, идеялармен эксперимент жасайды және қателер – оқудың ажырамас бөлігі екенін түсіне отырып, тәуекелге барады. </a:t>
            </a:r>
          </a:p>
          <a:p>
            <a:pPr algn="just"/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14443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1215</TotalTime>
  <Words>686</Words>
  <Application>Microsoft Office PowerPoint</Application>
  <PresentationFormat>Экран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Воздушный поток</vt:lpstr>
      <vt:lpstr>"СЫНИ ТҰРҒЫДАН ОЙЛАУ" </vt:lpstr>
      <vt:lpstr>Сыни тұрғыдан ойлай білетін адам сұрақтар қоя біледі: </vt:lpstr>
      <vt:lpstr>Білім берудің мақсаты мен міндетінің оқушы үшін өзгеруі  </vt:lpstr>
      <vt:lpstr>Оқу үрдісі</vt:lpstr>
      <vt:lpstr>Нәтиже</vt:lpstr>
      <vt:lpstr>Презентация PowerPoint</vt:lpstr>
      <vt:lpstr>Блум таксономиясы</vt:lpstr>
      <vt:lpstr>Блум таксономиясы</vt:lpstr>
      <vt:lpstr>Қалай оқу керектігін үйрену</vt:lpstr>
      <vt:lpstr>Оқушылардың алған ақпаратты сақтауының орташа пайызы</vt:lpstr>
      <vt:lpstr>Жаңа педагогикалық технологиядағы негізгі үш саты: </vt:lpstr>
      <vt:lpstr>Нәтиже - Маңызды тәжірибе                - Белсендірілген білім                - Қалыптасқан уәж (негіздеме)</vt:lpstr>
      <vt:lpstr>Нәтиже  - Жүйелі білім - Шақыру кезеңіндегі баяндалған  мақсаттарын нығайту</vt:lpstr>
      <vt:lpstr>Нәтижелер - Берілген білім  - Пән бойынша қалыптасқан бүтіндей көрініс - Келешекте қызмет бабында көтерілуіне қойылатын мәселелер</vt:lpstr>
      <vt:lpstr>Практикалық жұмыс</vt:lpstr>
      <vt:lpstr>Белсенді және белсенді емес сынып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"СЫНИ ТҰРҒЫДАН ОЙЛАУ"</dc:title>
  <dc:creator>Админ</dc:creator>
  <cp:lastModifiedBy>Админ</cp:lastModifiedBy>
  <cp:revision>72</cp:revision>
  <dcterms:created xsi:type="dcterms:W3CDTF">2014-02-17T16:26:15Z</dcterms:created>
  <dcterms:modified xsi:type="dcterms:W3CDTF">2014-02-20T01:48:54Z</dcterms:modified>
</cp:coreProperties>
</file>