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6" r:id="rId10"/>
    <p:sldId id="322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8000"/>
    <a:srgbClr val="FF9900"/>
    <a:srgbClr val="663300"/>
    <a:srgbClr val="99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04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4763C-FC77-4D8F-899C-A8E130476473}" type="datetimeFigureOut">
              <a:rPr lang="ru-RU" smtClean="0"/>
              <a:pPr/>
              <a:t>28.01.2015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1A81BA-7C07-4F98-A255-9F161531E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solidFill>
            <a:srgbClr val="FFFFFF">
              <a:alpha val="10001"/>
            </a:srgbClr>
          </a:solidFill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6EC4C65-7F09-425D-A850-D94BF9699D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27B13-8B0C-4218-A796-48F1C5A53D9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C6C4AC-D6AF-4A5F-9212-EE3FC2971C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17EDE6-7AFC-4735-90E3-980DA6A655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72148D-32FE-46DC-A1D1-9AE8D5F8D8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34E923-A228-4D03-858F-44EE5BBF97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366A80-C6C2-436D-B21D-1F966EEDC9E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EF3CCF-3A38-4F47-AFD4-8640FFF575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3DC51-D306-46CB-B719-1526310A90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D48163-1867-4986-97AE-500C2ED95F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242623-B355-4713-995C-26A41B7074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rgbClr val="FFFFFF">
              <a:alpha val="10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645C1A1D-DAEC-44F9-A84F-D03C4516F26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00100" y="2000240"/>
            <a:ext cx="7772400" cy="928693"/>
          </a:xfrm>
          <a:noFill/>
        </p:spPr>
        <p:txBody>
          <a:bodyPr/>
          <a:lstStyle/>
          <a:p>
            <a:r>
              <a:rPr lang="ru-RU" sz="4800" dirty="0" smtClean="0"/>
              <a:t>Урок  самопознания  </a:t>
            </a:r>
            <a:br>
              <a:rPr lang="ru-RU" sz="4800" dirty="0" smtClean="0"/>
            </a:br>
            <a:r>
              <a:rPr lang="ru-RU" sz="4800" dirty="0" smtClean="0"/>
              <a:t>по теме  </a:t>
            </a:r>
            <a:r>
              <a:rPr lang="ru-RU" sz="4800" u="sng" dirty="0" smtClean="0"/>
              <a:t>«Мир семьи».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28794" y="3982998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Раздел курса: Быть человеком.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357166"/>
            <a:ext cx="7772400" cy="671516"/>
          </a:xfrm>
          <a:noFill/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8. Разминка «Построимся!».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85852" y="1500174"/>
            <a:ext cx="6786610" cy="4572032"/>
          </a:xfrm>
        </p:spPr>
        <p:txBody>
          <a:bodyPr/>
          <a:lstStyle/>
          <a:p>
            <a:pPr algn="l"/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-развитие экспрессии и навыков  невербального 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общения.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Содержание разминки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дети выполняют задания молча,  используя  лишь мимику и жесты. Сначала учитель просит детей построиться по росту; затем, усложняя задание, по датам рождения, начиная с  начала года. После построения дети озвучивают свои даты рождения, проверяя правильность выполнения задания.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85918" y="5286388"/>
            <a:ext cx="575785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200" dirty="0" smtClean="0"/>
              <a:t> </a:t>
            </a:r>
            <a:endParaRPr lang="ru-RU" sz="3200" b="1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214942" y="1142984"/>
            <a:ext cx="292895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Bef>
                <a:spcPct val="20000"/>
              </a:spcBef>
            </a:pPr>
            <a:r>
              <a:rPr lang="ru-RU" sz="3200" dirty="0" smtClean="0"/>
              <a:t>.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357166"/>
            <a:ext cx="7772400" cy="928693"/>
          </a:xfrm>
          <a:noFill/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9. Размышление над ситуацией.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1500174"/>
            <a:ext cx="6400800" cy="4138626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Прочитайте. Предложите варианты разрешения данных ситуаций.</a:t>
            </a:r>
          </a:p>
          <a:p>
            <a:pPr algn="l">
              <a:lnSpc>
                <a:spcPct val="90000"/>
              </a:lnSpc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Канат выхватил мяч у своей маленькой сестренки </a:t>
            </a:r>
          </a:p>
          <a:p>
            <a:pPr algn="l">
              <a:lnSpc>
                <a:spcPct val="9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Она заплакала. К ребятам подошел старший   брат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Айдос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…</a:t>
            </a:r>
          </a:p>
          <a:p>
            <a:pPr algn="l">
              <a:lnSpc>
                <a:spcPct val="9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Олжас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пришел домой хмурый.</a:t>
            </a:r>
          </a:p>
          <a:p>
            <a:pPr algn="l">
              <a:lnSpc>
                <a:spcPct val="9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-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Апа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я хочу есть!- обратился он к бабушке.</a:t>
            </a:r>
          </a:p>
          <a:p>
            <a:pPr algn="l">
              <a:lnSpc>
                <a:spcPct val="9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-Внучек, мне сегодня нездоровится. Дома не хлеба.</a:t>
            </a:r>
          </a:p>
          <a:p>
            <a:pPr algn="l">
              <a:lnSpc>
                <a:spcPct val="9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-Но я не могу есть без хлеба!- закричал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Олжас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357166"/>
            <a:ext cx="7772400" cy="857256"/>
          </a:xfrm>
          <a:noFill/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10. Творческое задание в группах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71604" y="1500174"/>
            <a:ext cx="6143668" cy="3214710"/>
          </a:xfrm>
        </p:spPr>
        <p:txBody>
          <a:bodyPr/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Детям предлагается создать «рецепт семейного счастья»  на листе ватмана.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качестве подсказки предлагаются качества, записанные на листочках: любовь, ненависть, уважение, доброта, злость, доверчивость, эгоизм, трудолюбие, лень, преданность, умение прощать, верность, справедливость, забота, ответственность, необязательность и т. д.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После выполнения  задания  дети защищают свой проект.</a:t>
            </a:r>
          </a:p>
          <a:p>
            <a:pPr algn="l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571480"/>
            <a:ext cx="7772400" cy="714380"/>
          </a:xfrm>
          <a:noFill/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11. От сердца к сердцу.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0100" y="1357298"/>
            <a:ext cx="7286676" cy="5253062"/>
          </a:xfrm>
        </p:spPr>
        <p:txBody>
          <a:bodyPr/>
          <a:lstStyle/>
          <a:p>
            <a:pPr algn="l"/>
            <a:r>
              <a:rPr lang="ru-RU" sz="2000" dirty="0" smtClean="0"/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Любите! И цените счастье!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Оно рождается в  семье.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Что может быть  ее дороже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На  этой сказочной земле?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MC900346347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3" y="2205038"/>
            <a:ext cx="4000528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357166"/>
            <a:ext cx="7772400" cy="1500198"/>
          </a:xfrm>
          <a:noFill/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Тема урока: «Мир семьи».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2000240"/>
            <a:ext cx="6500858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700" dirty="0" smtClean="0"/>
              <a:t>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расширять представление о роли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семьи в жизни каждого человека.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-раскрыть значимость семейного очага для  человека;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-развивать стремление к созданию доброжелательного отношения между членами семьи;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-воспитывать стремление проявлять заботу о членах семьи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24" y="0"/>
            <a:ext cx="7772400" cy="1041397"/>
          </a:xfrm>
          <a:noFill/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Круг радости.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1071546"/>
            <a:ext cx="6400800" cy="5429288"/>
          </a:xfrm>
        </p:spPr>
        <p:txBody>
          <a:bodyPr/>
          <a:lstStyle/>
          <a:p>
            <a:pPr algn="l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Семья- людей святой оплот. 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Надежду жить она дает,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Дает простор, дает тепло,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Проблемам и беде назло.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Семья дает поддержку нам,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Заботы делит пополам.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072066" y="1571612"/>
            <a:ext cx="300039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285729"/>
            <a:ext cx="7772400" cy="928694"/>
          </a:xfrm>
          <a:noFill/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Беседа.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0" y="1428736"/>
            <a:ext cx="37862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200" dirty="0" smtClean="0"/>
              <a:t> </a:t>
            </a:r>
            <a:endParaRPr lang="ru-RU" sz="2800" b="1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142976" y="1071547"/>
            <a:ext cx="7000924" cy="4071966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*Что такое семья?</a:t>
            </a:r>
          </a:p>
          <a:p>
            <a:pPr algn="l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*Какие ценности являются главными в семье?</a:t>
            </a:r>
          </a:p>
          <a:p>
            <a:pPr algn="l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*Почему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важно в семье любить друг друга?</a:t>
            </a:r>
          </a:p>
          <a:p>
            <a:pPr algn="l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*Как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по Вашему, можно выразить свою любовь к родителям?</a:t>
            </a:r>
          </a:p>
          <a:p>
            <a:pPr algn="l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*Как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 понимаете выражение «мир семьи»?</a:t>
            </a:r>
          </a:p>
          <a:p>
            <a:pPr algn="l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*Как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Ваших семьях старшие относятся к младшим?</a:t>
            </a:r>
          </a:p>
          <a:p>
            <a:pPr algn="l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*Чем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по Вашему, примечательна Ваша семья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l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*Нужно ли знать историю своей семьи? Почему?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85852" y="214290"/>
            <a:ext cx="6357982" cy="1041397"/>
          </a:xfrm>
          <a:noFill/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Оформление основного понятия.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1285860"/>
            <a:ext cx="6400800" cy="3786214"/>
          </a:xfrm>
        </p:spPr>
        <p:txBody>
          <a:bodyPr/>
          <a:lstStyle/>
          <a:p>
            <a:pPr algn="l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малая социальная группа, объединенная жильем, общим бюджетом и родственными связями.</a:t>
            </a:r>
          </a:p>
          <a:p>
            <a:pPr algn="l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-это самое главное в жизни  каждого человека. Это близкие и родные люди, те, кого мы любим, с кого мы берем пример, о ком заботимся, кому желаем добра и счастья.</a:t>
            </a:r>
          </a:p>
          <a:p>
            <a:pPr algn="l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Семья крепка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когда взрослые и дети с любовью и уважением относятся друг к другу, умеют прощать и понимать.</a:t>
            </a:r>
          </a:p>
          <a:p>
            <a:endParaRPr lang="ru-RU" sz="24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500166" y="5000636"/>
            <a:ext cx="64008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 sz="2400" b="1" dirty="0"/>
          </a:p>
        </p:txBody>
      </p:sp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357167"/>
            <a:ext cx="7772400" cy="714379"/>
          </a:xfrm>
          <a:noFill/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 Знакомство с притчей «Ладная семья»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4414" y="1785926"/>
            <a:ext cx="6786610" cy="4572032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Жила-была на свете семья. Более ста человек насчитывалось в семье, жили они одной деревней. Семья была особая- мир и лад в ней был нормой. Ни ссор, ни ругани.</a:t>
            </a:r>
          </a:p>
          <a:p>
            <a:pPr algn="l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До самого императора дошел слух об этой семье. И решил он проверить, правду ли говорят люди. Прибыл он в ту деревню, и душа его возрадовалась: кругом чистота, красота, достаток, мир и лад. Хорошо детям, спокойно старикам. Удивился император. Решил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узнать,как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жители деревни сумели найти способ жить так дружно.</a:t>
            </a:r>
          </a:p>
          <a:p>
            <a:pPr algn="l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Пришел он к седому старику- старейшине семьи, и попросил его рассказать, как добиться такого согласия и мира. Тот молча взял лист бумаги и написал всего три слова:…</a:t>
            </a:r>
          </a:p>
          <a:p>
            <a:endParaRPr lang="ru-RU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857752" y="1214422"/>
            <a:ext cx="314327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 sz="3200" b="1" dirty="0"/>
          </a:p>
        </p:txBody>
      </p:sp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357167"/>
            <a:ext cx="7772400" cy="714380"/>
          </a:xfrm>
          <a:noFill/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5. Наедине с собой.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14480" y="1142984"/>
            <a:ext cx="6143668" cy="5143536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Представив себя на месте старейшины и прислушиваясь к себе, своим чувствам, попробуйте записать эти  самые важные для каждой дружной семьи слова. 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(Детям выдаются  разноцветные листы бумаги в форме облачка.)</a:t>
            </a:r>
          </a:p>
          <a:p>
            <a:pPr algn="ctr"/>
            <a:endParaRPr lang="ru-RU" sz="20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571604" y="4500570"/>
            <a:ext cx="614366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AutoShape 11"/>
          <p:cNvSpPr>
            <a:spLocks noChangeArrowheads="1"/>
          </p:cNvSpPr>
          <p:nvPr/>
        </p:nvSpPr>
        <p:spPr bwMode="auto">
          <a:xfrm>
            <a:off x="1500166" y="3357562"/>
            <a:ext cx="5903913" cy="2286016"/>
          </a:xfrm>
          <a:prstGeom prst="cloudCallout">
            <a:avLst>
              <a:gd name="adj1" fmla="val -40509"/>
              <a:gd name="adj2" fmla="val 5399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dirty="0"/>
              <a:t>__________________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_______________________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___________________________</a:t>
            </a:r>
          </a:p>
        </p:txBody>
      </p:sp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357166"/>
            <a:ext cx="7772400" cy="928693"/>
          </a:xfrm>
          <a:noFill/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6.Продолжение чтения притчи.  Беседа по содержанию.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1538" y="1571612"/>
            <a:ext cx="6786610" cy="4000528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Облака с ответами зачитываются и приклеиваются на доску в форме солнышка, в центре которого находится понятие «семья».</a:t>
            </a:r>
          </a:p>
          <a:p>
            <a:pPr algn="l">
              <a:lnSpc>
                <a:spcPct val="80000"/>
              </a:lnSpc>
            </a:pP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-Ребята, вы придумали замечательные важные для каждой семьи слова. Послушайте, что же ответил императору старейшина.</a:t>
            </a:r>
          </a:p>
          <a:p>
            <a:pPr algn="l">
              <a:lnSpc>
                <a:spcPct val="80000"/>
              </a:lnSpc>
            </a:pP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      -Взял старик молча лист бумаги и написал всего три слова: «любовь», «прощение», «терпение». Но написал он эти слова особенно: сто раз было написано «любовь», сто раз – «прощение», сто раз «терпение». Прочел император слова и удивился:</a:t>
            </a:r>
          </a:p>
          <a:p>
            <a:pPr algn="l">
              <a:lnSpc>
                <a:spcPct val="80000"/>
              </a:lnSpc>
            </a:pP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      -И все?</a:t>
            </a:r>
          </a:p>
          <a:p>
            <a:pPr algn="l">
              <a:lnSpc>
                <a:spcPct val="80000"/>
              </a:lnSpc>
            </a:pP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      -Да, -ответил старик,- это и есть основа жизни всякой хорошей семьи, - затем, подумав, добавил, - и мира тоже.</a:t>
            </a:r>
          </a:p>
          <a:p>
            <a:pPr algn="l">
              <a:lnSpc>
                <a:spcPct val="80000"/>
              </a:lnSpc>
            </a:pP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?? - Почему императора заинтересовала дружная семья старика?</a:t>
            </a:r>
          </a:p>
          <a:p>
            <a:pPr algn="l">
              <a:lnSpc>
                <a:spcPct val="80000"/>
              </a:lnSpc>
            </a:pP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   -  В чем, по Вашему, смысл притчи?</a:t>
            </a:r>
          </a:p>
          <a:p>
            <a:pPr algn="l">
              <a:lnSpc>
                <a:spcPct val="80000"/>
              </a:lnSpc>
            </a:pP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   -  В чем заключается секрет дружной семьи?</a:t>
            </a:r>
          </a:p>
          <a:p>
            <a:endParaRPr lang="ru-RU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43438" y="2143116"/>
            <a:ext cx="350052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Bef>
                <a:spcPct val="20000"/>
              </a:spcBef>
            </a:pP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357166"/>
            <a:ext cx="7772400" cy="671516"/>
          </a:xfrm>
          <a:noFill/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7. Цитата урока.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14480" y="1214422"/>
            <a:ext cx="5757858" cy="4143404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« Мир в семье - мир в государстве».</a:t>
            </a:r>
          </a:p>
          <a:p>
            <a:pPr>
              <a:lnSpc>
                <a:spcPct val="80000"/>
              </a:lnSpc>
            </a:pP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Обобщая ответы детей, полученные в ходе  прочтения притчи и беседы по ее содержанию, учитель акцентирует внимание на том, что ценности и знания, полученные в семье важны для жизни любого государства. Ведь государства- это те же семьи, которые, как соседи, живут рядом друг с другом.</a:t>
            </a:r>
          </a:p>
          <a:p>
            <a:endParaRPr lang="ru-RU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85918" y="5286388"/>
            <a:ext cx="575785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200" dirty="0" smtClean="0"/>
              <a:t> </a:t>
            </a:r>
            <a:endParaRPr lang="ru-RU" sz="3200" b="1" dirty="0"/>
          </a:p>
        </p:txBody>
      </p:sp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hment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Parchment</Template>
  <TotalTime>1699</TotalTime>
  <Words>931</Words>
  <Application>Microsoft Office PowerPoint</Application>
  <PresentationFormat>Экран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Parchment</vt:lpstr>
      <vt:lpstr>Урок  самопознания   по теме  «Мир семьи».</vt:lpstr>
      <vt:lpstr>Тема урока: «Мир семьи».</vt:lpstr>
      <vt:lpstr>1. Круг радости.</vt:lpstr>
      <vt:lpstr>2. Беседа.</vt:lpstr>
      <vt:lpstr>3. Оформление основного понятия.</vt:lpstr>
      <vt:lpstr>4.  Знакомство с притчей «Ладная семья»</vt:lpstr>
      <vt:lpstr>5. Наедине с собой.</vt:lpstr>
      <vt:lpstr>6.Продолжение чтения притчи.  Беседа по содержанию.</vt:lpstr>
      <vt:lpstr>7. Цитата урока.</vt:lpstr>
      <vt:lpstr>8. Разминка «Построимся!».</vt:lpstr>
      <vt:lpstr>9. Размышление над ситуацией.</vt:lpstr>
      <vt:lpstr>10. Творческое задание в группах.</vt:lpstr>
      <vt:lpstr>11. От сердца к сердцу.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Нам 30 лет</dc:title>
  <dc:creator>Computer</dc:creator>
  <cp:lastModifiedBy>User</cp:lastModifiedBy>
  <cp:revision>158</cp:revision>
  <dcterms:created xsi:type="dcterms:W3CDTF">2011-10-13T02:51:50Z</dcterms:created>
  <dcterms:modified xsi:type="dcterms:W3CDTF">2015-01-28T09:37:57Z</dcterms:modified>
</cp:coreProperties>
</file>