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6" r:id="rId3"/>
    <p:sldId id="269" r:id="rId4"/>
    <p:sldId id="267" r:id="rId5"/>
    <p:sldId id="261" r:id="rId6"/>
    <p:sldId id="262" r:id="rId7"/>
    <p:sldId id="270" r:id="rId8"/>
    <p:sldId id="263" r:id="rId9"/>
    <p:sldId id="259" r:id="rId10"/>
    <p:sldId id="258" r:id="rId11"/>
    <p:sldId id="271" r:id="rId12"/>
    <p:sldId id="272" r:id="rId13"/>
    <p:sldId id="273" r:id="rId14"/>
    <p:sldId id="274" r:id="rId15"/>
    <p:sldId id="275" r:id="rId16"/>
    <p:sldId id="276" r:id="rId17"/>
    <p:sldId id="277" r:id="rId18"/>
    <p:sldId id="278" r:id="rId19"/>
    <p:sldId id="27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566" y="-18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1137CF3-05C4-453F-9E00-87F7DA55054C}" type="datetimeFigureOut">
              <a:rPr lang="ru-RU" smtClean="0"/>
              <a:pPr/>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p14="http://schemas.microsoft.com/office/powerpoint/2010/main" xmlns="" val="275779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137CF3-05C4-453F-9E00-87F7DA55054C}" type="datetimeFigureOut">
              <a:rPr lang="ru-RU" smtClean="0"/>
              <a:pPr/>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p14="http://schemas.microsoft.com/office/powerpoint/2010/main" xmlns="" val="143489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137CF3-05C4-453F-9E00-87F7DA55054C}" type="datetimeFigureOut">
              <a:rPr lang="ru-RU" smtClean="0"/>
              <a:pPr/>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p14="http://schemas.microsoft.com/office/powerpoint/2010/main" xmlns="" val="75455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137CF3-05C4-453F-9E00-87F7DA55054C}" type="datetimeFigureOut">
              <a:rPr lang="ru-RU" smtClean="0"/>
              <a:pPr/>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p14="http://schemas.microsoft.com/office/powerpoint/2010/main" xmlns="" val="214438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1137CF3-05C4-453F-9E00-87F7DA55054C}" type="datetimeFigureOut">
              <a:rPr lang="ru-RU" smtClean="0"/>
              <a:pPr/>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p14="http://schemas.microsoft.com/office/powerpoint/2010/main" xmlns="" val="18163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1137CF3-05C4-453F-9E00-87F7DA55054C}" type="datetimeFigureOut">
              <a:rPr lang="ru-RU" smtClean="0"/>
              <a:pPr/>
              <a:t>15.01.2015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p14="http://schemas.microsoft.com/office/powerpoint/2010/main" xmlns="" val="75720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1137CF3-05C4-453F-9E00-87F7DA55054C}" type="datetimeFigureOut">
              <a:rPr lang="ru-RU" smtClean="0"/>
              <a:pPr/>
              <a:t>15.01.2015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p14="http://schemas.microsoft.com/office/powerpoint/2010/main" xmlns="" val="396157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1137CF3-05C4-453F-9E00-87F7DA55054C}" type="datetimeFigureOut">
              <a:rPr lang="ru-RU" smtClean="0"/>
              <a:pPr/>
              <a:t>15.01.2015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p14="http://schemas.microsoft.com/office/powerpoint/2010/main" xmlns="" val="20565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137CF3-05C4-453F-9E00-87F7DA55054C}" type="datetimeFigureOut">
              <a:rPr lang="ru-RU" smtClean="0"/>
              <a:pPr/>
              <a:t>15.01.2015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p14="http://schemas.microsoft.com/office/powerpoint/2010/main" xmlns="" val="1945023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137CF3-05C4-453F-9E00-87F7DA55054C}" type="datetimeFigureOut">
              <a:rPr lang="ru-RU" smtClean="0"/>
              <a:pPr/>
              <a:t>15.01.2015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p14="http://schemas.microsoft.com/office/powerpoint/2010/main" xmlns="" val="270361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137CF3-05C4-453F-9E00-87F7DA55054C}" type="datetimeFigureOut">
              <a:rPr lang="ru-RU" smtClean="0"/>
              <a:pPr/>
              <a:t>15.01.2015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9F2FF5-D878-47EE-910C-179C4C14CA54}" type="slidenum">
              <a:rPr lang="ru-RU" smtClean="0"/>
              <a:pPr/>
              <a:t>‹#›</a:t>
            </a:fld>
            <a:endParaRPr lang="ru-RU"/>
          </a:p>
        </p:txBody>
      </p:sp>
    </p:spTree>
    <p:extLst>
      <p:ext uri="{BB962C8B-B14F-4D97-AF65-F5344CB8AC3E}">
        <p14:creationId xmlns:p14="http://schemas.microsoft.com/office/powerpoint/2010/main" xmlns="" val="233785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37CF3-05C4-453F-9E00-87F7DA55054C}" type="datetimeFigureOut">
              <a:rPr lang="ru-RU" smtClean="0"/>
              <a:pPr/>
              <a:t>15.01.2015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F2FF5-D878-47EE-910C-179C4C14CA54}" type="slidenum">
              <a:rPr lang="ru-RU" smtClean="0"/>
              <a:pPr/>
              <a:t>‹#›</a:t>
            </a:fld>
            <a:endParaRPr lang="ru-RU"/>
          </a:p>
        </p:txBody>
      </p:sp>
    </p:spTree>
    <p:extLst>
      <p:ext uri="{BB962C8B-B14F-4D97-AF65-F5344CB8AC3E}">
        <p14:creationId xmlns:p14="http://schemas.microsoft.com/office/powerpoint/2010/main" xmlns="" val="3146535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Снежная анимация"/>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249" y="0"/>
            <a:ext cx="9135043"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685800" y="1"/>
            <a:ext cx="7772400" cy="692696"/>
          </a:xfrm>
        </p:spPr>
        <p:txBody>
          <a:bodyPr>
            <a:normAutofit fontScale="90000"/>
          </a:bodyPr>
          <a:lstStyle/>
          <a:p>
            <a:r>
              <a:rPr lang="kk-KZ" dirty="0" smtClean="0">
                <a:solidFill>
                  <a:srgbClr val="FFFF00"/>
                </a:solidFill>
                <a:latin typeface="Georgia" pitchFamily="18" charset="0"/>
              </a:rPr>
              <a:t>Сабақтың тақырыбы:</a:t>
            </a:r>
            <a:endParaRPr lang="ru-RU" dirty="0">
              <a:solidFill>
                <a:srgbClr val="FFFF00"/>
              </a:solidFill>
              <a:latin typeface="Georgia" pitchFamily="18" charset="0"/>
            </a:endParaRPr>
          </a:p>
        </p:txBody>
      </p:sp>
      <p:sp>
        <p:nvSpPr>
          <p:cNvPr id="3" name="Подзаголовок 2"/>
          <p:cNvSpPr>
            <a:spLocks noGrp="1"/>
          </p:cNvSpPr>
          <p:nvPr>
            <p:ph type="subTitle" idx="1"/>
          </p:nvPr>
        </p:nvSpPr>
        <p:spPr>
          <a:xfrm>
            <a:off x="1371600" y="1772816"/>
            <a:ext cx="6400800" cy="1080120"/>
          </a:xfrm>
        </p:spPr>
        <p:txBody>
          <a:bodyPr>
            <a:normAutofit/>
          </a:bodyPr>
          <a:lstStyle/>
          <a:p>
            <a:r>
              <a:rPr lang="kk-KZ" sz="4400" i="1" dirty="0" smtClean="0">
                <a:ln w="18415" cmpd="sng">
                  <a:solidFill>
                    <a:schemeClr val="accent3">
                      <a:lumMod val="60000"/>
                      <a:lumOff val="40000"/>
                    </a:schemeClr>
                  </a:solidFill>
                  <a:prstDash val="solid"/>
                </a:ln>
                <a:solidFill>
                  <a:srgbClr val="FFFFFF"/>
                </a:solidFill>
                <a:effectLst>
                  <a:outerShdw blurRad="63500" dir="3600000" algn="tl" rotWithShape="0">
                    <a:srgbClr val="000000">
                      <a:alpha val="70000"/>
                    </a:srgbClr>
                  </a:outerShdw>
                </a:effectLst>
                <a:latin typeface="Georgia" pitchFamily="18" charset="0"/>
              </a:rPr>
              <a:t>ҚЫС КЕЛБЕТІ</a:t>
            </a:r>
            <a:endParaRPr lang="ru-RU" sz="4400" i="1" dirty="0">
              <a:ln w="18415" cmpd="sng">
                <a:solidFill>
                  <a:schemeClr val="accent3">
                    <a:lumMod val="60000"/>
                    <a:lumOff val="40000"/>
                  </a:schemeClr>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76673"/>
            <a:ext cx="7772400" cy="1512167"/>
          </a:xfrm>
        </p:spPr>
        <p:txBody>
          <a:bodyPr/>
          <a:lstStyle/>
          <a:p>
            <a:r>
              <a:rPr lang="kk-KZ" b="1" dirty="0" smtClean="0">
                <a:latin typeface="Georgia" pitchFamily="18" charset="0"/>
              </a:rPr>
              <a:t>Сабақты бекіту </a:t>
            </a:r>
            <a:r>
              <a:rPr lang="ru-RU" dirty="0" smtClean="0"/>
              <a:t/>
            </a:r>
            <a:br>
              <a:rPr lang="ru-RU" dirty="0" smtClean="0"/>
            </a:br>
            <a:endParaRPr lang="ru-RU" dirty="0"/>
          </a:p>
        </p:txBody>
      </p:sp>
      <p:sp>
        <p:nvSpPr>
          <p:cNvPr id="5" name="Подзаголовок 4"/>
          <p:cNvSpPr>
            <a:spLocks noGrp="1"/>
          </p:cNvSpPr>
          <p:nvPr>
            <p:ph type="subTitle" idx="1"/>
          </p:nvPr>
        </p:nvSpPr>
        <p:spPr>
          <a:xfrm>
            <a:off x="683568" y="1700808"/>
            <a:ext cx="7920880" cy="4608512"/>
          </a:xfrm>
        </p:spPr>
        <p:txBody>
          <a:bodyPr>
            <a:normAutofit/>
          </a:bodyPr>
          <a:lstStyle/>
          <a:p>
            <a:r>
              <a:rPr lang="kk-KZ" b="1" i="1" dirty="0" smtClean="0">
                <a:solidFill>
                  <a:schemeClr val="tx1"/>
                </a:solidFill>
                <a:latin typeface="Georgia" pitchFamily="18" charset="0"/>
              </a:rPr>
              <a:t>1-тапсырма</a:t>
            </a:r>
            <a:r>
              <a:rPr lang="kk-KZ" b="1" i="1" dirty="0" smtClean="0">
                <a:solidFill>
                  <a:schemeClr val="tx1"/>
                </a:solidFill>
                <a:latin typeface="Georgia" pitchFamily="18" charset="0"/>
              </a:rPr>
              <a:t>.</a:t>
            </a:r>
            <a:r>
              <a:rPr lang="kk-KZ" dirty="0" smtClean="0">
                <a:solidFill>
                  <a:schemeClr val="tx1"/>
                </a:solidFill>
                <a:latin typeface="Georgia" pitchFamily="18" charset="0"/>
              </a:rPr>
              <a:t> </a:t>
            </a:r>
            <a:r>
              <a:rPr lang="kk-KZ" i="1" dirty="0" smtClean="0">
                <a:solidFill>
                  <a:schemeClr val="tx1"/>
                </a:solidFill>
                <a:latin typeface="Georgia" pitchFamily="18" charset="0"/>
              </a:rPr>
              <a:t>5 жол өлең құрап жазу</a:t>
            </a:r>
            <a:r>
              <a:rPr lang="kk-KZ" dirty="0" smtClean="0">
                <a:solidFill>
                  <a:schemeClr val="tx1"/>
                </a:solidFill>
                <a:latin typeface="Georgia" pitchFamily="18" charset="0"/>
              </a:rPr>
              <a:t>  </a:t>
            </a:r>
            <a:endParaRPr lang="ru-RU" dirty="0" smtClean="0">
              <a:solidFill>
                <a:schemeClr val="tx1"/>
              </a:solidFill>
              <a:latin typeface="Georgia" pitchFamily="18" charset="0"/>
            </a:endParaRPr>
          </a:p>
          <a:p>
            <a:pPr algn="l"/>
            <a:r>
              <a:rPr lang="kk-KZ" dirty="0" smtClean="0">
                <a:solidFill>
                  <a:schemeClr val="tx1"/>
                </a:solidFill>
                <a:latin typeface="Georgia" pitchFamily="18" charset="0"/>
              </a:rPr>
              <a:t>1</a:t>
            </a:r>
            <a:r>
              <a:rPr lang="kk-KZ" i="1" dirty="0" smtClean="0">
                <a:solidFill>
                  <a:schemeClr val="tx1"/>
                </a:solidFill>
                <a:latin typeface="Georgia" pitchFamily="18" charset="0"/>
              </a:rPr>
              <a:t>. Зат есім   </a:t>
            </a:r>
            <a:r>
              <a:rPr lang="kk-KZ" i="1" dirty="0" smtClean="0">
                <a:solidFill>
                  <a:schemeClr val="tx1"/>
                </a:solidFill>
                <a:latin typeface="Georgia" pitchFamily="18" charset="0"/>
              </a:rPr>
              <a:t>                              </a:t>
            </a:r>
            <a:r>
              <a:rPr lang="kk-KZ" i="1" dirty="0" smtClean="0">
                <a:solidFill>
                  <a:schemeClr val="tx1"/>
                </a:solidFill>
                <a:latin typeface="Georgia" pitchFamily="18" charset="0"/>
              </a:rPr>
              <a:t>1. </a:t>
            </a:r>
            <a:r>
              <a:rPr lang="kk-KZ" i="1" dirty="0" smtClean="0">
                <a:solidFill>
                  <a:srgbClr val="C00000"/>
                </a:solidFill>
                <a:latin typeface="Georgia" pitchFamily="18" charset="0"/>
              </a:rPr>
              <a:t>Қыс</a:t>
            </a:r>
            <a:endParaRPr lang="ru-RU" i="1" dirty="0" smtClean="0">
              <a:solidFill>
                <a:srgbClr val="C00000"/>
              </a:solidFill>
              <a:latin typeface="Georgia" pitchFamily="18" charset="0"/>
            </a:endParaRPr>
          </a:p>
          <a:p>
            <a:pPr algn="l"/>
            <a:r>
              <a:rPr lang="kk-KZ" i="1" dirty="0" smtClean="0">
                <a:solidFill>
                  <a:schemeClr val="tx1"/>
                </a:solidFill>
                <a:latin typeface="Georgia" pitchFamily="18" charset="0"/>
              </a:rPr>
              <a:t>2. 2 сын есім </a:t>
            </a:r>
            <a:r>
              <a:rPr lang="kk-KZ" i="1" dirty="0" smtClean="0">
                <a:solidFill>
                  <a:schemeClr val="tx1"/>
                </a:solidFill>
                <a:latin typeface="Georgia" pitchFamily="18" charset="0"/>
              </a:rPr>
              <a:t>                            2</a:t>
            </a:r>
            <a:r>
              <a:rPr lang="kk-KZ" i="1" dirty="0" smtClean="0">
                <a:solidFill>
                  <a:schemeClr val="tx1"/>
                </a:solidFill>
                <a:latin typeface="Georgia" pitchFamily="18" charset="0"/>
              </a:rPr>
              <a:t>. ... ...</a:t>
            </a:r>
            <a:endParaRPr lang="ru-RU" i="1" dirty="0" smtClean="0">
              <a:solidFill>
                <a:schemeClr val="tx1"/>
              </a:solidFill>
              <a:latin typeface="Georgia" pitchFamily="18" charset="0"/>
            </a:endParaRPr>
          </a:p>
          <a:p>
            <a:pPr algn="l"/>
            <a:r>
              <a:rPr lang="kk-KZ" i="1" dirty="0" smtClean="0">
                <a:solidFill>
                  <a:schemeClr val="tx1"/>
                </a:solidFill>
                <a:latin typeface="Georgia" pitchFamily="18" charset="0"/>
              </a:rPr>
              <a:t>3. 3 етістік    </a:t>
            </a:r>
            <a:r>
              <a:rPr lang="kk-KZ" i="1" dirty="0" smtClean="0">
                <a:solidFill>
                  <a:schemeClr val="tx1"/>
                </a:solidFill>
                <a:latin typeface="Georgia" pitchFamily="18" charset="0"/>
              </a:rPr>
              <a:t>                          </a:t>
            </a:r>
            <a:r>
              <a:rPr lang="kk-KZ" i="1" dirty="0" smtClean="0">
                <a:solidFill>
                  <a:schemeClr val="tx1"/>
                </a:solidFill>
                <a:latin typeface="Georgia" pitchFamily="18" charset="0"/>
              </a:rPr>
              <a:t>3. ... ... ...</a:t>
            </a:r>
            <a:endParaRPr lang="ru-RU" i="1" dirty="0" smtClean="0">
              <a:solidFill>
                <a:schemeClr val="tx1"/>
              </a:solidFill>
              <a:latin typeface="Georgia" pitchFamily="18" charset="0"/>
            </a:endParaRPr>
          </a:p>
          <a:p>
            <a:pPr algn="l"/>
            <a:r>
              <a:rPr lang="kk-KZ" i="1" dirty="0" smtClean="0">
                <a:solidFill>
                  <a:schemeClr val="tx1"/>
                </a:solidFill>
                <a:latin typeface="Georgia" pitchFamily="18" charset="0"/>
              </a:rPr>
              <a:t>4. сөйлем      </a:t>
            </a:r>
            <a:r>
              <a:rPr lang="kk-KZ" i="1" dirty="0" smtClean="0">
                <a:solidFill>
                  <a:schemeClr val="tx1"/>
                </a:solidFill>
                <a:latin typeface="Georgia" pitchFamily="18" charset="0"/>
              </a:rPr>
              <a:t>                             4</a:t>
            </a:r>
            <a:r>
              <a:rPr lang="kk-KZ" i="1" dirty="0" smtClean="0">
                <a:solidFill>
                  <a:schemeClr val="tx1"/>
                </a:solidFill>
                <a:latin typeface="Georgia" pitchFamily="18" charset="0"/>
              </a:rPr>
              <a:t>. ... ... ...</a:t>
            </a:r>
            <a:endParaRPr lang="ru-RU" i="1" dirty="0" smtClean="0">
              <a:solidFill>
                <a:schemeClr val="tx1"/>
              </a:solidFill>
              <a:latin typeface="Georgia" pitchFamily="18" charset="0"/>
            </a:endParaRPr>
          </a:p>
          <a:p>
            <a:pPr algn="l"/>
            <a:r>
              <a:rPr lang="kk-KZ" i="1" dirty="0" smtClean="0">
                <a:solidFill>
                  <a:schemeClr val="tx1"/>
                </a:solidFill>
                <a:latin typeface="Georgia" pitchFamily="18" charset="0"/>
              </a:rPr>
              <a:t>5. синоним   </a:t>
            </a:r>
            <a:r>
              <a:rPr lang="kk-KZ" i="1" dirty="0" smtClean="0">
                <a:solidFill>
                  <a:schemeClr val="tx1"/>
                </a:solidFill>
                <a:latin typeface="Georgia" pitchFamily="18" charset="0"/>
              </a:rPr>
              <a:t>                              </a:t>
            </a:r>
            <a:r>
              <a:rPr lang="kk-KZ" dirty="0" smtClean="0">
                <a:solidFill>
                  <a:schemeClr val="tx1"/>
                </a:solidFill>
                <a:latin typeface="Georgia" pitchFamily="18" charset="0"/>
              </a:rPr>
              <a:t>5. ... ...</a:t>
            </a:r>
            <a:endParaRPr lang="ru-RU" dirty="0" smtClean="0">
              <a:solidFill>
                <a:schemeClr val="tx1"/>
              </a:solidFill>
              <a:latin typeface="Georgia" pitchFamily="18" charset="0"/>
            </a:endParaRPr>
          </a:p>
          <a:p>
            <a:endParaRPr lang="ru-RU" dirty="0"/>
          </a:p>
        </p:txBody>
      </p:sp>
      <p:pic>
        <p:nvPicPr>
          <p:cNvPr id="6" name="Picture 2" descr="C:\Documents and Settings\Юра\Рабочий стол\Новый год\снеговик1.gif"/>
          <p:cNvPicPr>
            <a:picLocks noChangeAspect="1" noChangeArrowheads="1" noCrop="1"/>
          </p:cNvPicPr>
          <p:nvPr/>
        </p:nvPicPr>
        <p:blipFill>
          <a:blip r:embed="rId2" cstate="print"/>
          <a:srcRect/>
          <a:stretch>
            <a:fillRect/>
          </a:stretch>
        </p:blipFill>
        <p:spPr bwMode="auto">
          <a:xfrm>
            <a:off x="2776538" y="2060575"/>
            <a:ext cx="3070225" cy="4537075"/>
          </a:xfrm>
          <a:prstGeom prst="rect">
            <a:avLst/>
          </a:prstGeom>
          <a:noFill/>
          <a:ln w="9525">
            <a:noFill/>
            <a:miter lim="800000"/>
            <a:headEnd/>
            <a:tailEnd/>
          </a:ln>
        </p:spPr>
      </p:pic>
    </p:spTree>
    <p:extLst>
      <p:ext uri="{BB962C8B-B14F-4D97-AF65-F5344CB8AC3E}">
        <p14:creationId xmlns:p14="http://schemas.microsoft.com/office/powerpoint/2010/main" xmlns="" val="46136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548681"/>
            <a:ext cx="7772400" cy="1080119"/>
          </a:xfrm>
        </p:spPr>
        <p:txBody>
          <a:bodyPr>
            <a:normAutofit fontScale="90000"/>
          </a:bodyPr>
          <a:lstStyle/>
          <a:p>
            <a:r>
              <a:rPr lang="kk-KZ" i="1" dirty="0" smtClean="0">
                <a:latin typeface="Georgia" pitchFamily="18" charset="0"/>
              </a:rPr>
              <a:t>2-тапсырма.   </a:t>
            </a:r>
            <a:r>
              <a:rPr lang="kk-KZ" i="1" dirty="0" smtClean="0">
                <a:solidFill>
                  <a:srgbClr val="C00000"/>
                </a:solidFill>
                <a:latin typeface="Georgia" pitchFamily="18" charset="0"/>
              </a:rPr>
              <a:t>Тест</a:t>
            </a:r>
            <a:r>
              <a:rPr lang="ru-RU" dirty="0" smtClean="0"/>
              <a:t/>
            </a:r>
            <a:br>
              <a:rPr lang="ru-RU" dirty="0" smtClean="0"/>
            </a:br>
            <a:endParaRPr lang="ru-RU" dirty="0"/>
          </a:p>
        </p:txBody>
      </p:sp>
      <p:sp>
        <p:nvSpPr>
          <p:cNvPr id="5" name="Подзаголовок 4"/>
          <p:cNvSpPr>
            <a:spLocks noGrp="1"/>
          </p:cNvSpPr>
          <p:nvPr>
            <p:ph type="subTitle" idx="1"/>
          </p:nvPr>
        </p:nvSpPr>
        <p:spPr>
          <a:xfrm>
            <a:off x="251520" y="1772816"/>
            <a:ext cx="7488832" cy="4608512"/>
          </a:xfrm>
        </p:spPr>
        <p:txBody>
          <a:bodyPr>
            <a:normAutofit/>
          </a:bodyPr>
          <a:lstStyle/>
          <a:p>
            <a:pPr marL="742950" indent="-742950">
              <a:buAutoNum type="arabicPeriod"/>
            </a:pPr>
            <a:r>
              <a:rPr lang="kk-KZ" sz="4000" dirty="0" smtClean="0">
                <a:solidFill>
                  <a:srgbClr val="C00000"/>
                </a:solidFill>
                <a:latin typeface="Georgia" pitchFamily="18" charset="0"/>
              </a:rPr>
              <a:t>Қыс </a:t>
            </a:r>
            <a:r>
              <a:rPr lang="kk-KZ" sz="4000" dirty="0" smtClean="0">
                <a:solidFill>
                  <a:srgbClr val="C00000"/>
                </a:solidFill>
                <a:latin typeface="Georgia" pitchFamily="18" charset="0"/>
              </a:rPr>
              <a:t>мезгіліндегі соңғы  айды ата.</a:t>
            </a:r>
            <a:endParaRPr lang="ru-RU" sz="4000" dirty="0" smtClean="0">
              <a:solidFill>
                <a:srgbClr val="C00000"/>
              </a:solidFill>
              <a:latin typeface="Georgia" pitchFamily="18" charset="0"/>
            </a:endParaRPr>
          </a:p>
          <a:p>
            <a:pPr marL="742950" indent="-742950">
              <a:lnSpc>
                <a:spcPct val="150000"/>
              </a:lnSpc>
            </a:pPr>
            <a:r>
              <a:rPr lang="kk-KZ" sz="4000" dirty="0" smtClean="0">
                <a:solidFill>
                  <a:schemeClr val="tx1"/>
                </a:solidFill>
                <a:latin typeface="Georgia" pitchFamily="18" charset="0"/>
              </a:rPr>
              <a:t>а</a:t>
            </a:r>
            <a:r>
              <a:rPr lang="kk-KZ" sz="4000" dirty="0" smtClean="0">
                <a:solidFill>
                  <a:schemeClr val="tx1"/>
                </a:solidFill>
                <a:latin typeface="Georgia" pitchFamily="18" charset="0"/>
              </a:rPr>
              <a:t>) желтоқсан</a:t>
            </a:r>
            <a:endParaRPr lang="ru-RU" sz="4000" dirty="0" smtClean="0">
              <a:solidFill>
                <a:schemeClr val="tx1"/>
              </a:solidFill>
              <a:latin typeface="Georgia" pitchFamily="18" charset="0"/>
            </a:endParaRPr>
          </a:p>
          <a:p>
            <a:pPr>
              <a:lnSpc>
                <a:spcPct val="150000"/>
              </a:lnSpc>
            </a:pPr>
            <a:r>
              <a:rPr lang="kk-KZ" sz="4000" dirty="0" smtClean="0">
                <a:solidFill>
                  <a:schemeClr val="tx1"/>
                </a:solidFill>
                <a:latin typeface="Georgia" pitchFamily="18" charset="0"/>
              </a:rPr>
              <a:t>ә) қаңтар</a:t>
            </a:r>
            <a:endParaRPr lang="ru-RU" sz="4000" dirty="0" smtClean="0">
              <a:solidFill>
                <a:schemeClr val="tx1"/>
              </a:solidFill>
              <a:latin typeface="Georgia" pitchFamily="18" charset="0"/>
            </a:endParaRPr>
          </a:p>
          <a:p>
            <a:pPr>
              <a:lnSpc>
                <a:spcPct val="150000"/>
              </a:lnSpc>
            </a:pPr>
            <a:r>
              <a:rPr lang="kk-KZ" sz="4000" dirty="0" smtClean="0">
                <a:solidFill>
                  <a:schemeClr val="tx1"/>
                </a:solidFill>
                <a:latin typeface="Georgia" pitchFamily="18" charset="0"/>
              </a:rPr>
              <a:t>б) ақпан</a:t>
            </a:r>
            <a:r>
              <a:rPr lang="kk-KZ" sz="4000" b="1" dirty="0" smtClean="0">
                <a:solidFill>
                  <a:schemeClr val="tx1"/>
                </a:solidFill>
                <a:latin typeface="Georgia" pitchFamily="18" charset="0"/>
              </a:rPr>
              <a:t> </a:t>
            </a:r>
            <a:endParaRPr lang="ru-RU" sz="4000" dirty="0" smtClean="0">
              <a:solidFill>
                <a:schemeClr val="tx1"/>
              </a:solidFill>
              <a:latin typeface="Georgia" pitchFamily="18" charset="0"/>
            </a:endParaRPr>
          </a:p>
          <a:p>
            <a:endParaRPr lang="ru-RU" dirty="0"/>
          </a:p>
        </p:txBody>
      </p:sp>
      <p:pic>
        <p:nvPicPr>
          <p:cNvPr id="6" name="Picture 13" descr="C:\Documents and Settings\Юра\Рабочий стол\Новый год\89.gif"/>
          <p:cNvPicPr>
            <a:picLocks noChangeAspect="1" noChangeArrowheads="1" noCrop="1"/>
          </p:cNvPicPr>
          <p:nvPr/>
        </p:nvPicPr>
        <p:blipFill>
          <a:blip r:embed="rId2" cstate="print"/>
          <a:srcRect/>
          <a:stretch>
            <a:fillRect/>
          </a:stretch>
        </p:blipFill>
        <p:spPr bwMode="auto">
          <a:xfrm>
            <a:off x="6516216" y="2780928"/>
            <a:ext cx="2141538"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3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6"/>
                                        </p:tgtEl>
                                        <p:attrNameLst>
                                          <p:attrName>ppt_x</p:attrName>
                                          <p:attrName>ppt_y</p:attrName>
                                        </p:attrNameLst>
                                      </p:cBhvr>
                                    </p:animMotion>
                                    <p:animEffect transition="in" filter="fade">
                                      <p:cBhvr>
                                        <p:cTn id="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835696" y="980729"/>
            <a:ext cx="6622504" cy="4896544"/>
          </a:xfrm>
        </p:spPr>
        <p:txBody>
          <a:bodyPr>
            <a:normAutofit fontScale="90000"/>
          </a:bodyPr>
          <a:lstStyle/>
          <a:p>
            <a:pPr>
              <a:lnSpc>
                <a:spcPct val="150000"/>
              </a:lnSpc>
            </a:pPr>
            <a:r>
              <a:rPr lang="kk-KZ" dirty="0" smtClean="0">
                <a:solidFill>
                  <a:srgbClr val="C00000"/>
                </a:solidFill>
                <a:latin typeface="Georgia" pitchFamily="18" charset="0"/>
              </a:rPr>
              <a:t>2. Қыс туралы мақалды тап</a:t>
            </a:r>
            <a:r>
              <a:rPr lang="kk-KZ" dirty="0" smtClean="0">
                <a:solidFill>
                  <a:srgbClr val="C00000"/>
                </a:solidFill>
                <a:latin typeface="Georgia" pitchFamily="18" charset="0"/>
              </a:rPr>
              <a:t>.</a:t>
            </a:r>
            <a:r>
              <a:rPr lang="kk-KZ" dirty="0" smtClean="0">
                <a:latin typeface="Georgia" pitchFamily="18" charset="0"/>
              </a:rPr>
              <a:t/>
            </a:r>
            <a:br>
              <a:rPr lang="kk-KZ" dirty="0" smtClean="0">
                <a:latin typeface="Georgia" pitchFamily="18" charset="0"/>
              </a:rPr>
            </a:br>
            <a:r>
              <a:rPr lang="kk-KZ" dirty="0" smtClean="0">
                <a:latin typeface="Georgia" pitchFamily="18" charset="0"/>
              </a:rPr>
              <a:t>а</a:t>
            </a:r>
            <a:r>
              <a:rPr lang="kk-KZ" dirty="0" smtClean="0">
                <a:latin typeface="Georgia" pitchFamily="18" charset="0"/>
              </a:rPr>
              <a:t>) Отан – оттан да ыстық.</a:t>
            </a:r>
            <a:r>
              <a:rPr lang="ru-RU" dirty="0" smtClean="0">
                <a:latin typeface="Georgia" pitchFamily="18" charset="0"/>
              </a:rPr>
              <a:t/>
            </a:r>
            <a:br>
              <a:rPr lang="ru-RU" dirty="0" smtClean="0">
                <a:latin typeface="Georgia" pitchFamily="18" charset="0"/>
              </a:rPr>
            </a:br>
            <a:r>
              <a:rPr lang="kk-KZ" dirty="0" smtClean="0">
                <a:latin typeface="Georgia" pitchFamily="18" charset="0"/>
              </a:rPr>
              <a:t>ә) Өнерлі өрге жүзер.</a:t>
            </a:r>
            <a:r>
              <a:rPr lang="ru-RU" dirty="0" smtClean="0">
                <a:latin typeface="Georgia" pitchFamily="18" charset="0"/>
              </a:rPr>
              <a:t/>
            </a:r>
            <a:br>
              <a:rPr lang="ru-RU" dirty="0" smtClean="0">
                <a:latin typeface="Georgia" pitchFamily="18" charset="0"/>
              </a:rPr>
            </a:br>
            <a:r>
              <a:rPr lang="kk-KZ" dirty="0" smtClean="0">
                <a:latin typeface="Georgia" pitchFamily="18" charset="0"/>
              </a:rPr>
              <a:t>б) Қыстың көзі –қырау.</a:t>
            </a:r>
            <a:r>
              <a:rPr lang="ru-RU" dirty="0" smtClean="0">
                <a:latin typeface="Georgia" pitchFamily="18" charset="0"/>
              </a:rPr>
              <a:t/>
            </a:r>
            <a:br>
              <a:rPr lang="ru-RU" dirty="0" smtClean="0">
                <a:latin typeface="Georgia" pitchFamily="18" charset="0"/>
              </a:rPr>
            </a:br>
            <a:endParaRPr lang="ru-RU" dirty="0"/>
          </a:p>
        </p:txBody>
      </p:sp>
      <p:pic>
        <p:nvPicPr>
          <p:cNvPr id="7" name="Picture 13" descr="C:\Documents and Settings\Юра\Рабочий стол\Новый год\89.gif"/>
          <p:cNvPicPr>
            <a:picLocks noChangeAspect="1" noChangeArrowheads="1" noCrop="1"/>
          </p:cNvPicPr>
          <p:nvPr/>
        </p:nvPicPr>
        <p:blipFill>
          <a:blip r:embed="rId2" cstate="print"/>
          <a:srcRect/>
          <a:stretch>
            <a:fillRect/>
          </a:stretch>
        </p:blipFill>
        <p:spPr bwMode="auto">
          <a:xfrm flipH="1">
            <a:off x="0" y="2636912"/>
            <a:ext cx="2149971"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3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7"/>
                                        </p:tgtEl>
                                        <p:attrNameLst>
                                          <p:attrName>ppt_x</p:attrName>
                                          <p:attrName>ppt_y</p:attrName>
                                        </p:attrNameLst>
                                      </p:cBhvr>
                                    </p:animMotion>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95536" y="1196752"/>
            <a:ext cx="8280920" cy="5040559"/>
          </a:xfrm>
        </p:spPr>
        <p:txBody>
          <a:bodyPr>
            <a:normAutofit fontScale="90000"/>
          </a:bodyPr>
          <a:lstStyle/>
          <a:p>
            <a:pPr>
              <a:lnSpc>
                <a:spcPct val="150000"/>
              </a:lnSpc>
            </a:pPr>
            <a:r>
              <a:rPr lang="kk-KZ" dirty="0" smtClean="0">
                <a:solidFill>
                  <a:srgbClr val="C00000"/>
                </a:solidFill>
                <a:latin typeface="Georgia" pitchFamily="18" charset="0"/>
              </a:rPr>
              <a:t>3. Қыста кимейтін киімді тап</a:t>
            </a:r>
            <a:r>
              <a:rPr lang="kk-KZ" dirty="0" smtClean="0">
                <a:solidFill>
                  <a:srgbClr val="C00000"/>
                </a:solidFill>
                <a:latin typeface="Georgia" pitchFamily="18" charset="0"/>
              </a:rPr>
              <a:t>.</a:t>
            </a:r>
            <a:r>
              <a:rPr lang="kk-KZ" dirty="0" smtClean="0">
                <a:latin typeface="Georgia" pitchFamily="18" charset="0"/>
              </a:rPr>
              <a:t/>
            </a:r>
            <a:br>
              <a:rPr lang="kk-KZ" dirty="0" smtClean="0">
                <a:latin typeface="Georgia" pitchFamily="18" charset="0"/>
              </a:rPr>
            </a:br>
            <a:r>
              <a:rPr lang="ru-RU" dirty="0" smtClean="0">
                <a:latin typeface="Georgia" pitchFamily="18" charset="0"/>
              </a:rPr>
              <a:t/>
            </a:r>
            <a:br>
              <a:rPr lang="ru-RU" dirty="0" smtClean="0">
                <a:latin typeface="Georgia" pitchFamily="18" charset="0"/>
              </a:rPr>
            </a:br>
            <a:r>
              <a:rPr lang="kk-KZ" dirty="0" smtClean="0">
                <a:latin typeface="Georgia" pitchFamily="18" charset="0"/>
              </a:rPr>
              <a:t>а) қолғап   </a:t>
            </a:r>
            <a:r>
              <a:rPr lang="ru-RU" dirty="0" smtClean="0">
                <a:latin typeface="Georgia" pitchFamily="18" charset="0"/>
              </a:rPr>
              <a:t/>
            </a:r>
            <a:br>
              <a:rPr lang="ru-RU" dirty="0" smtClean="0">
                <a:latin typeface="Georgia" pitchFamily="18" charset="0"/>
              </a:rPr>
            </a:br>
            <a:r>
              <a:rPr lang="kk-KZ" dirty="0" smtClean="0">
                <a:latin typeface="Georgia" pitchFamily="18" charset="0"/>
              </a:rPr>
              <a:t>ә) көйлек</a:t>
            </a:r>
            <a:r>
              <a:rPr lang="ru-RU" dirty="0" smtClean="0">
                <a:latin typeface="Georgia" pitchFamily="18" charset="0"/>
              </a:rPr>
              <a:t/>
            </a:r>
            <a:br>
              <a:rPr lang="ru-RU" dirty="0" smtClean="0">
                <a:latin typeface="Georgia" pitchFamily="18" charset="0"/>
              </a:rPr>
            </a:br>
            <a:r>
              <a:rPr lang="kk-KZ" dirty="0" smtClean="0">
                <a:latin typeface="Georgia" pitchFamily="18" charset="0"/>
              </a:rPr>
              <a:t>б) тон</a:t>
            </a:r>
            <a:r>
              <a:rPr lang="ru-RU" dirty="0" smtClean="0">
                <a:latin typeface="Georgia" pitchFamily="18" charset="0"/>
              </a:rPr>
              <a:t/>
            </a:r>
            <a:br>
              <a:rPr lang="ru-RU" dirty="0" smtClean="0">
                <a:latin typeface="Georgia" pitchFamily="18" charset="0"/>
              </a:rPr>
            </a:br>
            <a:endParaRPr lang="ru-RU" dirty="0"/>
          </a:p>
        </p:txBody>
      </p:sp>
      <p:pic>
        <p:nvPicPr>
          <p:cNvPr id="6" name="Picture 13" descr="C:\Documents and Settings\Юра\Рабочий стол\Новый год\89.gif"/>
          <p:cNvPicPr>
            <a:picLocks noChangeAspect="1" noChangeArrowheads="1" noCrop="1"/>
          </p:cNvPicPr>
          <p:nvPr/>
        </p:nvPicPr>
        <p:blipFill>
          <a:blip r:embed="rId2" cstate="print"/>
          <a:srcRect/>
          <a:stretch>
            <a:fillRect/>
          </a:stretch>
        </p:blipFill>
        <p:spPr bwMode="auto">
          <a:xfrm>
            <a:off x="6228184" y="2564904"/>
            <a:ext cx="2386533"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3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6"/>
                                        </p:tgtEl>
                                        <p:attrNameLst>
                                          <p:attrName>ppt_x</p:attrName>
                                          <p:attrName>ppt_y</p:attrName>
                                        </p:attrNameLst>
                                      </p:cBhvr>
                                    </p:animMotion>
                                    <p:animEffect transition="in" filter="fade">
                                      <p:cBhvr>
                                        <p:cTn id="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51520" y="476673"/>
            <a:ext cx="8640960" cy="5760640"/>
          </a:xfrm>
        </p:spPr>
        <p:txBody>
          <a:bodyPr>
            <a:normAutofit fontScale="90000"/>
          </a:bodyPr>
          <a:lstStyle/>
          <a:p>
            <a:pPr>
              <a:lnSpc>
                <a:spcPct val="150000"/>
              </a:lnSpc>
            </a:pPr>
            <a:r>
              <a:rPr lang="kk-KZ" dirty="0" smtClean="0">
                <a:solidFill>
                  <a:srgbClr val="C00000"/>
                </a:solidFill>
                <a:latin typeface="Georgia" pitchFamily="18" charset="0"/>
              </a:rPr>
              <a:t>4. Қыста ауа райы қандай болады</a:t>
            </a:r>
            <a:r>
              <a:rPr lang="kk-KZ" dirty="0" smtClean="0">
                <a:solidFill>
                  <a:srgbClr val="C00000"/>
                </a:solidFill>
                <a:latin typeface="Georgia" pitchFamily="18" charset="0"/>
              </a:rPr>
              <a:t>?</a:t>
            </a:r>
            <a:br>
              <a:rPr lang="kk-KZ" dirty="0" smtClean="0">
                <a:solidFill>
                  <a:srgbClr val="C00000"/>
                </a:solidFill>
                <a:latin typeface="Georgia" pitchFamily="18" charset="0"/>
              </a:rPr>
            </a:br>
            <a:r>
              <a:rPr lang="ru-RU" dirty="0" smtClean="0">
                <a:latin typeface="Georgia" pitchFamily="18" charset="0"/>
              </a:rPr>
              <a:t/>
            </a:r>
            <a:br>
              <a:rPr lang="ru-RU" dirty="0" smtClean="0">
                <a:latin typeface="Georgia" pitchFamily="18" charset="0"/>
              </a:rPr>
            </a:br>
            <a:r>
              <a:rPr lang="kk-KZ" dirty="0" smtClean="0">
                <a:latin typeface="Georgia" pitchFamily="18" charset="0"/>
              </a:rPr>
              <a:t>а) ыстық</a:t>
            </a:r>
            <a:r>
              <a:rPr lang="ru-RU" dirty="0" smtClean="0">
                <a:latin typeface="Georgia" pitchFamily="18" charset="0"/>
              </a:rPr>
              <a:t/>
            </a:r>
            <a:br>
              <a:rPr lang="ru-RU" dirty="0" smtClean="0">
                <a:latin typeface="Georgia" pitchFamily="18" charset="0"/>
              </a:rPr>
            </a:br>
            <a:r>
              <a:rPr lang="kk-KZ" dirty="0" smtClean="0">
                <a:latin typeface="Georgia" pitchFamily="18" charset="0"/>
              </a:rPr>
              <a:t>ә) ызғарлы</a:t>
            </a:r>
            <a:r>
              <a:rPr lang="ru-RU" dirty="0" smtClean="0">
                <a:latin typeface="Georgia" pitchFamily="18" charset="0"/>
              </a:rPr>
              <a:t/>
            </a:r>
            <a:br>
              <a:rPr lang="ru-RU" dirty="0" smtClean="0">
                <a:latin typeface="Georgia" pitchFamily="18" charset="0"/>
              </a:rPr>
            </a:br>
            <a:r>
              <a:rPr lang="kk-KZ" dirty="0" smtClean="0">
                <a:latin typeface="Georgia" pitchFamily="18" charset="0"/>
              </a:rPr>
              <a:t>б) жаңбырлы</a:t>
            </a:r>
            <a:r>
              <a:rPr lang="ru-RU" dirty="0" smtClean="0">
                <a:latin typeface="Georgia" pitchFamily="18" charset="0"/>
              </a:rPr>
              <a:t/>
            </a:r>
            <a:br>
              <a:rPr lang="ru-RU" dirty="0" smtClean="0">
                <a:latin typeface="Georgia" pitchFamily="18" charset="0"/>
              </a:rPr>
            </a:br>
            <a:endParaRPr lang="ru-RU" dirty="0"/>
          </a:p>
        </p:txBody>
      </p:sp>
      <p:pic>
        <p:nvPicPr>
          <p:cNvPr id="6" name="Picture 13" descr="C:\Documents and Settings\Юра\Рабочий стол\Новый год\89.gif"/>
          <p:cNvPicPr>
            <a:picLocks noChangeAspect="1" noChangeArrowheads="1" noCrop="1"/>
          </p:cNvPicPr>
          <p:nvPr/>
        </p:nvPicPr>
        <p:blipFill>
          <a:blip r:embed="rId2" cstate="print"/>
          <a:srcRect/>
          <a:stretch>
            <a:fillRect/>
          </a:stretch>
        </p:blipFill>
        <p:spPr bwMode="auto">
          <a:xfrm flipH="1">
            <a:off x="539551" y="2276872"/>
            <a:ext cx="2438003"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3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6"/>
                                        </p:tgtEl>
                                        <p:attrNameLst>
                                          <p:attrName>ppt_x</p:attrName>
                                          <p:attrName>ppt_y</p:attrName>
                                        </p:attrNameLst>
                                      </p:cBhvr>
                                    </p:animMotion>
                                    <p:animEffect transition="in" filter="fade">
                                      <p:cBhvr>
                                        <p:cTn id="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79512" y="548680"/>
            <a:ext cx="8568952" cy="6048671"/>
          </a:xfrm>
        </p:spPr>
        <p:txBody>
          <a:bodyPr>
            <a:normAutofit/>
          </a:bodyPr>
          <a:lstStyle/>
          <a:p>
            <a:r>
              <a:rPr lang="kk-KZ" dirty="0" smtClean="0">
                <a:solidFill>
                  <a:srgbClr val="C00000"/>
                </a:solidFill>
                <a:latin typeface="Georgia" pitchFamily="18" charset="0"/>
              </a:rPr>
              <a:t>5. Қыста терезелерге ою-өрнекті  не салады</a:t>
            </a:r>
            <a:r>
              <a:rPr lang="kk-KZ" dirty="0" smtClean="0">
                <a:solidFill>
                  <a:srgbClr val="C00000"/>
                </a:solidFill>
                <a:latin typeface="Georgia" pitchFamily="18" charset="0"/>
              </a:rPr>
              <a:t>?</a:t>
            </a:r>
            <a:br>
              <a:rPr lang="kk-KZ" dirty="0" smtClean="0">
                <a:solidFill>
                  <a:srgbClr val="C00000"/>
                </a:solidFill>
                <a:latin typeface="Georgia" pitchFamily="18" charset="0"/>
              </a:rPr>
            </a:br>
            <a:r>
              <a:rPr lang="ru-RU" dirty="0" smtClean="0">
                <a:latin typeface="Georgia" pitchFamily="18" charset="0"/>
              </a:rPr>
              <a:t/>
            </a:r>
            <a:br>
              <a:rPr lang="ru-RU" dirty="0" smtClean="0">
                <a:latin typeface="Georgia" pitchFamily="18" charset="0"/>
              </a:rPr>
            </a:br>
            <a:r>
              <a:rPr lang="kk-KZ" dirty="0" smtClean="0">
                <a:latin typeface="Georgia" pitchFamily="18" charset="0"/>
              </a:rPr>
              <a:t>а) суретші</a:t>
            </a:r>
            <a:r>
              <a:rPr lang="ru-RU" dirty="0" smtClean="0">
                <a:latin typeface="Georgia" pitchFamily="18" charset="0"/>
              </a:rPr>
              <a:t/>
            </a:r>
            <a:br>
              <a:rPr lang="ru-RU" dirty="0" smtClean="0">
                <a:latin typeface="Georgia" pitchFamily="18" charset="0"/>
              </a:rPr>
            </a:br>
            <a:r>
              <a:rPr lang="kk-KZ" dirty="0" smtClean="0">
                <a:latin typeface="Georgia" pitchFamily="18" charset="0"/>
              </a:rPr>
              <a:t>ә) сәулетші</a:t>
            </a:r>
            <a:r>
              <a:rPr lang="ru-RU" dirty="0" smtClean="0">
                <a:latin typeface="Georgia" pitchFamily="18" charset="0"/>
              </a:rPr>
              <a:t/>
            </a:r>
            <a:br>
              <a:rPr lang="ru-RU" dirty="0" smtClean="0">
                <a:latin typeface="Georgia" pitchFamily="18" charset="0"/>
              </a:rPr>
            </a:br>
            <a:r>
              <a:rPr lang="kk-KZ" dirty="0" smtClean="0">
                <a:latin typeface="Georgia" pitchFamily="18" charset="0"/>
              </a:rPr>
              <a:t>б) аяз</a:t>
            </a:r>
            <a:r>
              <a:rPr lang="ru-RU" dirty="0" smtClean="0">
                <a:latin typeface="Georgia" pitchFamily="18" charset="0"/>
              </a:rPr>
              <a:t/>
            </a:r>
            <a:br>
              <a:rPr lang="ru-RU" dirty="0" smtClean="0">
                <a:latin typeface="Georgia" pitchFamily="18" charset="0"/>
              </a:rPr>
            </a:br>
            <a:endParaRPr lang="ru-RU" dirty="0"/>
          </a:p>
        </p:txBody>
      </p:sp>
      <p:pic>
        <p:nvPicPr>
          <p:cNvPr id="6" name="Picture 13" descr="C:\Documents and Settings\Юра\Рабочий стол\Новый год\89.gif"/>
          <p:cNvPicPr>
            <a:picLocks noChangeAspect="1" noChangeArrowheads="1" noCrop="1"/>
          </p:cNvPicPr>
          <p:nvPr/>
        </p:nvPicPr>
        <p:blipFill>
          <a:blip r:embed="rId2" cstate="print"/>
          <a:srcRect/>
          <a:stretch>
            <a:fillRect/>
          </a:stretch>
        </p:blipFill>
        <p:spPr bwMode="auto">
          <a:xfrm>
            <a:off x="6228184" y="2636912"/>
            <a:ext cx="2530549"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3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6"/>
                                        </p:tgtEl>
                                        <p:attrNameLst>
                                          <p:attrName>ppt_x</p:attrName>
                                          <p:attrName>ppt_y</p:attrName>
                                        </p:attrNameLst>
                                      </p:cBhvr>
                                    </p:animMotion>
                                    <p:animEffect transition="in" filter="fade">
                                      <p:cBhvr>
                                        <p:cTn id="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С Первым днем зимы!"/>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Заголовок 3"/>
          <p:cNvSpPr>
            <a:spLocks noGrp="1"/>
          </p:cNvSpPr>
          <p:nvPr>
            <p:ph type="ctrTitle"/>
          </p:nvPr>
        </p:nvSpPr>
        <p:spPr>
          <a:xfrm>
            <a:off x="4644008" y="764703"/>
            <a:ext cx="4248472" cy="5616625"/>
          </a:xfrm>
          <a:solidFill>
            <a:schemeClr val="bg1"/>
          </a:solidFill>
        </p:spPr>
        <p:txBody>
          <a:bodyPr>
            <a:normAutofit/>
          </a:bodyPr>
          <a:lstStyle/>
          <a:p>
            <a:r>
              <a:rPr lang="kk-KZ" dirty="0" smtClean="0">
                <a:solidFill>
                  <a:srgbClr val="C00000"/>
                </a:solidFill>
                <a:latin typeface="Georgia" pitchFamily="18" charset="0"/>
              </a:rPr>
              <a:t>Жауабы:</a:t>
            </a:r>
            <a:r>
              <a:rPr lang="kk-KZ" dirty="0" smtClean="0">
                <a:latin typeface="Georgia" pitchFamily="18" charset="0"/>
              </a:rPr>
              <a:t/>
            </a:r>
            <a:br>
              <a:rPr lang="kk-KZ" dirty="0" smtClean="0">
                <a:latin typeface="Georgia" pitchFamily="18" charset="0"/>
              </a:rPr>
            </a:br>
            <a:r>
              <a:rPr lang="kk-KZ" dirty="0" smtClean="0">
                <a:latin typeface="Georgia" pitchFamily="18" charset="0"/>
              </a:rPr>
              <a:t/>
            </a:r>
            <a:br>
              <a:rPr lang="kk-KZ" dirty="0" smtClean="0">
                <a:latin typeface="Georgia" pitchFamily="18" charset="0"/>
              </a:rPr>
            </a:br>
            <a:r>
              <a:rPr lang="kk-KZ" dirty="0" smtClean="0">
                <a:latin typeface="Georgia" pitchFamily="18" charset="0"/>
              </a:rPr>
              <a:t>1. Б)</a:t>
            </a:r>
            <a:br>
              <a:rPr lang="kk-KZ" dirty="0" smtClean="0">
                <a:latin typeface="Georgia" pitchFamily="18" charset="0"/>
              </a:rPr>
            </a:br>
            <a:r>
              <a:rPr lang="kk-KZ" dirty="0" smtClean="0">
                <a:latin typeface="Georgia" pitchFamily="18" charset="0"/>
              </a:rPr>
              <a:t>2. Б)</a:t>
            </a:r>
            <a:br>
              <a:rPr lang="kk-KZ" dirty="0" smtClean="0">
                <a:latin typeface="Georgia" pitchFamily="18" charset="0"/>
              </a:rPr>
            </a:br>
            <a:r>
              <a:rPr lang="kk-KZ" dirty="0" smtClean="0">
                <a:latin typeface="Georgia" pitchFamily="18" charset="0"/>
              </a:rPr>
              <a:t>3. Ә) </a:t>
            </a:r>
            <a:br>
              <a:rPr lang="kk-KZ" dirty="0" smtClean="0">
                <a:latin typeface="Georgia" pitchFamily="18" charset="0"/>
              </a:rPr>
            </a:br>
            <a:r>
              <a:rPr lang="kk-KZ" dirty="0" smtClean="0">
                <a:latin typeface="Georgia" pitchFamily="18" charset="0"/>
              </a:rPr>
              <a:t>4. Ә)</a:t>
            </a:r>
            <a:br>
              <a:rPr lang="kk-KZ" dirty="0" smtClean="0">
                <a:latin typeface="Georgia" pitchFamily="18" charset="0"/>
              </a:rPr>
            </a:br>
            <a:r>
              <a:rPr lang="kk-KZ" dirty="0" smtClean="0">
                <a:latin typeface="Georgia" pitchFamily="18" charset="0"/>
              </a:rPr>
              <a:t>5. Б)</a:t>
            </a:r>
            <a:endParaRPr lang="ru-RU" dirty="0">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Снежная анимация"/>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34360" cy="685139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Заголовок 3"/>
          <p:cNvSpPr>
            <a:spLocks noGrp="1"/>
          </p:cNvSpPr>
          <p:nvPr>
            <p:ph type="ctrTitle"/>
          </p:nvPr>
        </p:nvSpPr>
        <p:spPr>
          <a:xfrm>
            <a:off x="685800" y="1"/>
            <a:ext cx="7772400" cy="2636911"/>
          </a:xfrm>
        </p:spPr>
        <p:txBody>
          <a:bodyPr>
            <a:normAutofit fontScale="90000"/>
          </a:bodyPr>
          <a:lstStyle/>
          <a:p>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Үйге тапсырма:</a:t>
            </a:r>
            <a:b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br>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a:r>
            <a:b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br>
            <a:r>
              <a:rPr lang="kk-KZ" b="1" dirty="0" smtClean="0">
                <a:ln w="18415" cmpd="sng">
                  <a:solidFill>
                    <a:srgbClr val="FFFFFF"/>
                  </a:solidFill>
                  <a:prstDash val="solid"/>
                </a:ln>
                <a:solidFill>
                  <a:srgbClr val="C00000"/>
                </a:solidFill>
                <a:effectLst>
                  <a:outerShdw blurRad="63500" dir="3600000" algn="tl" rotWithShape="0">
                    <a:srgbClr val="000000">
                      <a:alpha val="70000"/>
                    </a:srgbClr>
                  </a:outerShdw>
                </a:effectLst>
                <a:latin typeface="Georgia" pitchFamily="18" charset="0"/>
              </a:rPr>
              <a:t>“Қыс” </a:t>
            </a:r>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тақырыбына </a:t>
            </a:r>
            <a:b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br>
            <a:r>
              <a:rPr lang="kk-KZ"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2-3 мақал жаттау</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Юра\Рабочий стол\Новый год\new_year189.gif"/>
          <p:cNvPicPr>
            <a:picLocks noChangeAspect="1" noChangeArrowheads="1" noCrop="1"/>
          </p:cNvPicPr>
          <p:nvPr/>
        </p:nvPicPr>
        <p:blipFill>
          <a:blip r:embed="rId2" cstate="print"/>
          <a:srcRect/>
          <a:stretch>
            <a:fillRect/>
          </a:stretch>
        </p:blipFill>
        <p:spPr bwMode="auto">
          <a:xfrm>
            <a:off x="0" y="0"/>
            <a:ext cx="9144000" cy="6891477"/>
          </a:xfrm>
          <a:prstGeom prst="rect">
            <a:avLst/>
          </a:prstGeom>
          <a:noFill/>
          <a:ln w="9525">
            <a:noFill/>
            <a:miter lim="800000"/>
            <a:headEnd/>
            <a:tailEnd/>
          </a:ln>
        </p:spPr>
      </p:pic>
      <p:sp>
        <p:nvSpPr>
          <p:cNvPr id="4" name="Заголовок 3"/>
          <p:cNvSpPr>
            <a:spLocks noGrp="1"/>
          </p:cNvSpPr>
          <p:nvPr>
            <p:ph type="ctrTitle"/>
          </p:nvPr>
        </p:nvSpPr>
        <p:spPr>
          <a:xfrm>
            <a:off x="179512" y="260648"/>
            <a:ext cx="4104456" cy="648072"/>
          </a:xfrm>
        </p:spPr>
        <p:txBody>
          <a:bodyPr>
            <a:normAutofit fontScale="90000"/>
          </a:bodyPr>
          <a:lstStyle/>
          <a:p>
            <a:r>
              <a:rPr lang="kk-KZ" b="1" i="1" dirty="0" smtClean="0">
                <a:solidFill>
                  <a:srgbClr val="00B050"/>
                </a:solidFill>
                <a:latin typeface="Georgia" pitchFamily="18" charset="0"/>
              </a:rPr>
              <a:t>РЕФЛЕКСИЯ</a:t>
            </a:r>
            <a:endParaRPr lang="ru-RU" b="1" i="1" dirty="0">
              <a:solidFill>
                <a:srgbClr val="00B050"/>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Снежная анимация"/>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34360" cy="685139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1403648" y="548681"/>
            <a:ext cx="7054552" cy="2376264"/>
          </a:xfrm>
        </p:spPr>
        <p:txBody>
          <a:bodyPr/>
          <a:lstStyle/>
          <a:p>
            <a:r>
              <a:rPr lang="kk-KZ" b="1" i="1" dirty="0" smtClean="0">
                <a:ln w="18415" cmpd="sng">
                  <a:solidFill>
                    <a:schemeClr val="accent6">
                      <a:lumMod val="75000"/>
                    </a:schemeClr>
                  </a:solidFill>
                  <a:prstDash val="solid"/>
                </a:ln>
                <a:solidFill>
                  <a:srgbClr val="FFFFFF"/>
                </a:solidFill>
                <a:effectLst>
                  <a:outerShdw blurRad="63500" dir="3600000" algn="tl" rotWithShape="0">
                    <a:srgbClr val="000000">
                      <a:alpha val="70000"/>
                    </a:srgbClr>
                  </a:outerShdw>
                </a:effectLst>
                <a:latin typeface="Georgia" pitchFamily="18" charset="0"/>
              </a:rPr>
              <a:t>Назарларыңызға </a:t>
            </a:r>
            <a:br>
              <a:rPr lang="kk-KZ" b="1" i="1" dirty="0" smtClean="0">
                <a:ln w="18415" cmpd="sng">
                  <a:solidFill>
                    <a:schemeClr val="accent6">
                      <a:lumMod val="75000"/>
                    </a:schemeClr>
                  </a:solidFill>
                  <a:prstDash val="solid"/>
                </a:ln>
                <a:solidFill>
                  <a:srgbClr val="FFFFFF"/>
                </a:solidFill>
                <a:effectLst>
                  <a:outerShdw blurRad="63500" dir="3600000" algn="tl" rotWithShape="0">
                    <a:srgbClr val="000000">
                      <a:alpha val="70000"/>
                    </a:srgbClr>
                  </a:outerShdw>
                </a:effectLst>
                <a:latin typeface="Georgia" pitchFamily="18" charset="0"/>
              </a:rPr>
            </a:br>
            <a:r>
              <a:rPr lang="kk-KZ" b="1" i="1" dirty="0" smtClean="0">
                <a:ln w="18415" cmpd="sng">
                  <a:solidFill>
                    <a:schemeClr val="accent6">
                      <a:lumMod val="75000"/>
                    </a:schemeClr>
                  </a:solidFill>
                  <a:prstDash val="solid"/>
                </a:ln>
                <a:solidFill>
                  <a:srgbClr val="FFFFFF"/>
                </a:solidFill>
                <a:effectLst>
                  <a:outerShdw blurRad="63500" dir="3600000" algn="tl" rotWithShape="0">
                    <a:srgbClr val="000000">
                      <a:alpha val="70000"/>
                    </a:srgbClr>
                  </a:outerShdw>
                </a:effectLst>
                <a:latin typeface="Georgia" pitchFamily="18" charset="0"/>
              </a:rPr>
              <a:t>р</a:t>
            </a:r>
            <a:r>
              <a:rPr lang="kk-KZ" b="1" i="1" dirty="0" smtClean="0">
                <a:ln w="18415" cmpd="sng">
                  <a:solidFill>
                    <a:schemeClr val="accent6">
                      <a:lumMod val="75000"/>
                    </a:schemeClr>
                  </a:solidFill>
                  <a:prstDash val="solid"/>
                </a:ln>
                <a:solidFill>
                  <a:srgbClr val="FFFFFF"/>
                </a:solidFill>
                <a:effectLst>
                  <a:outerShdw blurRad="63500" dir="3600000" algn="tl" rotWithShape="0">
                    <a:srgbClr val="000000">
                      <a:alpha val="70000"/>
                    </a:srgbClr>
                  </a:outerShdw>
                </a:effectLst>
                <a:latin typeface="Georgia" pitchFamily="18" charset="0"/>
              </a:rPr>
              <a:t>ақмет!</a:t>
            </a:r>
            <a:endParaRPr lang="ru-RU" b="1" i="1" dirty="0">
              <a:ln w="18415" cmpd="sng">
                <a:solidFill>
                  <a:schemeClr val="accent6">
                    <a:lumMod val="75000"/>
                  </a:schemeClr>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Зима в картинках"/>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ctrTitle"/>
          </p:nvPr>
        </p:nvSpPr>
        <p:spPr>
          <a:xfrm>
            <a:off x="971600" y="692696"/>
            <a:ext cx="7272808" cy="5472608"/>
          </a:xfrm>
          <a:solidFill>
            <a:schemeClr val="bg1">
              <a:lumMod val="95000"/>
            </a:schemeClr>
          </a:solidFill>
        </p:spPr>
        <p:txBody>
          <a:bodyPr>
            <a:normAutofit/>
          </a:bodyPr>
          <a:lstStyle/>
          <a:p>
            <a:r>
              <a:rPr lang="kk-KZ"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Сабақтың мақсаты:</a:t>
            </a:r>
            <a:r>
              <a:rPr lang="kk-KZ"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kk-KZ"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kk-KZ" sz="3100" dirty="0" smtClean="0">
                <a:latin typeface="Georgia" pitchFamily="18" charset="0"/>
              </a:rPr>
              <a:t> Оқушылардың қыс мезгіліне деген түсінігін кеңейту, бұл жыл мезгілінің ерекшелігін атап көрсету.</a:t>
            </a:r>
            <a:endParaRPr lang="ru-RU" sz="3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endParaRPr>
          </a:p>
        </p:txBody>
      </p:sp>
    </p:spTree>
    <p:extLst>
      <p:ext uri="{BB962C8B-B14F-4D97-AF65-F5344CB8AC3E}">
        <p14:creationId xmlns:p14="http://schemas.microsoft.com/office/powerpoint/2010/main" xmlns="" val="120423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Зима в картинках"/>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1115616" y="908721"/>
            <a:ext cx="6984776" cy="4968552"/>
          </a:xfrm>
          <a:solidFill>
            <a:schemeClr val="bg1">
              <a:lumMod val="95000"/>
            </a:schemeClr>
          </a:solidFill>
        </p:spPr>
        <p:txBody>
          <a:bodyPr>
            <a:normAutofit fontScale="90000"/>
          </a:bodyPr>
          <a:lstStyle/>
          <a:p>
            <a:pPr>
              <a:lnSpc>
                <a:spcPct val="150000"/>
              </a:lnSpc>
            </a:pPr>
            <a:r>
              <a:rPr lang="kk-KZ" b="1" dirty="0" smtClean="0">
                <a:solidFill>
                  <a:schemeClr val="accent4">
                    <a:lumMod val="75000"/>
                  </a:schemeClr>
                </a:solidFill>
                <a:latin typeface="Georgia" pitchFamily="18" charset="0"/>
              </a:rPr>
              <a:t>Кел, балалар, күлейік,</a:t>
            </a:r>
            <a:br>
              <a:rPr lang="kk-KZ" b="1" dirty="0" smtClean="0">
                <a:solidFill>
                  <a:schemeClr val="accent4">
                    <a:lumMod val="75000"/>
                  </a:schemeClr>
                </a:solidFill>
                <a:latin typeface="Georgia" pitchFamily="18" charset="0"/>
              </a:rPr>
            </a:br>
            <a:r>
              <a:rPr lang="kk-KZ" b="1" dirty="0" smtClean="0">
                <a:solidFill>
                  <a:schemeClr val="accent4">
                    <a:lumMod val="75000"/>
                  </a:schemeClr>
                </a:solidFill>
                <a:latin typeface="Georgia" pitchFamily="18" charset="0"/>
              </a:rPr>
              <a:t>Күлкіменен түлейік!</a:t>
            </a:r>
            <a:br>
              <a:rPr lang="kk-KZ" b="1" dirty="0" smtClean="0">
                <a:solidFill>
                  <a:schemeClr val="accent4">
                    <a:lumMod val="75000"/>
                  </a:schemeClr>
                </a:solidFill>
                <a:latin typeface="Georgia" pitchFamily="18" charset="0"/>
              </a:rPr>
            </a:br>
            <a:r>
              <a:rPr lang="kk-KZ" b="1" dirty="0" smtClean="0">
                <a:solidFill>
                  <a:schemeClr val="accent4">
                    <a:lumMod val="75000"/>
                  </a:schemeClr>
                </a:solidFill>
                <a:latin typeface="Georgia" pitchFamily="18" charset="0"/>
              </a:rPr>
              <a:t>Қабақ түйген не керек,</a:t>
            </a:r>
            <a:br>
              <a:rPr lang="kk-KZ" b="1" dirty="0" smtClean="0">
                <a:solidFill>
                  <a:schemeClr val="accent4">
                    <a:lumMod val="75000"/>
                  </a:schemeClr>
                </a:solidFill>
                <a:latin typeface="Georgia" pitchFamily="18" charset="0"/>
              </a:rPr>
            </a:br>
            <a:r>
              <a:rPr lang="kk-KZ" b="1" dirty="0" smtClean="0">
                <a:solidFill>
                  <a:schemeClr val="accent4">
                    <a:lumMod val="75000"/>
                  </a:schemeClr>
                </a:solidFill>
                <a:latin typeface="Georgia" pitchFamily="18" charset="0"/>
              </a:rPr>
              <a:t>Көңілді болып жүрейік</a:t>
            </a:r>
            <a:r>
              <a:rPr lang="kk-KZ" b="1" dirty="0" smtClean="0">
                <a:solidFill>
                  <a:schemeClr val="accent4">
                    <a:lumMod val="75000"/>
                  </a:schemeClr>
                </a:solidFill>
              </a:rPr>
              <a:t>!</a:t>
            </a:r>
            <a:endParaRPr lang="ru-RU" dirty="0"/>
          </a:p>
        </p:txBody>
      </p:sp>
      <p:pic>
        <p:nvPicPr>
          <p:cNvPr id="5" name="Picture 7" descr="552266908"/>
          <p:cNvPicPr>
            <a:picLocks noChangeAspect="1" noChangeArrowheads="1" noCrop="1"/>
          </p:cNvPicPr>
          <p:nvPr/>
        </p:nvPicPr>
        <p:blipFill>
          <a:blip r:embed="rId3" cstate="print"/>
          <a:srcRect/>
          <a:stretch>
            <a:fillRect/>
          </a:stretch>
        </p:blipFill>
        <p:spPr bwMode="auto">
          <a:xfrm>
            <a:off x="4499993" y="-171400"/>
            <a:ext cx="3240360" cy="21289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1600000">
                                      <p:cBhvr>
                                        <p:cTn id="9"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Зимний вечер"/>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59687"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ctrTitle"/>
          </p:nvPr>
        </p:nvSpPr>
        <p:spPr>
          <a:xfrm>
            <a:off x="685800" y="260649"/>
            <a:ext cx="7772400" cy="936103"/>
          </a:xfrm>
        </p:spPr>
        <p:txBody>
          <a:bodyPr>
            <a:normAutofit fontScale="90000"/>
          </a:bodyPr>
          <a:lstStyle/>
          <a:p>
            <a:r>
              <a:rPr lang="kk-KZ" dirty="0" smtClean="0">
                <a:solidFill>
                  <a:schemeClr val="bg1"/>
                </a:solidFill>
                <a:latin typeface="Georgia" pitchFamily="18" charset="0"/>
              </a:rPr>
              <a:t/>
            </a:r>
            <a:br>
              <a:rPr lang="kk-KZ" dirty="0" smtClean="0">
                <a:solidFill>
                  <a:schemeClr val="bg1"/>
                </a:solidFill>
                <a:latin typeface="Georgia" pitchFamily="18" charset="0"/>
              </a:rPr>
            </a:br>
            <a:r>
              <a:rPr lang="kk-KZ" dirty="0" smtClean="0">
                <a:solidFill>
                  <a:schemeClr val="bg1"/>
                </a:solidFill>
                <a:latin typeface="Georgia" pitchFamily="18" charset="0"/>
              </a:rPr>
              <a:t/>
            </a:r>
            <a:br>
              <a:rPr lang="kk-KZ" dirty="0" smtClean="0">
                <a:solidFill>
                  <a:schemeClr val="bg1"/>
                </a:solidFill>
                <a:latin typeface="Georgia" pitchFamily="18" charset="0"/>
              </a:rPr>
            </a:br>
            <a:r>
              <a:rPr lang="kk-KZ" dirty="0" smtClean="0">
                <a:solidFill>
                  <a:schemeClr val="bg1"/>
                </a:solidFill>
                <a:latin typeface="Georgia" pitchFamily="18" charset="0"/>
              </a:rPr>
              <a:t/>
            </a:r>
            <a:br>
              <a:rPr lang="kk-KZ" dirty="0" smtClean="0">
                <a:solidFill>
                  <a:schemeClr val="bg1"/>
                </a:solidFill>
                <a:latin typeface="Georgia" pitchFamily="18" charset="0"/>
              </a:rPr>
            </a:br>
            <a:r>
              <a:rPr lang="kk-KZ" dirty="0" smtClean="0">
                <a:solidFill>
                  <a:schemeClr val="bg1"/>
                </a:solidFill>
                <a:latin typeface="Georgia" pitchFamily="18" charset="0"/>
              </a:rPr>
              <a:t>Тақырыпқа шығу</a:t>
            </a:r>
            <a:br>
              <a:rPr lang="kk-KZ" dirty="0" smtClean="0">
                <a:solidFill>
                  <a:schemeClr val="bg1"/>
                </a:solidFill>
                <a:latin typeface="Georgia" pitchFamily="18" charset="0"/>
              </a:rPr>
            </a:br>
            <a:r>
              <a:rPr lang="kk-KZ" dirty="0" smtClean="0">
                <a:solidFill>
                  <a:schemeClr val="bg1"/>
                </a:solidFill>
                <a:latin typeface="Georgia" pitchFamily="18" charset="0"/>
              </a:rPr>
              <a:t/>
            </a:r>
            <a:br>
              <a:rPr lang="kk-KZ" dirty="0" smtClean="0">
                <a:solidFill>
                  <a:schemeClr val="bg1"/>
                </a:solidFill>
                <a:latin typeface="Georgia" pitchFamily="18" charset="0"/>
              </a:rPr>
            </a:br>
            <a:r>
              <a:rPr lang="kk-KZ" dirty="0" smtClean="0">
                <a:solidFill>
                  <a:schemeClr val="bg1"/>
                </a:solidFill>
                <a:latin typeface="Georgia" pitchFamily="18" charset="0"/>
              </a:rPr>
              <a:t/>
            </a:r>
            <a:br>
              <a:rPr lang="kk-KZ" dirty="0" smtClean="0">
                <a:solidFill>
                  <a:schemeClr val="bg1"/>
                </a:solidFill>
                <a:latin typeface="Georgia" pitchFamily="18" charset="0"/>
              </a:rPr>
            </a:br>
            <a:r>
              <a:rPr lang="kk-KZ" dirty="0" smtClean="0">
                <a:solidFill>
                  <a:schemeClr val="bg1"/>
                </a:solidFill>
                <a:latin typeface="Georgia" pitchFamily="18" charset="0"/>
              </a:rPr>
              <a:t>-</a:t>
            </a:r>
            <a:endParaRPr lang="ru-RU" i="1" dirty="0">
              <a:solidFill>
                <a:schemeClr val="bg1"/>
              </a:solidFill>
              <a:latin typeface="Georgia" pitchFamily="18" charset="0"/>
            </a:endParaRPr>
          </a:p>
        </p:txBody>
      </p:sp>
      <p:sp>
        <p:nvSpPr>
          <p:cNvPr id="4" name="Подзаголовок 3"/>
          <p:cNvSpPr>
            <a:spLocks noGrp="1"/>
          </p:cNvSpPr>
          <p:nvPr>
            <p:ph type="subTitle" idx="1"/>
          </p:nvPr>
        </p:nvSpPr>
        <p:spPr>
          <a:xfrm>
            <a:off x="539552" y="1412776"/>
            <a:ext cx="7848872" cy="2736304"/>
          </a:xfrm>
        </p:spPr>
        <p:txBody>
          <a:bodyPr/>
          <a:lstStyle/>
          <a:p>
            <a:pPr algn="l">
              <a:lnSpc>
                <a:spcPct val="150000"/>
              </a:lnSpc>
              <a:buFontTx/>
              <a:buChar char="-"/>
            </a:pPr>
            <a:r>
              <a:rPr lang="kk-KZ" i="1" dirty="0" smtClean="0">
                <a:solidFill>
                  <a:schemeClr val="bg1"/>
                </a:solidFill>
                <a:latin typeface="Georgia" pitchFamily="18" charset="0"/>
              </a:rPr>
              <a:t>Мына </a:t>
            </a:r>
            <a:r>
              <a:rPr lang="kk-KZ" i="1" dirty="0" smtClean="0">
                <a:solidFill>
                  <a:schemeClr val="bg1"/>
                </a:solidFill>
                <a:latin typeface="Georgia" pitchFamily="18" charset="0"/>
              </a:rPr>
              <a:t>суреттерде не бейнеленген</a:t>
            </a:r>
            <a:r>
              <a:rPr lang="kk-KZ" i="1" dirty="0" smtClean="0">
                <a:solidFill>
                  <a:schemeClr val="bg1"/>
                </a:solidFill>
                <a:latin typeface="Georgia" pitchFamily="18" charset="0"/>
              </a:rPr>
              <a:t>?</a:t>
            </a:r>
          </a:p>
          <a:p>
            <a:pPr algn="l">
              <a:lnSpc>
                <a:spcPct val="150000"/>
              </a:lnSpc>
            </a:pPr>
            <a:r>
              <a:rPr lang="kk-KZ" i="1" dirty="0" smtClean="0">
                <a:solidFill>
                  <a:schemeClr val="bg1"/>
                </a:solidFill>
                <a:latin typeface="Georgia" pitchFamily="18" charset="0"/>
              </a:rPr>
              <a:t>-Бұл қай жыл мезгілі? </a:t>
            </a:r>
            <a:endParaRPr lang="ru-RU" dirty="0"/>
          </a:p>
        </p:txBody>
      </p:sp>
    </p:spTree>
    <p:extLst>
      <p:ext uri="{BB962C8B-B14F-4D97-AF65-F5344CB8AC3E}">
        <p14:creationId xmlns:p14="http://schemas.microsoft.com/office/powerpoint/2010/main" xmlns="" val="1058977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0.liveinternet.ru/images/attach/c/7/94/535/94535542_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ятно 2 4"/>
          <p:cNvSpPr/>
          <p:nvPr/>
        </p:nvSpPr>
        <p:spPr>
          <a:xfrm>
            <a:off x="2123728" y="1877585"/>
            <a:ext cx="4968551" cy="4326967"/>
          </a:xfrm>
          <a:prstGeom prst="irregularSeal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Georgia" pitchFamily="18" charset="0"/>
              </a:rPr>
              <a:t>Қыс келбеті</a:t>
            </a:r>
            <a:endParaRPr lang="ru-RU"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Georgia" pitchFamily="18" charset="0"/>
            </a:endParaRPr>
          </a:p>
        </p:txBody>
      </p:sp>
      <p:sp>
        <p:nvSpPr>
          <p:cNvPr id="7" name="Стрелка влево 6"/>
          <p:cNvSpPr/>
          <p:nvPr/>
        </p:nvSpPr>
        <p:spPr>
          <a:xfrm rot="1680424">
            <a:off x="1338952" y="2826824"/>
            <a:ext cx="1443289" cy="84396"/>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8" name="Стрелка влево 7"/>
          <p:cNvSpPr/>
          <p:nvPr/>
        </p:nvSpPr>
        <p:spPr>
          <a:xfrm rot="2983331">
            <a:off x="2873575" y="2096384"/>
            <a:ext cx="1272805" cy="101490"/>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9" name="Стрелка влево 8"/>
          <p:cNvSpPr/>
          <p:nvPr/>
        </p:nvSpPr>
        <p:spPr>
          <a:xfrm rot="21025146">
            <a:off x="1041307" y="5132498"/>
            <a:ext cx="1441619" cy="93160"/>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0" name="Стрелка влево 9"/>
          <p:cNvSpPr/>
          <p:nvPr/>
        </p:nvSpPr>
        <p:spPr>
          <a:xfrm rot="11819003">
            <a:off x="6351028" y="4517318"/>
            <a:ext cx="1548137" cy="86172"/>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1" name="Стрелка влево 10"/>
          <p:cNvSpPr/>
          <p:nvPr/>
        </p:nvSpPr>
        <p:spPr>
          <a:xfrm rot="8867197">
            <a:off x="5779055" y="1875244"/>
            <a:ext cx="1492901" cy="96844"/>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4058789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itysmile.org/uploads/posts/2012-01/CitySmile.ORG_11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ctrTitle"/>
          </p:nvPr>
        </p:nvSpPr>
        <p:spPr>
          <a:xfrm>
            <a:off x="4572000" y="1"/>
            <a:ext cx="4572000" cy="1268759"/>
          </a:xfrm>
        </p:spPr>
        <p:txBody>
          <a:bodyPr>
            <a:normAutofit fontScale="90000"/>
          </a:bodyPr>
          <a:lstStyle/>
          <a:p>
            <a:r>
              <a:rPr lang="kk-KZ" b="1" i="1" dirty="0" smtClean="0">
                <a:solidFill>
                  <a:schemeClr val="bg1">
                    <a:lumMod val="95000"/>
                  </a:schemeClr>
                </a:solidFill>
                <a:latin typeface="Georgia" pitchFamily="18" charset="0"/>
              </a:rPr>
              <a:t/>
            </a:r>
            <a:br>
              <a:rPr lang="kk-KZ" b="1" i="1" dirty="0" smtClean="0">
                <a:solidFill>
                  <a:schemeClr val="bg1">
                    <a:lumMod val="95000"/>
                  </a:schemeClr>
                </a:solidFill>
                <a:latin typeface="Georgia" pitchFamily="18" charset="0"/>
              </a:rPr>
            </a:br>
            <a:r>
              <a:rPr lang="kk-KZ" b="1" i="1" dirty="0" smtClean="0">
                <a:solidFill>
                  <a:schemeClr val="bg1">
                    <a:lumMod val="95000"/>
                  </a:schemeClr>
                </a:solidFill>
                <a:latin typeface="Georgia" pitchFamily="18" charset="0"/>
              </a:rPr>
              <a:t>Сөздік </a:t>
            </a:r>
            <a:r>
              <a:rPr lang="kk-KZ" b="1" i="1" dirty="0" smtClean="0">
                <a:solidFill>
                  <a:schemeClr val="bg1">
                    <a:lumMod val="95000"/>
                  </a:schemeClr>
                </a:solidFill>
                <a:latin typeface="Georgia" pitchFamily="18" charset="0"/>
              </a:rPr>
              <a:t>жұмысы</a:t>
            </a:r>
            <a:r>
              <a:rPr lang="ru-RU" dirty="0" smtClean="0"/>
              <a:t/>
            </a:r>
            <a:br>
              <a:rPr lang="ru-RU" dirty="0" smtClean="0"/>
            </a:br>
            <a:endParaRPr lang="ru-RU" dirty="0"/>
          </a:p>
        </p:txBody>
      </p:sp>
      <p:sp>
        <p:nvSpPr>
          <p:cNvPr id="4" name="Подзаголовок 3"/>
          <p:cNvSpPr>
            <a:spLocks noGrp="1"/>
          </p:cNvSpPr>
          <p:nvPr>
            <p:ph type="subTitle" idx="1"/>
          </p:nvPr>
        </p:nvSpPr>
        <p:spPr>
          <a:xfrm>
            <a:off x="0" y="0"/>
            <a:ext cx="4716016" cy="6858000"/>
          </a:xfrm>
          <a:solidFill>
            <a:schemeClr val="tx2">
              <a:lumMod val="60000"/>
              <a:lumOff val="40000"/>
            </a:schemeClr>
          </a:solidFill>
        </p:spPr>
        <p:txBody>
          <a:bodyPr>
            <a:normAutofit fontScale="55000" lnSpcReduction="20000"/>
          </a:bodyPr>
          <a:lstStyle/>
          <a:p>
            <a:pPr algn="l">
              <a:lnSpc>
                <a:spcPct val="170000"/>
              </a:lnSpc>
            </a:pPr>
            <a:r>
              <a:rPr lang="kk-KZ" sz="4400" b="1" i="1" dirty="0" smtClean="0">
                <a:solidFill>
                  <a:schemeClr val="bg1">
                    <a:lumMod val="95000"/>
                  </a:schemeClr>
                </a:solidFill>
                <a:latin typeface="Georgia" pitchFamily="18" charset="0"/>
              </a:rPr>
              <a:t>Қатайды</a:t>
            </a:r>
            <a:r>
              <a:rPr lang="kk-KZ" sz="4400" i="1" dirty="0" smtClean="0">
                <a:solidFill>
                  <a:schemeClr val="bg1">
                    <a:lumMod val="95000"/>
                  </a:schemeClr>
                </a:solidFill>
                <a:latin typeface="Georgia" pitchFamily="18" charset="0"/>
              </a:rPr>
              <a:t>-крепчает</a:t>
            </a:r>
            <a:endParaRPr lang="ru-RU" sz="4400" dirty="0" smtClean="0">
              <a:solidFill>
                <a:schemeClr val="bg1">
                  <a:lumMod val="95000"/>
                </a:schemeClr>
              </a:solidFill>
              <a:latin typeface="Georgia" pitchFamily="18" charset="0"/>
            </a:endParaRPr>
          </a:p>
          <a:p>
            <a:pPr algn="l">
              <a:lnSpc>
                <a:spcPct val="170000"/>
              </a:lnSpc>
            </a:pPr>
            <a:r>
              <a:rPr lang="kk-KZ" sz="4400" b="1" i="1" dirty="0" smtClean="0">
                <a:solidFill>
                  <a:schemeClr val="bg1">
                    <a:lumMod val="95000"/>
                  </a:schemeClr>
                </a:solidFill>
                <a:latin typeface="Georgia" pitchFamily="18" charset="0"/>
              </a:rPr>
              <a:t>қалыңдай түседі- </a:t>
            </a:r>
            <a:endParaRPr lang="kk-KZ" sz="4400" b="1" i="1" dirty="0" smtClean="0">
              <a:solidFill>
                <a:schemeClr val="bg1">
                  <a:lumMod val="95000"/>
                </a:schemeClr>
              </a:solidFill>
              <a:latin typeface="Georgia" pitchFamily="18" charset="0"/>
            </a:endParaRPr>
          </a:p>
          <a:p>
            <a:pPr algn="l">
              <a:lnSpc>
                <a:spcPct val="170000"/>
              </a:lnSpc>
            </a:pPr>
            <a:r>
              <a:rPr lang="kk-KZ" sz="4400" i="1" dirty="0" smtClean="0">
                <a:solidFill>
                  <a:schemeClr val="bg1">
                    <a:lumMod val="95000"/>
                  </a:schemeClr>
                </a:solidFill>
                <a:latin typeface="Georgia" pitchFamily="18" charset="0"/>
              </a:rPr>
              <a:t> </a:t>
            </a:r>
            <a:r>
              <a:rPr lang="kk-KZ" sz="4400" i="1" dirty="0" smtClean="0">
                <a:solidFill>
                  <a:schemeClr val="bg1">
                    <a:lumMod val="95000"/>
                  </a:schemeClr>
                </a:solidFill>
                <a:latin typeface="Georgia" pitchFamily="18" charset="0"/>
              </a:rPr>
              <a:t>       </a:t>
            </a:r>
            <a:r>
              <a:rPr lang="ru-RU" sz="4400" i="1" dirty="0" smtClean="0">
                <a:solidFill>
                  <a:schemeClr val="bg1">
                    <a:lumMod val="95000"/>
                  </a:schemeClr>
                </a:solidFill>
                <a:latin typeface="Georgia" pitchFamily="18" charset="0"/>
              </a:rPr>
              <a:t>становится </a:t>
            </a:r>
            <a:r>
              <a:rPr lang="ru-RU" sz="4400" i="1" dirty="0" smtClean="0">
                <a:solidFill>
                  <a:schemeClr val="bg1">
                    <a:lumMod val="95000"/>
                  </a:schemeClr>
                </a:solidFill>
                <a:latin typeface="Georgia" pitchFamily="18" charset="0"/>
              </a:rPr>
              <a:t>толще</a:t>
            </a:r>
            <a:endParaRPr lang="ru-RU" sz="4400" dirty="0" smtClean="0">
              <a:solidFill>
                <a:schemeClr val="bg1">
                  <a:lumMod val="95000"/>
                </a:schemeClr>
              </a:solidFill>
              <a:latin typeface="Georgia" pitchFamily="18" charset="0"/>
            </a:endParaRPr>
          </a:p>
          <a:p>
            <a:pPr algn="l">
              <a:lnSpc>
                <a:spcPct val="170000"/>
              </a:lnSpc>
            </a:pPr>
            <a:r>
              <a:rPr lang="kk-KZ" sz="4400" i="1" dirty="0" smtClean="0">
                <a:solidFill>
                  <a:schemeClr val="bg1">
                    <a:lumMod val="95000"/>
                  </a:schemeClr>
                </a:solidFill>
                <a:latin typeface="Georgia" pitchFamily="18" charset="0"/>
              </a:rPr>
              <a:t> </a:t>
            </a:r>
            <a:r>
              <a:rPr lang="kk-KZ" sz="4400" b="1" i="1" dirty="0" smtClean="0">
                <a:solidFill>
                  <a:schemeClr val="bg1">
                    <a:lumMod val="95000"/>
                  </a:schemeClr>
                </a:solidFill>
                <a:latin typeface="Georgia" pitchFamily="18" charset="0"/>
              </a:rPr>
              <a:t>қыстайды</a:t>
            </a:r>
            <a:r>
              <a:rPr lang="kk-KZ" sz="4400" i="1" dirty="0" smtClean="0">
                <a:solidFill>
                  <a:schemeClr val="bg1">
                    <a:lumMod val="95000"/>
                  </a:schemeClr>
                </a:solidFill>
                <a:latin typeface="Georgia" pitchFamily="18" charset="0"/>
              </a:rPr>
              <a:t> - зимуют</a:t>
            </a:r>
            <a:endParaRPr lang="ru-RU" sz="4400" dirty="0" smtClean="0">
              <a:solidFill>
                <a:schemeClr val="bg1">
                  <a:lumMod val="95000"/>
                </a:schemeClr>
              </a:solidFill>
              <a:latin typeface="Georgia" pitchFamily="18" charset="0"/>
            </a:endParaRPr>
          </a:p>
          <a:p>
            <a:pPr algn="l">
              <a:lnSpc>
                <a:spcPct val="170000"/>
              </a:lnSpc>
            </a:pPr>
            <a:r>
              <a:rPr lang="kk-KZ" sz="4400" b="1" i="1" dirty="0" smtClean="0">
                <a:solidFill>
                  <a:schemeClr val="bg1">
                    <a:lumMod val="95000"/>
                  </a:schemeClr>
                </a:solidFill>
                <a:latin typeface="Georgia" pitchFamily="18" charset="0"/>
              </a:rPr>
              <a:t>бекиді </a:t>
            </a:r>
            <a:r>
              <a:rPr lang="kk-KZ" sz="4400" i="1" dirty="0" smtClean="0">
                <a:solidFill>
                  <a:schemeClr val="bg1">
                    <a:lumMod val="95000"/>
                  </a:schemeClr>
                </a:solidFill>
                <a:latin typeface="Georgia" pitchFamily="18" charset="0"/>
              </a:rPr>
              <a:t>-  крепнет</a:t>
            </a:r>
            <a:endParaRPr lang="ru-RU" sz="4400" dirty="0" smtClean="0">
              <a:solidFill>
                <a:schemeClr val="bg1">
                  <a:lumMod val="95000"/>
                </a:schemeClr>
              </a:solidFill>
              <a:latin typeface="Georgia" pitchFamily="18" charset="0"/>
            </a:endParaRPr>
          </a:p>
          <a:p>
            <a:pPr algn="l">
              <a:lnSpc>
                <a:spcPct val="170000"/>
              </a:lnSpc>
            </a:pPr>
            <a:r>
              <a:rPr lang="kk-KZ" sz="4400" b="1" i="1" dirty="0" smtClean="0">
                <a:solidFill>
                  <a:schemeClr val="bg1">
                    <a:lumMod val="95000"/>
                  </a:schemeClr>
                </a:solidFill>
                <a:latin typeface="Georgia" pitchFamily="18" charset="0"/>
              </a:rPr>
              <a:t>аспан аясында </a:t>
            </a:r>
            <a:r>
              <a:rPr lang="kk-KZ" sz="4400" i="1" dirty="0" smtClean="0">
                <a:solidFill>
                  <a:schemeClr val="bg1">
                    <a:lumMod val="95000"/>
                  </a:schemeClr>
                </a:solidFill>
                <a:latin typeface="Georgia" pitchFamily="18" charset="0"/>
              </a:rPr>
              <a:t>–на небе</a:t>
            </a:r>
            <a:endParaRPr lang="ru-RU" sz="4400" dirty="0" smtClean="0">
              <a:solidFill>
                <a:schemeClr val="bg1">
                  <a:lumMod val="95000"/>
                </a:schemeClr>
              </a:solidFill>
              <a:latin typeface="Georgia" pitchFamily="18" charset="0"/>
            </a:endParaRPr>
          </a:p>
          <a:p>
            <a:pPr algn="l">
              <a:lnSpc>
                <a:spcPct val="170000"/>
              </a:lnSpc>
            </a:pPr>
            <a:r>
              <a:rPr lang="kk-KZ" sz="4400" b="1" i="1" dirty="0" smtClean="0">
                <a:solidFill>
                  <a:schemeClr val="bg1">
                    <a:lumMod val="95000"/>
                  </a:schemeClr>
                </a:solidFill>
                <a:latin typeface="Georgia" pitchFamily="18" charset="0"/>
              </a:rPr>
              <a:t>көз тартады </a:t>
            </a:r>
            <a:r>
              <a:rPr lang="kk-KZ" sz="4400" i="1" dirty="0" smtClean="0">
                <a:solidFill>
                  <a:schemeClr val="bg1">
                    <a:lumMod val="95000"/>
                  </a:schemeClr>
                </a:solidFill>
                <a:latin typeface="Georgia" pitchFamily="18" charset="0"/>
              </a:rPr>
              <a:t>- </a:t>
            </a:r>
            <a:r>
              <a:rPr lang="kk-KZ" sz="4400" i="1" dirty="0" smtClean="0">
                <a:solidFill>
                  <a:schemeClr val="bg1">
                    <a:lumMod val="95000"/>
                  </a:schemeClr>
                </a:solidFill>
                <a:latin typeface="Georgia" pitchFamily="18" charset="0"/>
              </a:rPr>
              <a:t> </a:t>
            </a:r>
          </a:p>
          <a:p>
            <a:pPr algn="l">
              <a:lnSpc>
                <a:spcPct val="170000"/>
              </a:lnSpc>
            </a:pPr>
            <a:r>
              <a:rPr lang="kk-KZ" sz="4400" i="1" dirty="0" smtClean="0">
                <a:solidFill>
                  <a:schemeClr val="bg1">
                    <a:lumMod val="95000"/>
                  </a:schemeClr>
                </a:solidFill>
                <a:latin typeface="Georgia" pitchFamily="18" charset="0"/>
              </a:rPr>
              <a:t> </a:t>
            </a:r>
            <a:r>
              <a:rPr lang="kk-KZ" sz="4400" i="1" dirty="0" smtClean="0">
                <a:solidFill>
                  <a:schemeClr val="bg1">
                    <a:lumMod val="95000"/>
                  </a:schemeClr>
                </a:solidFill>
                <a:latin typeface="Georgia" pitchFamily="18" charset="0"/>
              </a:rPr>
              <a:t>                 завораживает                                   </a:t>
            </a:r>
            <a:endParaRPr lang="ru-RU" sz="4400" dirty="0" smtClean="0">
              <a:solidFill>
                <a:schemeClr val="bg1">
                  <a:lumMod val="95000"/>
                </a:schemeClr>
              </a:solidFill>
              <a:latin typeface="Georgia" pitchFamily="18" charset="0"/>
            </a:endParaRPr>
          </a:p>
          <a:p>
            <a:pPr algn="l">
              <a:lnSpc>
                <a:spcPct val="170000"/>
              </a:lnSpc>
            </a:pPr>
            <a:r>
              <a:rPr lang="kk-KZ" sz="4400" b="1" i="1" dirty="0" smtClean="0">
                <a:solidFill>
                  <a:schemeClr val="bg1">
                    <a:lumMod val="95000"/>
                  </a:schemeClr>
                </a:solidFill>
                <a:latin typeface="Georgia" pitchFamily="18" charset="0"/>
              </a:rPr>
              <a:t>қалың</a:t>
            </a:r>
            <a:r>
              <a:rPr lang="kk-KZ" sz="4400" b="1" i="1" dirty="0" smtClean="0">
                <a:solidFill>
                  <a:schemeClr val="bg1">
                    <a:lumMod val="95000"/>
                  </a:schemeClr>
                </a:solidFill>
                <a:latin typeface="Georgia" pitchFamily="18" charset="0"/>
              </a:rPr>
              <a:t> </a:t>
            </a:r>
            <a:r>
              <a:rPr lang="kk-KZ" sz="4400" i="1" dirty="0" smtClean="0">
                <a:solidFill>
                  <a:schemeClr val="bg1">
                    <a:lumMod val="95000"/>
                  </a:schemeClr>
                </a:solidFill>
                <a:latin typeface="Georgia" pitchFamily="18" charset="0"/>
              </a:rPr>
              <a:t>— густой, </a:t>
            </a:r>
            <a:r>
              <a:rPr lang="kk-KZ" sz="4400" i="1" dirty="0" smtClean="0">
                <a:solidFill>
                  <a:schemeClr val="bg1">
                    <a:lumMod val="95000"/>
                  </a:schemeClr>
                </a:solidFill>
                <a:latin typeface="Georgia" pitchFamily="18" charset="0"/>
              </a:rPr>
              <a:t> </a:t>
            </a:r>
          </a:p>
          <a:p>
            <a:pPr algn="l">
              <a:lnSpc>
                <a:spcPct val="170000"/>
              </a:lnSpc>
            </a:pPr>
            <a:r>
              <a:rPr lang="kk-KZ" sz="4400" i="1" dirty="0" smtClean="0">
                <a:solidFill>
                  <a:schemeClr val="bg1">
                    <a:lumMod val="95000"/>
                  </a:schemeClr>
                </a:solidFill>
                <a:latin typeface="Georgia" pitchFamily="18" charset="0"/>
              </a:rPr>
              <a:t> </a:t>
            </a:r>
            <a:r>
              <a:rPr lang="kk-KZ" sz="4400" i="1" dirty="0" smtClean="0">
                <a:solidFill>
                  <a:schemeClr val="bg1">
                    <a:lumMod val="95000"/>
                  </a:schemeClr>
                </a:solidFill>
                <a:latin typeface="Georgia" pitchFamily="18" charset="0"/>
              </a:rPr>
              <a:t>                        плотный                                        </a:t>
            </a:r>
            <a:r>
              <a:rPr lang="kk-KZ" sz="4400" i="1" dirty="0" smtClean="0">
                <a:solidFill>
                  <a:schemeClr val="bg1">
                    <a:lumMod val="95000"/>
                  </a:schemeClr>
                </a:solidFill>
                <a:latin typeface="Georgia" pitchFamily="18" charset="0"/>
              </a:rPr>
              <a:t/>
            </a:r>
            <a:br>
              <a:rPr lang="kk-KZ" sz="4400" i="1" dirty="0" smtClean="0">
                <a:solidFill>
                  <a:schemeClr val="bg1">
                    <a:lumMod val="95000"/>
                  </a:schemeClr>
                </a:solidFill>
                <a:latin typeface="Georgia" pitchFamily="18" charset="0"/>
              </a:rPr>
            </a:br>
            <a:r>
              <a:rPr lang="kk-KZ" sz="4400" b="1" i="1" dirty="0" smtClean="0">
                <a:solidFill>
                  <a:schemeClr val="bg1">
                    <a:lumMod val="95000"/>
                  </a:schemeClr>
                </a:solidFill>
                <a:latin typeface="Georgia" pitchFamily="18" charset="0"/>
              </a:rPr>
              <a:t>аяз</a:t>
            </a:r>
            <a:r>
              <a:rPr lang="kk-KZ" sz="4400" i="1" dirty="0" smtClean="0">
                <a:solidFill>
                  <a:schemeClr val="bg1">
                    <a:lumMod val="95000"/>
                  </a:schemeClr>
                </a:solidFill>
                <a:latin typeface="Georgia" pitchFamily="18" charset="0"/>
              </a:rPr>
              <a:t> — мороз</a:t>
            </a:r>
            <a:endParaRPr lang="ru-RU" sz="4400" dirty="0">
              <a:solidFill>
                <a:schemeClr val="bg1">
                  <a:lumMod val="95000"/>
                </a:schemeClr>
              </a:solidFill>
              <a:latin typeface="Georgia" pitchFamily="18" charset="0"/>
            </a:endParaRPr>
          </a:p>
        </p:txBody>
      </p:sp>
    </p:spTree>
    <p:extLst>
      <p:ext uri="{BB962C8B-B14F-4D97-AF65-F5344CB8AC3E}">
        <p14:creationId xmlns:p14="http://schemas.microsoft.com/office/powerpoint/2010/main" xmlns="" val="1695860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Зима в картинках"/>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одзаголовок 4"/>
          <p:cNvSpPr>
            <a:spLocks noGrp="1"/>
          </p:cNvSpPr>
          <p:nvPr>
            <p:ph type="subTitle" idx="1"/>
          </p:nvPr>
        </p:nvSpPr>
        <p:spPr>
          <a:xfrm>
            <a:off x="899592" y="692696"/>
            <a:ext cx="7416824" cy="5472608"/>
          </a:xfrm>
          <a:solidFill>
            <a:schemeClr val="bg1"/>
          </a:solidFill>
        </p:spPr>
        <p:txBody>
          <a:bodyPr>
            <a:normAutofit/>
          </a:bodyPr>
          <a:lstStyle/>
          <a:p>
            <a:r>
              <a:rPr lang="kk-KZ" b="1" dirty="0" smtClean="0">
                <a:solidFill>
                  <a:schemeClr val="tx1"/>
                </a:solidFill>
                <a:latin typeface="Georgia" pitchFamily="18" charset="0"/>
              </a:rPr>
              <a:t>Қыс келбеті</a:t>
            </a:r>
            <a:endParaRPr lang="ru-RU" b="1" dirty="0" smtClean="0">
              <a:solidFill>
                <a:schemeClr val="tx1"/>
              </a:solidFill>
              <a:latin typeface="Georgia" pitchFamily="18" charset="0"/>
            </a:endParaRPr>
          </a:p>
          <a:p>
            <a:pPr algn="l"/>
            <a:r>
              <a:rPr lang="kk-KZ" b="1" dirty="0" smtClean="0">
                <a:solidFill>
                  <a:schemeClr val="tx1"/>
                </a:solidFill>
                <a:latin typeface="Georgia" pitchFamily="18" charset="0"/>
              </a:rPr>
              <a:t>  </a:t>
            </a:r>
            <a:r>
              <a:rPr lang="kk-KZ" dirty="0" smtClean="0">
                <a:solidFill>
                  <a:schemeClr val="tx1"/>
                </a:solidFill>
                <a:latin typeface="Georgia" pitchFamily="18" charset="0"/>
              </a:rPr>
              <a:t>	Қазір қыстың ортасы. Қар жауып тұр. Күн ұзарды. Түннің аязы қатайды. Қар жиі жауып, қалыңдай түседі. Өзен мен көлдің бетін жапқан мұз бекиді. Сол өзен бойы мен көл жағалауын жабайы үйректер қыстайды. Аязды күндерде көкке көтерілген үйректер аспан аясында ғажайып сиқырдай көз тартады.</a:t>
            </a:r>
            <a:endParaRPr lang="ru-RU" dirty="0" smtClean="0">
              <a:solidFill>
                <a:schemeClr val="tx1"/>
              </a:solidFill>
              <a:latin typeface="Georgia" pitchFamily="18" charset="0"/>
            </a:endParaRP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g0.liveinternet.ru/images/attach/c/7/97/344/97344406_catsandsnow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Заголовок 2"/>
          <p:cNvSpPr>
            <a:spLocks noGrp="1"/>
          </p:cNvSpPr>
          <p:nvPr>
            <p:ph type="ctrTitle"/>
          </p:nvPr>
        </p:nvSpPr>
        <p:spPr>
          <a:xfrm>
            <a:off x="685800" y="4869160"/>
            <a:ext cx="7772400" cy="1728192"/>
          </a:xfrm>
        </p:spPr>
        <p:txBody>
          <a:bodyPr>
            <a:normAutofit fontScale="90000"/>
          </a:bodyPr>
          <a:lstStyle/>
          <a:p>
            <a:r>
              <a:rPr lang="kk-KZ" b="1" dirty="0" smtClean="0">
                <a:ln>
                  <a:solidFill>
                    <a:schemeClr val="tx2">
                      <a:lumMod val="75000"/>
                    </a:schemeClr>
                  </a:solidFill>
                </a:ln>
                <a:solidFill>
                  <a:schemeClr val="accent1"/>
                </a:solidFill>
                <a:latin typeface="Georgia" pitchFamily="18" charset="0"/>
              </a:rPr>
              <a:t>Деңгейлік тапсырмаларды орындау.</a:t>
            </a:r>
            <a:endParaRPr lang="ru-RU" b="1" dirty="0">
              <a:ln>
                <a:solidFill>
                  <a:schemeClr val="tx2">
                    <a:lumMod val="75000"/>
                  </a:schemeClr>
                </a:solidFill>
              </a:ln>
              <a:solidFill>
                <a:schemeClr val="accent1"/>
              </a:solidFill>
              <a:latin typeface="Georgia" pitchFamily="18" charset="0"/>
            </a:endParaRPr>
          </a:p>
        </p:txBody>
      </p:sp>
    </p:spTree>
    <p:extLst>
      <p:ext uri="{BB962C8B-B14F-4D97-AF65-F5344CB8AC3E}">
        <p14:creationId xmlns:p14="http://schemas.microsoft.com/office/powerpoint/2010/main" xmlns="" val="3927586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Юра\Рабочий стол\Новый год\new_year189.gif"/>
          <p:cNvPicPr>
            <a:picLocks noChangeAspect="1" noChangeArrowheads="1" noCrop="1"/>
          </p:cNvPicPr>
          <p:nvPr/>
        </p:nvPicPr>
        <p:blipFill>
          <a:blip r:embed="rId2" cstate="print"/>
          <a:srcRect/>
          <a:stretch>
            <a:fillRect/>
          </a:stretch>
        </p:blipFill>
        <p:spPr bwMode="auto">
          <a:xfrm>
            <a:off x="0" y="-33477"/>
            <a:ext cx="9144000" cy="6891477"/>
          </a:xfrm>
          <a:prstGeom prst="rect">
            <a:avLst/>
          </a:prstGeom>
          <a:noFill/>
          <a:ln w="9525">
            <a:noFill/>
            <a:miter lim="800000"/>
            <a:headEnd/>
            <a:tailEnd/>
          </a:ln>
        </p:spPr>
      </p:pic>
      <p:sp>
        <p:nvSpPr>
          <p:cNvPr id="3" name="Заголовок 2"/>
          <p:cNvSpPr>
            <a:spLocks noGrp="1"/>
          </p:cNvSpPr>
          <p:nvPr>
            <p:ph type="ctrTitle"/>
          </p:nvPr>
        </p:nvSpPr>
        <p:spPr>
          <a:xfrm>
            <a:off x="0" y="5229200"/>
            <a:ext cx="6732240" cy="1628800"/>
          </a:xfrm>
        </p:spPr>
        <p:txBody>
          <a:bodyPr>
            <a:normAutofit/>
          </a:bodyPr>
          <a:lstStyle/>
          <a:p>
            <a:r>
              <a:rPr lang="kk-KZ" sz="5400" b="1" dirty="0" smtClean="0">
                <a:solidFill>
                  <a:srgbClr val="FF0000"/>
                </a:solidFill>
                <a:latin typeface="Georgia" pitchFamily="18" charset="0"/>
              </a:rPr>
              <a:t>Сергіту сәті</a:t>
            </a:r>
            <a:endParaRPr lang="ru-RU" sz="5400" b="1" dirty="0">
              <a:solidFill>
                <a:srgbClr val="FF0000"/>
              </a:solidFill>
              <a:latin typeface="Georgia" pitchFamily="18" charset="0"/>
            </a:endParaRPr>
          </a:p>
        </p:txBody>
      </p:sp>
    </p:spTree>
    <p:extLst>
      <p:ext uri="{BB962C8B-B14F-4D97-AF65-F5344CB8AC3E}">
        <p14:creationId xmlns:p14="http://schemas.microsoft.com/office/powerpoint/2010/main" xmlns="" val="26282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164</Words>
  <Application>Microsoft Office PowerPoint</Application>
  <PresentationFormat>Экран (4:3)</PresentationFormat>
  <Paragraphs>43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Сабақтың тақырыбы:</vt:lpstr>
      <vt:lpstr>Сабақтың мақсаты:  Оқушылардың қыс мезгіліне деген түсінігін кеңейту, бұл жыл мезгілінің ерекшелігін атап көрсету.</vt:lpstr>
      <vt:lpstr>Кел, балалар, күлейік, Күлкіменен түлейік! Қабақ түйген не керек, Көңілді болып жүрейік!</vt:lpstr>
      <vt:lpstr>   Тақырыпқа шығу   -</vt:lpstr>
      <vt:lpstr>Слайд 5</vt:lpstr>
      <vt:lpstr> Сөздік жұмысы </vt:lpstr>
      <vt:lpstr>Слайд 7</vt:lpstr>
      <vt:lpstr>Деңгейлік тапсырмаларды орындау.</vt:lpstr>
      <vt:lpstr>Сергіту сәті</vt:lpstr>
      <vt:lpstr>Сабақты бекіту  </vt:lpstr>
      <vt:lpstr>2-тапсырма.   Тест </vt:lpstr>
      <vt:lpstr>2. Қыс туралы мақалды тап. а) Отан – оттан да ыстық. ә) Өнерлі өрге жүзер. б) Қыстың көзі –қырау. </vt:lpstr>
      <vt:lpstr>3. Қыста кимейтін киімді тап.  а) қолғап    ә) көйлек б) тон </vt:lpstr>
      <vt:lpstr>4. Қыста ауа райы қандай болады?  а) ыстық ә) ызғарлы б) жаңбырлы </vt:lpstr>
      <vt:lpstr>5. Қыста терезелерге ою-өрнекті  не салады?  а) суретші ә) сәулетші б) аяз </vt:lpstr>
      <vt:lpstr>Жауабы:  1. Б) 2. Б) 3. Ә)  4. Ә) 5. Б)</vt:lpstr>
      <vt:lpstr>Үйге тапсырма:  “Қыс” тақырыбына  2-3 мақал жаттау</vt:lpstr>
      <vt:lpstr>РЕФЛЕКСИЯ</vt:lpstr>
      <vt:lpstr>Назарларыңызға  рақмет!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Кульбаева</dc:creator>
  <cp:lastModifiedBy>user</cp:lastModifiedBy>
  <cp:revision>15</cp:revision>
  <dcterms:created xsi:type="dcterms:W3CDTF">2015-01-15T08:11:49Z</dcterms:created>
  <dcterms:modified xsi:type="dcterms:W3CDTF">2015-01-15T19:09:16Z</dcterms:modified>
</cp:coreProperties>
</file>