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57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75FD0F"/>
    <a:srgbClr val="E4E923"/>
    <a:srgbClr val="BA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707072"/>
        <c:axId val="73339648"/>
        <c:axId val="0"/>
      </c:bar3DChart>
      <c:catAx>
        <c:axId val="72707072"/>
        <c:scaling>
          <c:orientation val="minMax"/>
        </c:scaling>
        <c:delete val="1"/>
        <c:axPos val="b"/>
        <c:majorTickMark val="out"/>
        <c:minorTickMark val="none"/>
        <c:tickLblPos val="nextTo"/>
        <c:crossAx val="73339648"/>
        <c:crosses val="autoZero"/>
        <c:auto val="1"/>
        <c:lblAlgn val="ctr"/>
        <c:lblOffset val="100"/>
        <c:noMultiLvlLbl val="0"/>
      </c:catAx>
      <c:valAx>
        <c:axId val="73339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2707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00B050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0.65000000000002289</c:v>
                </c:pt>
                <c:pt idx="1">
                  <c:v>0.75000000000001465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0.1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66912"/>
        <c:axId val="82601088"/>
      </c:barChart>
      <c:catAx>
        <c:axId val="7336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82601088"/>
        <c:crosses val="autoZero"/>
        <c:auto val="1"/>
        <c:lblAlgn val="ctr"/>
        <c:lblOffset val="100"/>
        <c:noMultiLvlLbl val="0"/>
      </c:catAx>
      <c:valAx>
        <c:axId val="82601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36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0.25</c:v>
                </c:pt>
                <c:pt idx="2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0.65000000000000224</c:v>
                </c:pt>
                <c:pt idx="2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0.15000000000000024</c:v>
                </c:pt>
                <c:pt idx="1">
                  <c:v>0.1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120896"/>
        <c:axId val="83122432"/>
        <c:axId val="0"/>
      </c:bar3DChart>
      <c:catAx>
        <c:axId val="831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83122432"/>
        <c:crosses val="autoZero"/>
        <c:auto val="1"/>
        <c:lblAlgn val="ctr"/>
        <c:lblOffset val="100"/>
        <c:noMultiLvlLbl val="0"/>
      </c:catAx>
      <c:valAx>
        <c:axId val="83122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120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584811898512734"/>
          <c:y val="3.9722093561834183E-2"/>
          <c:w val="0.52019842519685044"/>
          <c:h val="0.52353198497246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0.4</c:v>
                </c:pt>
                <c:pt idx="2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память</c:v>
                </c:pt>
                <c:pt idx="1">
                  <c:v>мышление</c:v>
                </c:pt>
                <c:pt idx="2">
                  <c:v>внимание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465152"/>
        <c:axId val="84466688"/>
        <c:axId val="0"/>
      </c:bar3DChart>
      <c:catAx>
        <c:axId val="8446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84466688"/>
        <c:crosses val="autoZero"/>
        <c:auto val="1"/>
        <c:lblAlgn val="ctr"/>
        <c:lblOffset val="100"/>
        <c:noMultiLvlLbl val="0"/>
      </c:catAx>
      <c:valAx>
        <c:axId val="84466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465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 потребностный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0.35000000000000031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 потребностный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0.65000000000001124</c:v>
                </c:pt>
                <c:pt idx="1">
                  <c:v>0.65000000000001124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когнитивный</c:v>
                </c:pt>
                <c:pt idx="1">
                  <c:v>мотивационно потребностный</c:v>
                </c:pt>
                <c:pt idx="2">
                  <c:v>деятельностный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%">
                  <c:v>0.1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32128"/>
        <c:axId val="94833664"/>
      </c:barChart>
      <c:catAx>
        <c:axId val="9483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94833664"/>
        <c:crosses val="autoZero"/>
        <c:auto val="1"/>
        <c:lblAlgn val="ctr"/>
        <c:lblOffset val="100"/>
        <c:noMultiLvlLbl val="0"/>
      </c:catAx>
      <c:valAx>
        <c:axId val="94833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832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4270A-9BCC-4EEA-AE19-AB3F09EF6E52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59D42C-D321-4D9A-8E85-E89899D3638C}" type="pres">
      <dgm:prSet presAssocID="{A9C4270A-9BCC-4EEA-AE19-AB3F09EF6E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07C8E-2D9D-4E3D-ABA7-C94B65B6447C}" type="pres">
      <dgm:prSet presAssocID="{A9C4270A-9BCC-4EEA-AE19-AB3F09EF6E52}" presName="cycle" presStyleCnt="0"/>
      <dgm:spPr/>
    </dgm:pt>
  </dgm:ptLst>
  <dgm:cxnLst>
    <dgm:cxn modelId="{25A3E4A3-B95C-4E09-9E57-0B11B78E31DD}" type="presOf" srcId="{A9C4270A-9BCC-4EEA-AE19-AB3F09EF6E52}" destId="{F659D42C-D321-4D9A-8E85-E89899D3638C}" srcOrd="0" destOrd="0" presId="urn:microsoft.com/office/officeart/2005/8/layout/cycle3"/>
    <dgm:cxn modelId="{B2770500-4BF7-4FC1-84B7-CCAE351B6017}" type="presParOf" srcId="{F659D42C-D321-4D9A-8E85-E89899D3638C}" destId="{1D407C8E-2D9D-4E3D-ABA7-C94B65B6447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286016" cy="428628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анкетирование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D42617-E22E-4A37-9AF0-227497EEB232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32D925-F6A0-488E-8088-BAD22F3D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chart" Target="../charts/chart2.xml"/><Relationship Id="rId10" Type="http://schemas.openxmlformats.org/officeDocument/2006/relationships/image" Target="../media/image8.jpeg"/><Relationship Id="rId4" Type="http://schemas.openxmlformats.org/officeDocument/2006/relationships/hyperlink" Target="MVI_9667.MOV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0.jpeg"/><Relationship Id="rId10" Type="http://schemas.openxmlformats.org/officeDocument/2006/relationships/chart" Target="../charts/chart5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00364" y="1428736"/>
            <a:ext cx="2357454" cy="207170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 критического мышления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мыслительной деятельности младших школьников на уроках литературы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15074" y="1357298"/>
            <a:ext cx="2357454" cy="20848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Изучить,  как приемы критического мышления способствуют развитию мыслительной деятельности младших школьников на уроках литературы.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071934" y="4286256"/>
            <a:ext cx="4562912" cy="172080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1.Ученики научатся осмысливать и понимать тематическое и идейное содержание жанров устного народного творчества;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2.Смогут творчески и образно мыслить;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3.Будут создавать тексты собственного сочинения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071802" y="857232"/>
            <a:ext cx="2232248" cy="35719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cademy KZ" pitchFamily="34" charset="0"/>
              </a:rPr>
              <a:t>ТЕМА</a:t>
            </a:r>
            <a:endParaRPr lang="ru-RU" b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357950" y="785794"/>
            <a:ext cx="2232248" cy="35719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cademy KZ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429124" y="3643314"/>
            <a:ext cx="3857652" cy="500066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cademy KZ" pitchFamily="34" charset="0"/>
              </a:rPr>
              <a:t>ОЖИДАЕМЫЙ РЕЗУЛЬТАТ</a:t>
            </a:r>
            <a:endParaRPr lang="ru-RU" b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 flipV="1">
            <a:off x="7643834" y="285728"/>
            <a:ext cx="66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C:\Users\Карина\Desktop\Новая папка (4)\IMG_98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6012" r="19872" b="10065"/>
          <a:stretch/>
        </p:blipFill>
        <p:spPr bwMode="auto">
          <a:xfrm>
            <a:off x="714348" y="428604"/>
            <a:ext cx="1714512" cy="2071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Горизонтальный свиток 17"/>
          <p:cNvSpPr/>
          <p:nvPr/>
        </p:nvSpPr>
        <p:spPr>
          <a:xfrm>
            <a:off x="357158" y="2214554"/>
            <a:ext cx="2214578" cy="228601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Курманалиева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Хазиза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Кальбековна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Исследование в действии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004" y="4941168"/>
            <a:ext cx="2411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№17 города Атырау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929058" y="571480"/>
          <a:ext cx="2286016" cy="42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носка-облако 6"/>
          <p:cNvSpPr/>
          <p:nvPr/>
        </p:nvSpPr>
        <p:spPr>
          <a:xfrm rot="20391044">
            <a:off x="-141870" y="406816"/>
            <a:ext cx="2592288" cy="1296144"/>
          </a:xfrm>
          <a:prstGeom prst="cloudCallout">
            <a:avLst>
              <a:gd name="adj1" fmla="val -9980"/>
              <a:gd name="adj2" fmla="val 2885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cademy KZ" pitchFamily="34" charset="0"/>
              </a:rPr>
              <a:t>СБОР ДАННЫХ</a:t>
            </a:r>
            <a:endParaRPr lang="ru-RU" sz="2000" b="1" i="1" dirty="0">
              <a:solidFill>
                <a:schemeClr val="tx1"/>
              </a:solidFill>
              <a:latin typeface="Academy KZ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27899" t="17686" r="29770" b="28687"/>
          <a:stretch>
            <a:fillRect/>
          </a:stretch>
        </p:blipFill>
        <p:spPr bwMode="auto">
          <a:xfrm>
            <a:off x="500034" y="250030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596" y="392906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hlinkClick r:id="rId4" action="ppaction://hlinkfile"/>
              </a:rPr>
              <a:t>Интервью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6143636" y="4071942"/>
            <a:ext cx="207170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фотосъемка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429256" y="1357298"/>
          <a:ext cx="3143272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C:\Users\user\Desktop\IMG_95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572008"/>
            <a:ext cx="1214446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C:\Users\user\Desktop\IMG_96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643446"/>
            <a:ext cx="1500198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714612" y="3643314"/>
            <a:ext cx="21431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наблюдения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8"/>
          <a:srcRect l="26989" t="39886" r="54602" b="24628"/>
          <a:stretch>
            <a:fillRect/>
          </a:stretch>
        </p:blipFill>
        <p:spPr bwMode="auto">
          <a:xfrm>
            <a:off x="1428728" y="4500570"/>
            <a:ext cx="1126398" cy="10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C:\Users\user\Desktop\IMG_953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500570"/>
            <a:ext cx="1214446" cy="1081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C:\Users\user\Desktop\IMG_953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4500570"/>
            <a:ext cx="1279952" cy="1104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071670" y="1000108"/>
            <a:ext cx="22860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Познавательные процессы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1000108"/>
            <a:ext cx="214314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7356" y="56435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43438" y="5572140"/>
            <a:ext cx="48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429388" y="2500306"/>
            <a:ext cx="192882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Видеосъемка</a:t>
            </a:r>
            <a:endParaRPr lang="ru-RU" dirty="0"/>
          </a:p>
        </p:txBody>
      </p:sp>
      <p:pic>
        <p:nvPicPr>
          <p:cNvPr id="30" name="Рисунок 29"/>
          <p:cNvPicPr/>
          <p:nvPr/>
        </p:nvPicPr>
        <p:blipFill>
          <a:blip r:embed="rId11" cstate="print"/>
          <a:srcRect l="12770" t="10000" r="37256" b="27037"/>
          <a:stretch>
            <a:fillRect/>
          </a:stretch>
        </p:blipFill>
        <p:spPr bwMode="auto">
          <a:xfrm>
            <a:off x="5072066" y="264318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12" cstate="print"/>
          <a:srcRect l="22353" t="7778" r="15539" b="20000"/>
          <a:stretch>
            <a:fillRect/>
          </a:stretch>
        </p:blipFill>
        <p:spPr bwMode="auto">
          <a:xfrm>
            <a:off x="6929454" y="2928934"/>
            <a:ext cx="1278663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Диаграмма 31"/>
          <p:cNvGraphicFramePr/>
          <p:nvPr/>
        </p:nvGraphicFramePr>
        <p:xfrm>
          <a:off x="1571604" y="1285860"/>
          <a:ext cx="3382817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395536" y="1412776"/>
            <a:ext cx="2376264" cy="1872208"/>
          </a:xfrm>
          <a:prstGeom prst="pentago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347864" y="1412776"/>
            <a:ext cx="2376264" cy="1872208"/>
          </a:xfrm>
          <a:prstGeom prst="pent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072198" y="1428736"/>
            <a:ext cx="2376264" cy="1872208"/>
          </a:xfrm>
          <a:prstGeom prst="pent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rot="992741">
            <a:off x="6237409" y="205731"/>
            <a:ext cx="2808312" cy="1098542"/>
          </a:xfrm>
          <a:prstGeom prst="cloudCallout">
            <a:avLst>
              <a:gd name="adj1" fmla="val -11953"/>
              <a:gd name="adj2" fmla="val 3366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cademy KZ" pitchFamily="34" charset="0"/>
              </a:rPr>
              <a:t> ПРАКТИКЕ</a:t>
            </a:r>
            <a:endParaRPr lang="ru-RU" b="1" i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714752"/>
            <a:ext cx="3096344" cy="2786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cademy KZ" pitchFamily="34" charset="0"/>
              </a:rPr>
              <a:t>Ученик А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Academy KZ" pitchFamily="34" charset="0"/>
              </a:rPr>
              <a:t>научился сотрудничать, в процессе групповой работы  научился слушать своих товарищей, помогать в группе. Был сдержанным в своих высказываниях,  и у ученика стали проявляться аналитические способности</a:t>
            </a:r>
            <a:r>
              <a:rPr lang="en-US" sz="1400" i="1" dirty="0" smtClean="0">
                <a:solidFill>
                  <a:schemeClr val="tx1"/>
                </a:solidFill>
                <a:latin typeface="Academy KZ" pitchFamily="34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Academy KZ" pitchFamily="34" charset="0"/>
              </a:rPr>
              <a:t> появилась потребность к исследовательской деятельности.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714752"/>
            <a:ext cx="2232248" cy="25717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cademy KZ" pitchFamily="34" charset="0"/>
              </a:rPr>
              <a:t>Ученица В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cademy KZ" pitchFamily="34" charset="0"/>
              </a:rPr>
              <a:t> стала увереннее отвечать, научилась высказывать свою точку зрения, более обдуманно, само</a:t>
            </a:r>
            <a:r>
              <a:rPr lang="en-US" sz="1400" i="1" dirty="0" smtClean="0">
                <a:solidFill>
                  <a:schemeClr val="tx1"/>
                </a:solidFill>
                <a:latin typeface="Academy KZ" pitchFamily="34" charset="0"/>
              </a:rPr>
              <a:t>- </a:t>
            </a:r>
            <a:r>
              <a:rPr lang="ru-RU" sz="1400" i="1" dirty="0" err="1" smtClean="0">
                <a:solidFill>
                  <a:schemeClr val="tx1"/>
                </a:solidFill>
                <a:latin typeface="Academy KZ" pitchFamily="34" charset="0"/>
              </a:rPr>
              <a:t>стоятельно</a:t>
            </a:r>
            <a:r>
              <a:rPr lang="ru-RU" sz="1400" i="1" dirty="0" smtClean="0">
                <a:solidFill>
                  <a:schemeClr val="tx1"/>
                </a:solidFill>
                <a:latin typeface="Academy KZ" pitchFamily="34" charset="0"/>
              </a:rPr>
              <a:t> относиться к заданиям</a:t>
            </a:r>
            <a:r>
              <a:rPr lang="ru-RU" sz="1400" b="1" i="1" dirty="0" smtClean="0">
                <a:solidFill>
                  <a:schemeClr val="tx1"/>
                </a:solidFill>
                <a:latin typeface="Academy KZ" pitchFamily="34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3501008"/>
            <a:ext cx="2952328" cy="2928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cademy KZ" pitchFamily="34" charset="0"/>
              </a:rPr>
              <a:t>Ученица С 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cademy KZ" pitchFamily="34" charset="0"/>
              </a:rPr>
              <a:t> стала уверенная,  активно участвовала  на уроках,  не боялась   высказывать свою точку зрения. В подведении итогов ученица С проявила свои скрытые способности. Показала оригинальность, </a:t>
            </a:r>
            <a:r>
              <a:rPr lang="ru-RU" sz="1200" i="1" dirty="0" err="1" smtClean="0">
                <a:solidFill>
                  <a:schemeClr val="tx1"/>
                </a:solidFill>
                <a:latin typeface="Academy KZ" pitchFamily="34" charset="0"/>
              </a:rPr>
              <a:t>самостоятель</a:t>
            </a:r>
            <a:r>
              <a:rPr lang="ru-RU" sz="1200" i="1" dirty="0" smtClean="0">
                <a:solidFill>
                  <a:schemeClr val="tx1"/>
                </a:solidFill>
                <a:latin typeface="Academy KZ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cademy KZ" pitchFamily="34" charset="0"/>
              </a:rPr>
              <a:t>ность</a:t>
            </a:r>
            <a:r>
              <a:rPr lang="ru-RU" sz="1200" i="1" dirty="0" smtClean="0">
                <a:solidFill>
                  <a:schemeClr val="tx1"/>
                </a:solidFill>
                <a:latin typeface="Academy KZ" pitchFamily="34" charset="0"/>
              </a:rPr>
              <a:t> при выполнении заданий, хорошее речевое развитие, т.е вырос уровень когнитивных способностей</a:t>
            </a:r>
            <a:r>
              <a:rPr lang="ru-RU" sz="1200" b="1" i="1" dirty="0" smtClean="0">
                <a:solidFill>
                  <a:schemeClr val="tx1"/>
                </a:solidFill>
                <a:latin typeface="Academy KZ" pitchFamily="34" charset="0"/>
              </a:rPr>
              <a:t>.</a:t>
            </a:r>
            <a:endParaRPr lang="ru-RU" sz="1200" b="1" i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20680051">
            <a:off x="309888" y="163663"/>
            <a:ext cx="2808312" cy="1118502"/>
          </a:xfrm>
          <a:prstGeom prst="cloudCallout">
            <a:avLst>
              <a:gd name="adj1" fmla="val -11953"/>
              <a:gd name="adj2" fmla="val 3366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cademy KZ" pitchFamily="34" charset="0"/>
              </a:rPr>
              <a:t>ИЗМЕНЕНИЕ </a:t>
            </a:r>
            <a:endParaRPr lang="ru-RU" b="1" i="1" dirty="0">
              <a:solidFill>
                <a:schemeClr val="tx1"/>
              </a:solidFill>
              <a:latin typeface="Academy KZ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23928" y="188640"/>
            <a:ext cx="1296144" cy="936104"/>
          </a:xfrm>
          <a:prstGeom prst="cloudCallout">
            <a:avLst>
              <a:gd name="adj1" fmla="val -11065"/>
              <a:gd name="adj2" fmla="val 315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cademy KZ" pitchFamily="34" charset="0"/>
              </a:rPr>
              <a:t>В</a:t>
            </a:r>
            <a:endParaRPr lang="ru-RU" b="1" i="1" dirty="0">
              <a:solidFill>
                <a:schemeClr val="tx1"/>
              </a:solidFill>
              <a:latin typeface="Academy KZ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908720"/>
          <a:ext cx="8280920" cy="473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71736" y="500042"/>
            <a:ext cx="3000396" cy="4286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000372"/>
            <a:ext cx="4000528" cy="164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 научились:                                                    - осмысливать и понимать тематическое и идейное содержание УНТ;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творчески и образно мыслить;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создавать тексты собственного сочинения;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взаимодействовать  между собой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20141011_113214.jpg"/>
          <p:cNvPicPr/>
          <p:nvPr/>
        </p:nvPicPr>
        <p:blipFill>
          <a:blip r:embed="rId7" cstate="print"/>
          <a:srcRect l="7976" t="2671" r="32556"/>
          <a:stretch>
            <a:fillRect/>
          </a:stretch>
        </p:blipFill>
        <p:spPr bwMode="auto">
          <a:xfrm rot="5400000">
            <a:off x="7179487" y="1964521"/>
            <a:ext cx="785818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Desktop\20141011_103912.jpg"/>
          <p:cNvPicPr/>
          <p:nvPr/>
        </p:nvPicPr>
        <p:blipFill>
          <a:blip r:embed="rId8" cstate="print"/>
          <a:srcRect l="12826" r="12259" b="6150"/>
          <a:stretch>
            <a:fillRect/>
          </a:stretch>
        </p:blipFill>
        <p:spPr bwMode="auto">
          <a:xfrm>
            <a:off x="6500826" y="2928934"/>
            <a:ext cx="1310902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Диаграмма 9"/>
          <p:cNvGraphicFramePr/>
          <p:nvPr/>
        </p:nvGraphicFramePr>
        <p:xfrm>
          <a:off x="357158" y="714356"/>
          <a:ext cx="28575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572132" y="571480"/>
          <a:ext cx="2790825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43174" y="1928802"/>
            <a:ext cx="3000396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Диаграммы показывают динамику повышения познавательных процессов на 5%, творческих способностей на 10%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IMG_962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000504"/>
            <a:ext cx="1332687" cy="1442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C:\Users\user\Desktop\фото коучинг оценивание\фото урока №1\IMG_962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2500306"/>
            <a:ext cx="1500199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 l="29619" t="8889" r="15268" b="18798"/>
          <a:stretch>
            <a:fillRect/>
          </a:stretch>
        </p:blipFill>
        <p:spPr bwMode="auto">
          <a:xfrm>
            <a:off x="6929454" y="4143380"/>
            <a:ext cx="1591187" cy="120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4" cstate="print"/>
          <a:srcRect l="32717" t="23704" r="27597" b="28148"/>
          <a:stretch>
            <a:fillRect/>
          </a:stretch>
        </p:blipFill>
        <p:spPr bwMode="auto">
          <a:xfrm>
            <a:off x="2714612" y="4786322"/>
            <a:ext cx="1643074" cy="110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20141011_100206.jpg"/>
          <p:cNvPicPr/>
          <p:nvPr/>
        </p:nvPicPr>
        <p:blipFill>
          <a:blip r:embed="rId15" cstate="print"/>
          <a:srcRect l="9620" r="11618"/>
          <a:stretch>
            <a:fillRect/>
          </a:stretch>
        </p:blipFill>
        <p:spPr bwMode="auto">
          <a:xfrm>
            <a:off x="7715272" y="292893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IMG_9650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7752" y="4786322"/>
            <a:ext cx="1729642" cy="1079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1285860"/>
            <a:ext cx="8183880" cy="47948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2143140" cy="2286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Организационный </a:t>
            </a:r>
          </a:p>
          <a:p>
            <a:pPr lvl="0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2.Психологический </a:t>
            </a:r>
          </a:p>
          <a:p>
            <a:pPr lvl="0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3.Содержательный </a:t>
            </a:r>
          </a:p>
          <a:p>
            <a:pPr lvl="0"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4.Слабая рефлексия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.Трудность в оценивании работы каждого учащегося в группе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357298"/>
            <a:ext cx="2500330" cy="3000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Четкость в организации  и планировании уроков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Учет психологических  и возрастных особенностей учащихся.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Дифференцированные задания                              4.Развивать навыки рефлексии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5.Разработка метода эффективного контроля за 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работой в группе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357298"/>
            <a:ext cx="2714644" cy="3571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1.Использование  результатов исследования в дальнейшей практике преподавания.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Внедрение  методов и приемов  7 модулей Программы в дальнейшей практике преподавания. 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Привлечение коллег в сообщество  единомышленников  по внедрению в практику  идей семи модулей с целью повышения качества преподавания.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857232"/>
            <a:ext cx="1285884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Барьеры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857232"/>
            <a:ext cx="2571768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Пути преодоления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785794"/>
            <a:ext cx="2214578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615</TotalTime>
  <Words>345</Words>
  <Application>Microsoft Office PowerPoint</Application>
  <PresentationFormat>Экран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цель ожидаемый рез-т</dc:title>
  <dc:creator>Admin</dc:creator>
  <cp:lastModifiedBy>admin</cp:lastModifiedBy>
  <cp:revision>64</cp:revision>
  <dcterms:created xsi:type="dcterms:W3CDTF">2014-10-14T16:43:23Z</dcterms:created>
  <dcterms:modified xsi:type="dcterms:W3CDTF">2015-01-25T08:20:40Z</dcterms:modified>
</cp:coreProperties>
</file>