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83" r:id="rId3"/>
    <p:sldId id="284" r:id="rId4"/>
    <p:sldId id="285" r:id="rId5"/>
    <p:sldId id="286" r:id="rId6"/>
    <p:sldId id="287" r:id="rId7"/>
    <p:sldId id="288" r:id="rId8"/>
    <p:sldId id="265" r:id="rId9"/>
    <p:sldId id="270" r:id="rId10"/>
    <p:sldId id="273" r:id="rId11"/>
    <p:sldId id="274" r:id="rId12"/>
    <p:sldId id="275" r:id="rId13"/>
    <p:sldId id="276" r:id="rId14"/>
    <p:sldId id="277" r:id="rId15"/>
    <p:sldId id="278" r:id="rId16"/>
    <p:sldId id="268" r:id="rId17"/>
    <p:sldId id="279" r:id="rId18"/>
    <p:sldId id="280" r:id="rId19"/>
    <p:sldId id="264" r:id="rId20"/>
    <p:sldId id="257" r:id="rId21"/>
    <p:sldId id="258" r:id="rId22"/>
    <p:sldId id="260" r:id="rId23"/>
    <p:sldId id="281" r:id="rId24"/>
    <p:sldId id="271" r:id="rId25"/>
    <p:sldId id="282" r:id="rId26"/>
    <p:sldId id="272" r:id="rId27"/>
    <p:sldId id="290" r:id="rId28"/>
    <p:sldId id="28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24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7C6E3C-E0EE-419C-B562-7D6975EB711B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B5E58-2DBB-41F6-9DA8-F86CE0E7F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031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E51C-C67F-4BA9-94AC-BBD5D72F6A8F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F278-B5B7-4F88-9A07-C8AA28546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904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E51C-C67F-4BA9-94AC-BBD5D72F6A8F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F278-B5B7-4F88-9A07-C8AA28546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220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E51C-C67F-4BA9-94AC-BBD5D72F6A8F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F278-B5B7-4F88-9A07-C8AA28546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738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E51C-C67F-4BA9-94AC-BBD5D72F6A8F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F278-B5B7-4F88-9A07-C8AA28546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22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E51C-C67F-4BA9-94AC-BBD5D72F6A8F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F278-B5B7-4F88-9A07-C8AA28546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57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E51C-C67F-4BA9-94AC-BBD5D72F6A8F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F278-B5B7-4F88-9A07-C8AA28546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273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E51C-C67F-4BA9-94AC-BBD5D72F6A8F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F278-B5B7-4F88-9A07-C8AA28546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977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E51C-C67F-4BA9-94AC-BBD5D72F6A8F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F278-B5B7-4F88-9A07-C8AA28546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021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E51C-C67F-4BA9-94AC-BBD5D72F6A8F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F278-B5B7-4F88-9A07-C8AA28546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045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E51C-C67F-4BA9-94AC-BBD5D72F6A8F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F278-B5B7-4F88-9A07-C8AA28546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075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E51C-C67F-4BA9-94AC-BBD5D72F6A8F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F278-B5B7-4F88-9A07-C8AA28546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340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AE51C-C67F-4BA9-94AC-BBD5D72F6A8F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CF278-B5B7-4F88-9A07-C8AA28546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5456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27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3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3" Target="../media/image37.jpeg" Type="http://schemas.openxmlformats.org/officeDocument/2006/relationships/image"/><Relationship Id="rId2" Target="../media/image36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38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3" Target="../media/image40.jpeg" Type="http://schemas.openxmlformats.org/officeDocument/2006/relationships/image"/><Relationship Id="rId2" Target="../media/image39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 ?><Relationships xmlns="http://schemas.openxmlformats.org/package/2006/relationships"><Relationship Id="rId2" Target="../media/image43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3" Target="../media/image45.jpe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2" Target="../media/image46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deti-online.com/zagadki/zagadki-pro-bukvy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6.jpe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3.jpeg" Type="http://schemas.openxmlformats.org/officeDocument/2006/relationships/image"/><Relationship Id="rId4" Target="../media/image12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700392" cy="2550145"/>
          </a:xfr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ru-RU" sz="7200" dirty="0" smtClean="0"/>
              <a:t>Весёлый алфавит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567136"/>
          </a:xfrm>
        </p:spPr>
        <p:txBody>
          <a:bodyPr>
            <a:normAutofit fontScale="92500" lnSpcReduction="20000"/>
          </a:bodyPr>
          <a:lstStyle/>
          <a:p>
            <a:r>
              <a:rPr lang="ru-RU" sz="1800" b="1" dirty="0" smtClean="0">
                <a:solidFill>
                  <a:srgbClr val="660066"/>
                </a:solidFill>
              </a:rPr>
              <a:t>Проект подготовили учащиеся 1 – Б класса</a:t>
            </a:r>
          </a:p>
          <a:p>
            <a:r>
              <a:rPr lang="ru-RU" sz="1800" b="1" dirty="0" smtClean="0">
                <a:solidFill>
                  <a:srgbClr val="660066"/>
                </a:solidFill>
              </a:rPr>
              <a:t>МОУ СОШ № 1 г. Камешково</a:t>
            </a:r>
          </a:p>
          <a:p>
            <a:r>
              <a:rPr lang="ru-RU" sz="1800" b="1" dirty="0" smtClean="0">
                <a:solidFill>
                  <a:srgbClr val="660066"/>
                </a:solidFill>
              </a:rPr>
              <a:t>Владимирской области</a:t>
            </a:r>
          </a:p>
          <a:p>
            <a:r>
              <a:rPr lang="ru-RU" sz="1800" b="1" dirty="0" smtClean="0">
                <a:solidFill>
                  <a:srgbClr val="660066"/>
                </a:solidFill>
              </a:rPr>
              <a:t>Классный руководитель: Панова Ирина Александровна</a:t>
            </a:r>
          </a:p>
          <a:p>
            <a:endParaRPr lang="ru-RU" sz="1800" b="1" dirty="0">
              <a:solidFill>
                <a:srgbClr val="660066"/>
              </a:solidFill>
            </a:endParaRPr>
          </a:p>
          <a:p>
            <a:endParaRPr lang="ru-RU" sz="1800" b="1" dirty="0" smtClean="0">
              <a:solidFill>
                <a:srgbClr val="660066"/>
              </a:solidFill>
            </a:endParaRPr>
          </a:p>
          <a:p>
            <a:endParaRPr lang="ru-RU" sz="1800" b="1" dirty="0">
              <a:solidFill>
                <a:srgbClr val="660066"/>
              </a:solidFill>
            </a:endParaRPr>
          </a:p>
          <a:p>
            <a:endParaRPr lang="ru-RU" sz="1800" b="1" dirty="0" smtClean="0">
              <a:solidFill>
                <a:srgbClr val="660066"/>
              </a:solidFill>
            </a:endParaRPr>
          </a:p>
          <a:p>
            <a:r>
              <a:rPr lang="ru-RU" sz="1800" b="1" dirty="0" smtClean="0">
                <a:solidFill>
                  <a:srgbClr val="660066"/>
                </a:solidFill>
              </a:rPr>
              <a:t>Февраль 2014 года</a:t>
            </a:r>
            <a:endParaRPr lang="ru-RU" sz="1800" b="1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41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0744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Если букву потерять,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Гусь не сможет гоготать,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Гавкать пес цепной не сможет.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Что за буква? Кто поможет?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3890"/>
            <a:ext cx="2836857" cy="3890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84924"/>
            <a:ext cx="2924588" cy="3901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48064" y="476672"/>
            <a:ext cx="37444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Дельфин, весёлый наш дельфин,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Играет в море не один,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Там два дельфина на воде,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Играя, учат букву ...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594928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Букву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Г</a:t>
            </a:r>
            <a:r>
              <a:rPr lang="ru-RU" dirty="0" smtClean="0">
                <a:latin typeface="+mj-lt"/>
              </a:rPr>
              <a:t> сделали </a:t>
            </a:r>
          </a:p>
          <a:p>
            <a:r>
              <a:rPr lang="ru-RU" dirty="0" smtClean="0">
                <a:solidFill>
                  <a:srgbClr val="7030A0"/>
                </a:solidFill>
                <a:latin typeface="+mj-lt"/>
              </a:rPr>
              <a:t>из простого шнурка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0" y="5661248"/>
            <a:ext cx="3312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+mj-lt"/>
              </a:rPr>
              <a:t>Букву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Д </a:t>
            </a:r>
            <a:r>
              <a:rPr lang="ru-RU" dirty="0" smtClean="0">
                <a:latin typeface="+mj-lt"/>
              </a:rPr>
              <a:t>сделали </a:t>
            </a:r>
          </a:p>
          <a:p>
            <a:r>
              <a:rPr lang="ru-RU" dirty="0" smtClean="0">
                <a:latin typeface="+mj-lt"/>
              </a:rPr>
              <a:t> из шариков,</a:t>
            </a:r>
          </a:p>
          <a:p>
            <a:r>
              <a:rPr lang="ru-RU" dirty="0" smtClean="0">
                <a:solidFill>
                  <a:srgbClr val="7030A0"/>
                </a:solidFill>
                <a:latin typeface="+mj-lt"/>
              </a:rPr>
              <a:t> а шарики из салфетки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23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38736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Енот жуёт, жуёт енот,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Ежевику он жуёт,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И на розовой стене 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Он рисует букву ...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16" y="1628800"/>
            <a:ext cx="3059960" cy="380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92080" y="476672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Узнаешь сразу ты её,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с двумя глазами буква ...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576" y="566124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Е 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из опилок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0112" y="5845914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Ё </a:t>
            </a:r>
            <a:r>
              <a:rPr lang="ru-RU" dirty="0" smtClean="0">
                <a:latin typeface="+mj-lt"/>
              </a:rPr>
              <a:t>из праздничной</a:t>
            </a:r>
          </a:p>
          <a:p>
            <a:r>
              <a:rPr lang="ru-RU" dirty="0" smtClean="0">
                <a:solidFill>
                  <a:srgbClr val="7030A0"/>
                </a:solidFill>
                <a:latin typeface="+mj-lt"/>
              </a:rPr>
              <a:t>мишуры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2050" name="Picture 2" descr="J:\DCIM\100CASIO\CIMG61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28800"/>
            <a:ext cx="309634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52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0704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Целый час жужжит уже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На цветочке буква ...</a:t>
            </a: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00201"/>
            <a:ext cx="3069168" cy="3917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96752"/>
            <a:ext cx="2999894" cy="398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20072" y="476672"/>
            <a:ext cx="27820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Буква вид наш отражает, 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Рыцарю смотреть мешает, 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Хоть не ест, но всё жует, 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Воробей её клюет.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3608" y="566124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Ж </a:t>
            </a:r>
            <a:r>
              <a:rPr lang="ru-RU" dirty="0" smtClean="0">
                <a:latin typeface="+mj-lt"/>
              </a:rPr>
              <a:t> - 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из пуговиц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584591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А  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З </a:t>
            </a:r>
            <a:r>
              <a:rPr lang="ru-RU" dirty="0" smtClean="0">
                <a:latin typeface="+mj-lt"/>
              </a:rPr>
              <a:t>– 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из яичной скорлупы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813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034680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Буква рыбкой стать мечтает, 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На ветвях зимой сверкает, 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Вьется стайкой над костром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И лежит на дне речном.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3568" y="5733255"/>
            <a:ext cx="3812232" cy="790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+mj-lt"/>
              </a:rPr>
              <a:t>Буква </a:t>
            </a:r>
            <a:r>
              <a:rPr lang="ru-RU" sz="1800" dirty="0" smtClean="0">
                <a:solidFill>
                  <a:srgbClr val="FF0000"/>
                </a:solidFill>
                <a:latin typeface="+mj-lt"/>
              </a:rPr>
              <a:t>И</a:t>
            </a:r>
            <a:r>
              <a:rPr lang="ru-RU" sz="1800" dirty="0" smtClean="0">
                <a:latin typeface="+mj-lt"/>
              </a:rPr>
              <a:t> сделана 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rgbClr val="7030A0"/>
                </a:solidFill>
                <a:latin typeface="+mj-lt"/>
              </a:rPr>
              <a:t>из пластилиновых горошин </a:t>
            </a:r>
            <a:endParaRPr lang="ru-RU" sz="1800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72816"/>
            <a:ext cx="2743961" cy="3656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80112" y="332656"/>
            <a:ext cx="29523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Этой буквой мажут раны,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Часто завтракают мамы -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Им давно рецепт знаком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Свежих фруктов с молоком.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80112" y="5877272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Буковка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Й </a:t>
            </a:r>
            <a:r>
              <a:rPr lang="ru-RU" dirty="0" smtClean="0">
                <a:latin typeface="+mj-lt"/>
              </a:rPr>
              <a:t>сделана </a:t>
            </a:r>
          </a:p>
          <a:p>
            <a:r>
              <a:rPr lang="ru-RU" dirty="0">
                <a:solidFill>
                  <a:srgbClr val="7030A0"/>
                </a:solidFill>
                <a:latin typeface="+mj-lt"/>
              </a:rPr>
              <a:t>и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з 10-копеечных монет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5122" name="Picture 2" descr="J:\DCIM\100CASIO\CIMG61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7901"/>
            <a:ext cx="2859782" cy="381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40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Кошка, миленькая кошка, 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Поиграй ты с ней немножко,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С кошкой ты, наверняка,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Не забудешь букву ...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2950720" cy="393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40768"/>
            <a:ext cx="3019657" cy="4021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20072" y="332656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Эта буква вместе с «</a:t>
            </a:r>
            <a:r>
              <a:rPr lang="ru-RU" sz="1600" dirty="0" smtClean="0">
                <a:solidFill>
                  <a:srgbClr val="0070C0"/>
                </a:solidFill>
                <a:latin typeface="+mj-lt"/>
              </a:rPr>
              <a:t>Я»   нотою </a:t>
            </a:r>
            <a:r>
              <a:rPr lang="ru-RU" sz="1600" dirty="0">
                <a:solidFill>
                  <a:srgbClr val="0070C0"/>
                </a:solidFill>
                <a:latin typeface="+mj-lt"/>
              </a:rPr>
              <a:t>бывает,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И ее мои </a:t>
            </a:r>
            <a:r>
              <a:rPr lang="ru-RU" sz="1600" dirty="0" smtClean="0">
                <a:solidFill>
                  <a:srgbClr val="0070C0"/>
                </a:solidFill>
                <a:latin typeface="+mj-lt"/>
              </a:rPr>
              <a:t>друзья  часто </a:t>
            </a:r>
            <a:r>
              <a:rPr lang="ru-RU" sz="1600" dirty="0">
                <a:solidFill>
                  <a:srgbClr val="0070C0"/>
                </a:solidFill>
                <a:latin typeface="+mj-lt"/>
              </a:rPr>
              <a:t>напевают.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558924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К</a:t>
            </a:r>
          </a:p>
          <a:p>
            <a:r>
              <a:rPr lang="ru-RU" dirty="0" smtClean="0">
                <a:latin typeface="+mj-lt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из геометрических фигур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40" y="5733256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+mj-lt"/>
              </a:rPr>
              <a:t>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Л </a:t>
            </a:r>
          </a:p>
          <a:p>
            <a:r>
              <a:rPr lang="ru-RU" dirty="0">
                <a:solidFill>
                  <a:srgbClr val="7030A0"/>
                </a:solidFill>
                <a:latin typeface="+mj-lt"/>
              </a:rPr>
              <a:t>и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з деревянной мозаики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474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66728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Давно известно детям всем: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Корова любит букву ...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374441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56792"/>
            <a:ext cx="2786113" cy="3718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20072" y="404664"/>
            <a:ext cx="29523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«П» в другую букву можно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Очень быстро превратить.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Перекладинку немножко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Нужно только опустить!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568" y="5517232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М </a:t>
            </a:r>
            <a:r>
              <a:rPr lang="ru-RU" dirty="0" smtClean="0">
                <a:latin typeface="+mj-lt"/>
              </a:rPr>
              <a:t>сделана </a:t>
            </a:r>
          </a:p>
          <a:p>
            <a:r>
              <a:rPr lang="ru-RU" dirty="0">
                <a:solidFill>
                  <a:srgbClr val="7030A0"/>
                </a:solidFill>
                <a:latin typeface="+mj-lt"/>
              </a:rPr>
              <a:t>и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з фисташковых скорлупок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327" y="5655504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А красотка 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Н </a:t>
            </a:r>
            <a:r>
              <a:rPr lang="ru-RU" dirty="0" smtClean="0">
                <a:latin typeface="+mj-lt"/>
              </a:rPr>
              <a:t>–</a:t>
            </a:r>
          </a:p>
          <a:p>
            <a:r>
              <a:rPr lang="ru-RU" dirty="0">
                <a:solidFill>
                  <a:srgbClr val="7030A0"/>
                </a:solidFill>
                <a:latin typeface="+mj-lt"/>
              </a:rPr>
              <a:t>и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з  наклеек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914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В этой букве нет углов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И она бы укатилась,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Если масса разных слов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Без нее бы обходилась!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6093296"/>
            <a:ext cx="3384376" cy="57606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1800" dirty="0" smtClean="0">
                <a:latin typeface="+mj-lt"/>
              </a:rPr>
              <a:t>Опасная буква </a:t>
            </a:r>
            <a:r>
              <a:rPr lang="ru-RU" sz="1800" dirty="0" smtClean="0">
                <a:solidFill>
                  <a:srgbClr val="FF0000"/>
                </a:solidFill>
                <a:latin typeface="+mj-lt"/>
              </a:rPr>
              <a:t>О</a:t>
            </a:r>
            <a:r>
              <a:rPr lang="ru-RU" sz="1800" dirty="0" smtClean="0">
                <a:latin typeface="+mj-lt"/>
              </a:rPr>
              <a:t> выложена</a:t>
            </a:r>
          </a:p>
          <a:p>
            <a:pPr marL="0" indent="0">
              <a:buNone/>
            </a:pPr>
            <a:r>
              <a:rPr lang="ru-RU" sz="1900" dirty="0">
                <a:solidFill>
                  <a:srgbClr val="7030A0"/>
                </a:solidFill>
                <a:latin typeface="+mj-lt"/>
              </a:rPr>
              <a:t>и</a:t>
            </a:r>
            <a:r>
              <a:rPr lang="ru-RU" sz="1900" dirty="0" smtClean="0">
                <a:solidFill>
                  <a:srgbClr val="7030A0"/>
                </a:solidFill>
                <a:latin typeface="+mj-lt"/>
              </a:rPr>
              <a:t>з</a:t>
            </a:r>
            <a:r>
              <a:rPr lang="ru-RU" sz="1800" dirty="0" smtClean="0">
                <a:solidFill>
                  <a:srgbClr val="7030A0"/>
                </a:solidFill>
                <a:latin typeface="+mj-lt"/>
              </a:rPr>
              <a:t> спичек</a:t>
            </a:r>
            <a:endParaRPr lang="ru-RU" sz="1800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5122" name="Picture 2" descr="J:\DCIM\100CASIO\CIMG61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3096344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629" y="1618658"/>
            <a:ext cx="2851182" cy="398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20072" y="404664"/>
            <a:ext cx="2664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С этой буквой веселей!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Ну и как не улыбнуться -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Повисеть могу на ней,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А еще и подтянуться!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20072" y="5877272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П</a:t>
            </a:r>
            <a:r>
              <a:rPr lang="ru-RU" dirty="0" smtClean="0">
                <a:latin typeface="+mj-lt"/>
              </a:rPr>
              <a:t> склеена</a:t>
            </a:r>
          </a:p>
          <a:p>
            <a:r>
              <a:rPr lang="ru-RU" dirty="0" smtClean="0">
                <a:solidFill>
                  <a:srgbClr val="7030A0"/>
                </a:solidFill>
                <a:latin typeface="+mj-lt"/>
              </a:rPr>
              <a:t>из газетных заголовков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437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06688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Буква в кипятке краснеет,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Возвращаться не умеет, 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Всё хватает, всё берет, 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Громче голоса орет.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44045"/>
            <a:ext cx="3183788" cy="4017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2932430" cy="390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48064" y="260648"/>
            <a:ext cx="30963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Слон по Африке гулял,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Длинным хоботом вилял,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А потом вдруг взял он и исчез: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Превратился в букву ...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7584" y="5949280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Р </a:t>
            </a:r>
            <a:r>
              <a:rPr lang="ru-RU" dirty="0" smtClean="0">
                <a:latin typeface="+mj-lt"/>
              </a:rPr>
              <a:t>выложена из цветной 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бумажной мозаики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6021288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А  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С </a:t>
            </a:r>
            <a:r>
              <a:rPr lang="ru-RU" dirty="0" smtClean="0">
                <a:latin typeface="+mj-lt"/>
              </a:rPr>
              <a:t>– </a:t>
            </a:r>
          </a:p>
          <a:p>
            <a:r>
              <a:rPr lang="ru-RU" dirty="0" smtClean="0">
                <a:solidFill>
                  <a:srgbClr val="7030A0"/>
                </a:solidFill>
                <a:latin typeface="+mj-lt"/>
              </a:rPr>
              <a:t>из конфетных обёрток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556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62872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Она на антенну похожа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И на зонт как будто тоже.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12160" y="2276872"/>
            <a:ext cx="2674640" cy="38492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+mj-lt"/>
              </a:rPr>
              <a:t>Букву </a:t>
            </a:r>
            <a:r>
              <a:rPr lang="ru-RU" sz="1800" dirty="0" smtClean="0">
                <a:solidFill>
                  <a:srgbClr val="FF0000"/>
                </a:solidFill>
                <a:latin typeface="+mj-lt"/>
              </a:rPr>
              <a:t>Т</a:t>
            </a:r>
            <a:r>
              <a:rPr lang="ru-RU" sz="1800" dirty="0" smtClean="0">
                <a:latin typeface="+mj-lt"/>
              </a:rPr>
              <a:t> выложили из </a:t>
            </a:r>
            <a:r>
              <a:rPr lang="ru-RU" sz="1800" dirty="0" smtClean="0">
                <a:solidFill>
                  <a:srgbClr val="7030A0"/>
                </a:solidFill>
                <a:latin typeface="+mj-lt"/>
              </a:rPr>
              <a:t>коктейльных трубочек, </a:t>
            </a:r>
            <a:r>
              <a:rPr lang="ru-RU" sz="1800" dirty="0" smtClean="0">
                <a:latin typeface="+mj-lt"/>
              </a:rPr>
              <a:t>но она всё равно похожа на антенну…</a:t>
            </a:r>
            <a:endParaRPr lang="ru-RU" sz="1800" dirty="0">
              <a:latin typeface="+mj-lt"/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384900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728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22712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Если сделаю я губки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Очень тоненькою трубкой,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Звук потом произнесу,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То услышу букву ...</a:t>
            </a:r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2956816" cy="3938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076" y="1628800"/>
            <a:ext cx="2862319" cy="381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48064" y="260648"/>
            <a:ext cx="30963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Если маленькой чертой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Букву «О» перечеркнем,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Потеряем букву «О»,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Но другую мы найдем!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592" y="5877272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У </a:t>
            </a:r>
            <a:r>
              <a:rPr lang="ru-RU" dirty="0" smtClean="0">
                <a:latin typeface="+mj-lt"/>
              </a:rPr>
              <a:t>– </a:t>
            </a:r>
          </a:p>
          <a:p>
            <a:r>
              <a:rPr lang="ru-RU" dirty="0" smtClean="0">
                <a:solidFill>
                  <a:srgbClr val="7030A0"/>
                </a:solidFill>
                <a:latin typeface="+mj-lt"/>
              </a:rPr>
              <a:t>из канцелярских кнопок…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92080" y="587727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… а 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Ф </a:t>
            </a:r>
            <a:r>
              <a:rPr lang="ru-RU" dirty="0" smtClean="0">
                <a:latin typeface="+mj-lt"/>
              </a:rPr>
              <a:t>– </a:t>
            </a:r>
          </a:p>
          <a:p>
            <a:r>
              <a:rPr lang="ru-RU" dirty="0" smtClean="0">
                <a:solidFill>
                  <a:srgbClr val="7030A0"/>
                </a:solidFill>
                <a:latin typeface="+mj-lt"/>
              </a:rPr>
              <a:t>из фирменных макарон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1747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8363272" cy="5904656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Цели: </a:t>
            </a:r>
            <a:r>
              <a:rPr lang="ru-RU" sz="1600" dirty="0" smtClean="0">
                <a:solidFill>
                  <a:schemeClr val="bg1"/>
                </a:solidFill>
              </a:rPr>
              <a:t>1. Дать </a:t>
            </a:r>
            <a:r>
              <a:rPr lang="ru-RU" sz="1600" dirty="0">
                <a:solidFill>
                  <a:schemeClr val="bg1"/>
                </a:solidFill>
              </a:rPr>
              <a:t>представление об источниках бытового мусора и способах его утилизации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                 2. Привлечь внимание детей к тому, что  многим вещам, а так же мусору  можно  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                     дать вторую  жизнь.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                 3. Создать азбуку из бросового материала.</a:t>
            </a:r>
            <a:endParaRPr lang="ru-RU" sz="1600" b="1" dirty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>
                <a:solidFill>
                  <a:srgbClr val="FF0000"/>
                </a:solidFill>
              </a:rPr>
              <a:t>Задачи </a:t>
            </a:r>
            <a:r>
              <a:rPr lang="ru-RU" sz="1600" smtClean="0">
                <a:solidFill>
                  <a:srgbClr val="FF0000"/>
                </a:solidFill>
              </a:rPr>
              <a:t>проекта:</a:t>
            </a:r>
            <a:endParaRPr lang="ru-RU" sz="1600" dirty="0">
              <a:solidFill>
                <a:srgbClr val="FF0000"/>
              </a:solidFill>
            </a:endParaRPr>
          </a:p>
          <a:p>
            <a:r>
              <a:rPr lang="ru-RU" sz="1600" dirty="0" smtClean="0">
                <a:solidFill>
                  <a:srgbClr val="C00000"/>
                </a:solidFill>
              </a:rPr>
              <a:t>Обучающие:  </a:t>
            </a:r>
            <a:r>
              <a:rPr lang="ru-RU" sz="1600" dirty="0" smtClean="0">
                <a:solidFill>
                  <a:schemeClr val="bg1"/>
                </a:solidFill>
              </a:rPr>
              <a:t>Сформировать </a:t>
            </a:r>
            <a:r>
              <a:rPr lang="ru-RU" sz="1600" dirty="0">
                <a:solidFill>
                  <a:schemeClr val="bg1"/>
                </a:solidFill>
              </a:rPr>
              <a:t>представление об </a:t>
            </a:r>
            <a:r>
              <a:rPr lang="ru-RU" sz="1600" dirty="0" smtClean="0">
                <a:solidFill>
                  <a:schemeClr val="bg1"/>
                </a:solidFill>
              </a:rPr>
              <a:t>источниках возникновения </a:t>
            </a:r>
            <a:r>
              <a:rPr lang="ru-RU" sz="1600" dirty="0">
                <a:solidFill>
                  <a:schemeClr val="bg1"/>
                </a:solidFill>
              </a:rPr>
              <a:t>бытового мусора и способах </a:t>
            </a:r>
            <a:r>
              <a:rPr lang="ru-RU" sz="1600" dirty="0" smtClean="0">
                <a:solidFill>
                  <a:schemeClr val="bg1"/>
                </a:solidFill>
              </a:rPr>
              <a:t>  его утилизации.   Привлечь </a:t>
            </a:r>
            <a:r>
              <a:rPr lang="ru-RU" sz="1600" dirty="0">
                <a:solidFill>
                  <a:schemeClr val="bg1"/>
                </a:solidFill>
              </a:rPr>
              <a:t>внимание учащихся к большому значению в нашей жизни необходимости соблюдения чистоты в доме, городе, природном </a:t>
            </a:r>
            <a:r>
              <a:rPr lang="ru-RU" sz="1600" dirty="0" smtClean="0">
                <a:solidFill>
                  <a:schemeClr val="bg1"/>
                </a:solidFill>
              </a:rPr>
              <a:t>окружении</a:t>
            </a:r>
            <a:r>
              <a:rPr lang="ru-RU" sz="1600" dirty="0">
                <a:solidFill>
                  <a:schemeClr val="bg1"/>
                </a:solidFill>
              </a:rPr>
              <a:t>.</a:t>
            </a:r>
            <a:endParaRPr lang="ru-RU" sz="16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rgbClr val="C00000"/>
                </a:solidFill>
              </a:rPr>
              <a:t>Развивающие: </a:t>
            </a:r>
            <a:r>
              <a:rPr lang="ru-RU" sz="1600" dirty="0" smtClean="0">
                <a:solidFill>
                  <a:schemeClr val="bg1"/>
                </a:solidFill>
              </a:rPr>
              <a:t>Развивать </a:t>
            </a:r>
            <a:r>
              <a:rPr lang="ru-RU" sz="1600" dirty="0">
                <a:solidFill>
                  <a:schemeClr val="bg1"/>
                </a:solidFill>
              </a:rPr>
              <a:t>мыслительные операции, речь, творческие способности учащихся</a:t>
            </a:r>
            <a:r>
              <a:rPr lang="ru-RU" sz="1600" dirty="0" smtClean="0">
                <a:solidFill>
                  <a:schemeClr val="bg1"/>
                </a:solidFill>
              </a:rPr>
              <a:t>.  </a:t>
            </a: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rgbClr val="C00000"/>
                </a:solidFill>
              </a:rPr>
              <a:t>Воспитывающая</a:t>
            </a:r>
            <a:r>
              <a:rPr lang="ru-RU" sz="1600" dirty="0" smtClean="0">
                <a:solidFill>
                  <a:srgbClr val="C00000"/>
                </a:solidFill>
              </a:rPr>
              <a:t>: </a:t>
            </a:r>
            <a:r>
              <a:rPr lang="ru-RU" sz="1600" dirty="0" smtClean="0">
                <a:solidFill>
                  <a:schemeClr val="bg1"/>
                </a:solidFill>
              </a:rPr>
              <a:t>Воспитывать </a:t>
            </a:r>
            <a:r>
              <a:rPr lang="ru-RU" sz="1600" dirty="0">
                <a:solidFill>
                  <a:schemeClr val="bg1"/>
                </a:solidFill>
              </a:rPr>
              <a:t>аккуратность, бережное отношение к природе, окружающему миру</a:t>
            </a:r>
            <a:r>
              <a:rPr lang="ru-RU" sz="1600" dirty="0" smtClean="0">
                <a:solidFill>
                  <a:schemeClr val="bg1"/>
                </a:solidFill>
              </a:rPr>
              <a:t>. </a:t>
            </a:r>
          </a:p>
          <a:p>
            <a:pPr marL="0" indent="0">
              <a:buNone/>
            </a:pPr>
            <a:endParaRPr lang="ru-RU" sz="16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1600" dirty="0">
                <a:solidFill>
                  <a:srgbClr val="FF0000"/>
                </a:solidFill>
              </a:rPr>
              <a:t>Ожидаемые результаты</a:t>
            </a:r>
            <a:r>
              <a:rPr lang="ru-RU" sz="1600" dirty="0">
                <a:solidFill>
                  <a:schemeClr val="bg1"/>
                </a:solidFill>
              </a:rPr>
              <a:t>: Усвоить, что за обычным мусором скрывается большая проблема, которую приходится решать всем людям; научиться сортировать мусор из разного материала; применять полученные знания в повседневной </a:t>
            </a:r>
            <a:r>
              <a:rPr lang="ru-RU" sz="1600" dirty="0" smtClean="0">
                <a:solidFill>
                  <a:schemeClr val="bg1"/>
                </a:solidFill>
              </a:rPr>
              <a:t>жизни; </a:t>
            </a:r>
            <a:r>
              <a:rPr lang="ru-RU" sz="1600" b="1" dirty="0" smtClean="0">
                <a:solidFill>
                  <a:schemeClr val="bg1"/>
                </a:solidFill>
              </a:rPr>
              <a:t>сделать каждую букву алфавита не похожую на другие.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79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78696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Ею можем обозначить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Что в задачке неизвестно,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А взглянув на все иначе,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В ней увидим просто крестик!</a:t>
            </a: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2895851" cy="385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28800"/>
            <a:ext cx="2808312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76056" y="476672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Букву «П» перевернули,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Справа хвостик пристегнули,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Завернули на конце,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Получили букву ...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5733256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Хорошая получилась 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Х</a:t>
            </a:r>
            <a:r>
              <a:rPr lang="ru-RU" dirty="0" smtClean="0">
                <a:latin typeface="+mj-lt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из морских ракушек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64291" y="5733256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А 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Ц</a:t>
            </a:r>
            <a:r>
              <a:rPr lang="ru-RU" dirty="0" smtClean="0">
                <a:latin typeface="+mj-lt"/>
              </a:rPr>
              <a:t>  появилась</a:t>
            </a:r>
          </a:p>
          <a:p>
            <a:r>
              <a:rPr lang="ru-RU" dirty="0">
                <a:solidFill>
                  <a:srgbClr val="7030A0"/>
                </a:solidFill>
                <a:latin typeface="+mj-lt"/>
              </a:rPr>
              <a:t>и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з монтажной пены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2608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Очень часто под окошко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Воробьишки прилетают,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Очень шумно и дотошно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Эту букву обсуждают!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1800" dirty="0" smtClean="0">
              <a:latin typeface="+mj-lt"/>
            </a:endParaRPr>
          </a:p>
          <a:p>
            <a:pPr marL="0" indent="0">
              <a:buNone/>
            </a:pPr>
            <a:endParaRPr lang="ru-RU" sz="1800" dirty="0">
              <a:latin typeface="+mj-lt"/>
            </a:endParaRPr>
          </a:p>
          <a:p>
            <a:pPr marL="0" indent="0">
              <a:buNone/>
            </a:pPr>
            <a:endParaRPr lang="ru-RU" sz="1800" dirty="0" smtClean="0">
              <a:latin typeface="+mj-lt"/>
            </a:endParaRPr>
          </a:p>
          <a:p>
            <a:pPr marL="0" indent="0">
              <a:buNone/>
            </a:pPr>
            <a:endParaRPr lang="ru-RU" sz="1800" dirty="0">
              <a:latin typeface="+mj-lt"/>
            </a:endParaRPr>
          </a:p>
          <a:p>
            <a:pPr marL="0" indent="0">
              <a:buNone/>
            </a:pPr>
            <a:r>
              <a:rPr lang="ru-RU" sz="1800" dirty="0" smtClean="0">
                <a:latin typeface="+mj-lt"/>
              </a:rPr>
              <a:t>Получилась буква </a:t>
            </a:r>
            <a:r>
              <a:rPr lang="ru-RU" sz="1800" dirty="0" smtClean="0">
                <a:solidFill>
                  <a:srgbClr val="FF0000"/>
                </a:solidFill>
                <a:latin typeface="+mj-lt"/>
              </a:rPr>
              <a:t>Ч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7030A0"/>
                </a:solidFill>
                <a:latin typeface="+mj-lt"/>
              </a:rPr>
              <a:t>и</a:t>
            </a:r>
            <a:r>
              <a:rPr lang="ru-RU" sz="1800" dirty="0" smtClean="0">
                <a:solidFill>
                  <a:srgbClr val="7030A0"/>
                </a:solidFill>
                <a:latin typeface="+mj-lt"/>
              </a:rPr>
              <a:t>з  маленьких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rgbClr val="7030A0"/>
                </a:solidFill>
                <a:latin typeface="+mj-lt"/>
              </a:rPr>
              <a:t> чудесных конфеток</a:t>
            </a:r>
            <a:endParaRPr lang="ru-RU" sz="1800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338437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164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0704" cy="922114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Для шипенья хороша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В алфавите буква ...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4869160"/>
            <a:ext cx="4100264" cy="12570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+mj-lt"/>
              </a:rPr>
              <a:t>Вырезали букву </a:t>
            </a:r>
            <a:r>
              <a:rPr lang="ru-RU" sz="1800" dirty="0" smtClean="0">
                <a:solidFill>
                  <a:srgbClr val="FF0000"/>
                </a:solidFill>
                <a:latin typeface="+mj-lt"/>
              </a:rPr>
              <a:t>Ш </a:t>
            </a:r>
          </a:p>
          <a:p>
            <a:pPr marL="0" indent="0">
              <a:buNone/>
            </a:pPr>
            <a:r>
              <a:rPr lang="ru-RU" sz="1800" dirty="0" smtClean="0">
                <a:latin typeface="+mj-lt"/>
              </a:rPr>
              <a:t>из остатков </a:t>
            </a:r>
            <a:r>
              <a:rPr lang="ru-RU" sz="1800" dirty="0" smtClean="0">
                <a:solidFill>
                  <a:srgbClr val="7030A0"/>
                </a:solidFill>
                <a:latin typeface="+mj-lt"/>
              </a:rPr>
              <a:t>старых обоев</a:t>
            </a:r>
            <a:endParaRPr lang="ru-RU" sz="1800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7170" name="Picture 2" descr="J:\DCIM\100CASIO\CIMG61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403244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4038600" cy="303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36096" y="404664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Не получится борща,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Если нет в нем буквы ...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4048" y="486916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А 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Щ</a:t>
            </a:r>
            <a:r>
              <a:rPr lang="ru-RU" dirty="0" smtClean="0">
                <a:latin typeface="+mj-lt"/>
              </a:rPr>
              <a:t> раньше 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хранила в себе вкусные конфеты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5431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94720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Разделять всех он мастак,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Безголосый ...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3568" y="5877272"/>
            <a:ext cx="3884240" cy="75051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rgbClr val="FF0000"/>
                </a:solidFill>
                <a:latin typeface="+mj-lt"/>
              </a:rPr>
              <a:t>Ъ </a:t>
            </a:r>
            <a:r>
              <a:rPr lang="ru-RU" sz="1800" dirty="0" smtClean="0">
                <a:latin typeface="+mj-lt"/>
              </a:rPr>
              <a:t>сделан 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rgbClr val="7030A0"/>
                </a:solidFill>
                <a:latin typeface="+mj-lt"/>
              </a:rPr>
              <a:t>из пробок от бутылок</a:t>
            </a:r>
            <a:endParaRPr lang="ru-RU" sz="1800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04048" y="5877272"/>
            <a:ext cx="3610744" cy="57606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rgbClr val="FF0000"/>
                </a:solidFill>
                <a:latin typeface="+mj-lt"/>
              </a:rPr>
              <a:t>Ь</a:t>
            </a:r>
            <a:r>
              <a:rPr lang="ru-RU" sz="1800" dirty="0" smtClean="0">
                <a:latin typeface="+mj-lt"/>
              </a:rPr>
              <a:t> сделан</a:t>
            </a:r>
          </a:p>
          <a:p>
            <a:pPr marL="0" indent="0">
              <a:buNone/>
            </a:pPr>
            <a:r>
              <a:rPr lang="ru-RU" sz="1800" dirty="0" smtClean="0">
                <a:latin typeface="+mj-lt"/>
              </a:rPr>
              <a:t> </a:t>
            </a:r>
            <a:r>
              <a:rPr lang="ru-RU" sz="1800" dirty="0" smtClean="0">
                <a:solidFill>
                  <a:srgbClr val="7030A0"/>
                </a:solidFill>
                <a:latin typeface="+mj-lt"/>
              </a:rPr>
              <a:t>из</a:t>
            </a:r>
            <a:r>
              <a:rPr lang="ru-RU" sz="1800" dirty="0" smtClean="0">
                <a:latin typeface="+mj-lt"/>
              </a:rPr>
              <a:t> старой растерявшейся </a:t>
            </a:r>
            <a:r>
              <a:rPr lang="ru-RU" sz="1800" dirty="0" smtClean="0">
                <a:solidFill>
                  <a:srgbClr val="7030A0"/>
                </a:solidFill>
                <a:latin typeface="+mj-lt"/>
              </a:rPr>
              <a:t>мозаики</a:t>
            </a:r>
            <a:endParaRPr lang="ru-RU" sz="1800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692696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Безголосый он добряк,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Всё смягчает ...</a:t>
            </a:r>
          </a:p>
        </p:txBody>
      </p:sp>
      <p:pic>
        <p:nvPicPr>
          <p:cNvPr id="4098" name="Picture 2" descr="J:\DCIM\100CASIO\CIMG61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56792"/>
            <a:ext cx="309634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J:\DCIM\100CASIO\CIMG62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86610"/>
            <a:ext cx="3312368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62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18856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Что за гласная такая,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Не простая, а двойная,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И поклясться я готов -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Нет ее в начале слов!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468052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5589240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А меня, букву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ы</a:t>
            </a:r>
            <a:r>
              <a:rPr lang="ru-RU" dirty="0" smtClean="0">
                <a:latin typeface="+mj-lt"/>
              </a:rPr>
              <a:t> соорудили 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из  канцелярских скрепок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379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11430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Что мне делать, как мне быть?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Как исправить мне язык? -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Я ее произносить</a:t>
            </a:r>
            <a:br>
              <a:rPr lang="ru-RU" sz="1600" dirty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Вместо паузы привык!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8064" y="1600201"/>
            <a:ext cx="3240360" cy="34849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188640"/>
            <a:ext cx="38164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Взяли «Н» и справа ножку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Растянули мы немножко,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Да свернули буквой «О»-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Ну, и что произошло?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582" y="1680624"/>
            <a:ext cx="2796314" cy="3476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558924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А меня -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Э</a:t>
            </a:r>
            <a:r>
              <a:rPr lang="ru-RU" dirty="0" smtClean="0">
                <a:latin typeface="+mj-lt"/>
              </a:rPr>
              <a:t>  - слепили </a:t>
            </a:r>
          </a:p>
          <a:p>
            <a:r>
              <a:rPr lang="ru-RU" dirty="0">
                <a:solidFill>
                  <a:srgbClr val="7030A0"/>
                </a:solidFill>
                <a:latin typeface="+mj-lt"/>
              </a:rPr>
              <a:t>и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з кусочков пластилина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5589240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Букву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Ю </a:t>
            </a:r>
            <a:r>
              <a:rPr lang="ru-RU" dirty="0" smtClean="0">
                <a:latin typeface="+mj-lt"/>
              </a:rPr>
              <a:t>вырезали</a:t>
            </a:r>
          </a:p>
          <a:p>
            <a:r>
              <a:rPr lang="ru-RU" dirty="0" smtClean="0">
                <a:latin typeface="+mj-lt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из мягкой  конфетной бумаги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1026" name="Picture 2" descr="J:\DCIM\100CASIO\CIMG61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469" y="1628800"/>
            <a:ext cx="4379979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78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solidFill>
                  <a:srgbClr val="0070C0"/>
                </a:solidFill>
              </a:rPr>
              <a:t>Эта буква - это слово,</a:t>
            </a:r>
            <a:br>
              <a:rPr lang="ru-RU" sz="1800" dirty="0">
                <a:solidFill>
                  <a:srgbClr val="0070C0"/>
                </a:solidFill>
              </a:rPr>
            </a:br>
            <a:r>
              <a:rPr lang="ru-RU" sz="1800" dirty="0">
                <a:solidFill>
                  <a:srgbClr val="0070C0"/>
                </a:solidFill>
              </a:rPr>
              <a:t>В путь всегда оно готово.</a:t>
            </a:r>
            <a:br>
              <a:rPr lang="ru-RU" sz="1800" dirty="0">
                <a:solidFill>
                  <a:srgbClr val="0070C0"/>
                </a:solidFill>
              </a:rPr>
            </a:br>
            <a:r>
              <a:rPr lang="ru-RU" sz="1800" dirty="0">
                <a:solidFill>
                  <a:srgbClr val="0070C0"/>
                </a:solidFill>
              </a:rPr>
              <a:t>О себе рассказ начнешь,</a:t>
            </a:r>
            <a:br>
              <a:rPr lang="ru-RU" sz="1800" dirty="0">
                <a:solidFill>
                  <a:srgbClr val="0070C0"/>
                </a:solidFill>
              </a:rPr>
            </a:br>
            <a:r>
              <a:rPr lang="ru-RU" sz="1800" dirty="0">
                <a:solidFill>
                  <a:srgbClr val="0070C0"/>
                </a:solidFill>
              </a:rPr>
              <a:t>Вот её и назовёшь!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8024" y="3068960"/>
            <a:ext cx="3898776" cy="305720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+mj-lt"/>
              </a:rPr>
              <a:t>Я</a:t>
            </a:r>
            <a:r>
              <a:rPr lang="ru-RU" dirty="0" smtClean="0">
                <a:latin typeface="+mj-lt"/>
              </a:rPr>
              <a:t> из крупы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гречневой ядрицы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512" y="2043368"/>
            <a:ext cx="3029975" cy="3639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903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Нашими новыми буквами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ru-RU" sz="2000" dirty="0" smtClean="0">
                <a:solidFill>
                  <a:srgbClr val="7030A0"/>
                </a:solidFill>
              </a:rPr>
              <a:t> из ненужного материала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ru-RU" sz="2000" dirty="0" smtClean="0">
                <a:solidFill>
                  <a:srgbClr val="7030A0"/>
                </a:solidFill>
              </a:rPr>
              <a:t> мы украсили доску к празднику «Прощание с Азбукой»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J:\DCIM\100CASIO\CIMG61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08912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06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Спасибо за внимание!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3568" y="1340769"/>
            <a:ext cx="7848872" cy="381642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Материал собрали, обработали и сделали сразу несколько добрых дел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70C0"/>
                </a:solidFill>
              </a:rPr>
              <a:t>у</a:t>
            </a:r>
            <a:r>
              <a:rPr lang="ru-RU" b="1" dirty="0" smtClean="0">
                <a:solidFill>
                  <a:srgbClr val="0070C0"/>
                </a:solidFill>
              </a:rPr>
              <a:t>ченики 1- «Б» класса МОУ СОШ № 1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Г. Камешково Владимирской области вместе с классным руководителем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Пановой Ириной Александровной.</a:t>
            </a:r>
          </a:p>
          <a:p>
            <a:pPr marL="0" indent="0" algn="ctr">
              <a:buNone/>
            </a:pPr>
            <a:endParaRPr lang="ru-RU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                 февраль 2014 года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5157192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7030A0"/>
                </a:solidFill>
                <a:hlinkClick r:id="rId2"/>
              </a:rPr>
              <a:t>http://deti-online.com/zagadki/zagadki-pro-bukvy/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78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248472" cy="3429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36712"/>
            <a:ext cx="4392488" cy="3429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21233"/>
            <a:ext cx="4572000" cy="3429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830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565" y="3934207"/>
            <a:ext cx="4052435" cy="292108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055128" cy="288130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066271"/>
            <a:ext cx="4228170" cy="2782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332656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+mj-lt"/>
              </a:rPr>
              <a:t>А это то, что остаётся после нас</a:t>
            </a:r>
            <a:endParaRPr lang="ru-RU" sz="3600" b="1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8643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А ведь многим вещам можно дать вторую жизнь!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 descr="J:\DCIM\100CASIO\CIMG61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72816"/>
            <a:ext cx="3168352" cy="227687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J:\DCIM\100CASIO\CIMG61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21088"/>
            <a:ext cx="3124741" cy="234888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J:\DCIM\100CASIO\CIMG59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3" y="4137924"/>
            <a:ext cx="2843808" cy="25289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62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439547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6436"/>
            <a:ext cx="2592288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760" y="3717033"/>
            <a:ext cx="4457735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849"/>
            <a:ext cx="2838759" cy="3680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397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Всем классом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мы решили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попробовать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 сделать азбуку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из того,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 что уже не нужно.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Вот, что у нас получилось 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8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38736" cy="11430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25144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А </a:t>
            </a:r>
            <a:r>
              <a:rPr lang="ru-RU" dirty="0" smtClean="0">
                <a:latin typeface="+mj-lt"/>
              </a:rPr>
              <a:t>выложена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  <a:latin typeface="+mj-lt"/>
              </a:rPr>
              <a:t>из камешков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1027" name="Picture 3" descr="J:\DCIM\100CASIO\CIMG61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40"/>
            <a:ext cx="4464496" cy="596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332656"/>
            <a:ext cx="3816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+mj-lt"/>
              </a:rPr>
              <a:t>Самая первая, самая важная</a:t>
            </a:r>
          </a:p>
          <a:p>
            <a:r>
              <a:rPr lang="ru-RU" sz="2000" dirty="0">
                <a:solidFill>
                  <a:srgbClr val="0070C0"/>
                </a:solidFill>
                <a:latin typeface="+mj-lt"/>
              </a:rPr>
              <a:t>Эта буква в алфавите глава.</a:t>
            </a:r>
          </a:p>
          <a:p>
            <a:r>
              <a:rPr lang="ru-RU" sz="2000" dirty="0">
                <a:solidFill>
                  <a:srgbClr val="0070C0"/>
                </a:solidFill>
                <a:latin typeface="+mj-lt"/>
              </a:rPr>
              <a:t>Айболита если встретишь,</a:t>
            </a:r>
          </a:p>
          <a:p>
            <a:r>
              <a:rPr lang="ru-RU" sz="2000" dirty="0">
                <a:solidFill>
                  <a:srgbClr val="0070C0"/>
                </a:solidFill>
                <a:latin typeface="+mj-lt"/>
              </a:rPr>
              <a:t>Тут же скажешь букву ...</a:t>
            </a:r>
          </a:p>
        </p:txBody>
      </p:sp>
    </p:spTree>
    <p:extLst>
      <p:ext uri="{BB962C8B-B14F-4D97-AF65-F5344CB8AC3E}">
        <p14:creationId xmlns:p14="http://schemas.microsoft.com/office/powerpoint/2010/main" val="279124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3816424" cy="1143000"/>
          </a:xfrm>
        </p:spPr>
        <p:txBody>
          <a:bodyPr>
            <a:normAutofit fontScale="90000"/>
          </a:bodyPr>
          <a:lstStyle/>
          <a:p>
            <a:r>
              <a:rPr lang="ru-RU" sz="1800" dirty="0">
                <a:solidFill>
                  <a:srgbClr val="0070C0"/>
                </a:solidFill>
              </a:rPr>
              <a:t>Все барашки букву знают,</a:t>
            </a:r>
            <a:br>
              <a:rPr lang="ru-RU" sz="1800" dirty="0">
                <a:solidFill>
                  <a:srgbClr val="0070C0"/>
                </a:solidFill>
              </a:rPr>
            </a:br>
            <a:r>
              <a:rPr lang="ru-RU" sz="1800" dirty="0">
                <a:solidFill>
                  <a:srgbClr val="0070C0"/>
                </a:solidFill>
              </a:rPr>
              <a:t>Только чуточку смягчают.</a:t>
            </a:r>
            <a:br>
              <a:rPr lang="ru-RU" sz="1800" dirty="0">
                <a:solidFill>
                  <a:srgbClr val="0070C0"/>
                </a:solidFill>
              </a:rPr>
            </a:br>
            <a:r>
              <a:rPr lang="ru-RU" sz="1800" dirty="0">
                <a:solidFill>
                  <a:srgbClr val="0070C0"/>
                </a:solidFill>
              </a:rPr>
              <a:t>Известно мне да и тебе,</a:t>
            </a:r>
            <a:br>
              <a:rPr lang="ru-RU" sz="1800" dirty="0">
                <a:solidFill>
                  <a:srgbClr val="0070C0"/>
                </a:solidFill>
              </a:rPr>
            </a:br>
            <a:r>
              <a:rPr lang="ru-RU" sz="1800" dirty="0">
                <a:solidFill>
                  <a:srgbClr val="0070C0"/>
                </a:solidFill>
              </a:rPr>
              <a:t>Что эта буква — буква ...</a:t>
            </a:r>
            <a:br>
              <a:rPr lang="ru-RU" sz="1800" dirty="0">
                <a:solidFill>
                  <a:srgbClr val="0070C0"/>
                </a:solidFill>
              </a:rPr>
            </a:b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594928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j-lt"/>
              </a:rPr>
              <a:t>Буква </a:t>
            </a:r>
            <a:r>
              <a:rPr lang="ru-RU" dirty="0">
                <a:solidFill>
                  <a:srgbClr val="FF0000"/>
                </a:solidFill>
                <a:latin typeface="+mj-lt"/>
              </a:rPr>
              <a:t>Б </a:t>
            </a:r>
            <a:r>
              <a:rPr lang="ru-RU" dirty="0" smtClean="0">
                <a:latin typeface="+mj-lt"/>
              </a:rPr>
              <a:t>выложена</a:t>
            </a:r>
            <a:endParaRPr lang="ru-RU" dirty="0">
              <a:latin typeface="+mj-lt"/>
            </a:endParaRPr>
          </a:p>
          <a:p>
            <a:r>
              <a:rPr lang="ru-RU" dirty="0">
                <a:latin typeface="+mj-lt"/>
              </a:rPr>
              <a:t> </a:t>
            </a:r>
            <a:r>
              <a:rPr lang="ru-RU" dirty="0">
                <a:solidFill>
                  <a:srgbClr val="7030A0"/>
                </a:solidFill>
                <a:latin typeface="+mj-lt"/>
              </a:rPr>
              <a:t>из 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вязальных ниток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9221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2776"/>
            <a:ext cx="3078747" cy="4102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788024" y="260648"/>
            <a:ext cx="4355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Волку, волчонку и волчице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Немножко нужно подучиться.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Они совсем не знают, вот беда!</a:t>
            </a:r>
          </a:p>
          <a:p>
            <a:r>
              <a:rPr lang="ru-RU" sz="1600" dirty="0">
                <a:solidFill>
                  <a:srgbClr val="0070C0"/>
                </a:solidFill>
                <a:latin typeface="+mj-lt"/>
              </a:rPr>
              <a:t>С какой же буквы начались их </a:t>
            </a:r>
            <a:r>
              <a:rPr lang="ru-RU" sz="1600" dirty="0" smtClean="0">
                <a:solidFill>
                  <a:srgbClr val="0070C0"/>
                </a:solidFill>
                <a:latin typeface="+mj-lt"/>
              </a:rPr>
              <a:t>имена ?</a:t>
            </a:r>
            <a:endParaRPr lang="ru-RU" sz="16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20072" y="5877272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Буква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В</a:t>
            </a:r>
            <a:r>
              <a:rPr lang="ru-RU" dirty="0" smtClean="0">
                <a:latin typeface="+mj-lt"/>
              </a:rPr>
              <a:t>  оформлена в виде аппликации 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из квадратиков</a:t>
            </a:r>
            <a:endParaRPr lang="ru-RU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3074" name="Picture 2" descr="J:\DCIM\100CASIO\CIMG61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3075806" cy="410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08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833</Words>
  <Application>Microsoft Office PowerPoint</Application>
  <PresentationFormat>Экран (4:3)</PresentationFormat>
  <Paragraphs>178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Весёлый алфавит</vt:lpstr>
      <vt:lpstr>Презентация PowerPoint</vt:lpstr>
      <vt:lpstr>Презентация PowerPoint</vt:lpstr>
      <vt:lpstr>Презентация PowerPoint</vt:lpstr>
      <vt:lpstr>А ведь многим вещам можно дать вторую жизнь!</vt:lpstr>
      <vt:lpstr>Презентация PowerPoint</vt:lpstr>
      <vt:lpstr>Всем классом  мы решили попробовать  сделать азбуку  из того,  что уже не нужно.  Вот, что у нас получилось </vt:lpstr>
      <vt:lpstr> </vt:lpstr>
      <vt:lpstr>Все барашки букву знают, Только чуточку смягчают. Известно мне да и тебе, Что эта буква — буква ... </vt:lpstr>
      <vt:lpstr>Если букву потерять, Гусь не сможет гоготать, Гавкать пес цепной не сможет. Что за буква? Кто поможет?</vt:lpstr>
      <vt:lpstr>Енот жуёт, жуёт енот, Ежевику он жуёт, И на розовой стене  Он рисует букву ...</vt:lpstr>
      <vt:lpstr>Целый час жужжит уже На цветочке буква ...</vt:lpstr>
      <vt:lpstr>Буква рыбкой стать мечтает,  На ветвях зимой сверкает,  Вьется стайкой над костром И лежит на дне речном.</vt:lpstr>
      <vt:lpstr>Кошка, миленькая кошка,  Поиграй ты с ней немножко, С кошкой ты, наверняка, Не забудешь букву ...</vt:lpstr>
      <vt:lpstr>Давно известно детям всем: Корова любит букву ...</vt:lpstr>
      <vt:lpstr>В этой букве нет углов И она бы укатилась, Если масса разных слов Без нее бы обходилась!</vt:lpstr>
      <vt:lpstr>Буква в кипятке краснеет, Возвращаться не умеет,  Всё хватает, всё берет,  Громче голоса орет.</vt:lpstr>
      <vt:lpstr>Она на антенну похожа И на зонт как будто тоже.</vt:lpstr>
      <vt:lpstr>Если сделаю я губки Очень тоненькою трубкой, Звук потом произнесу, То услышу букву ...</vt:lpstr>
      <vt:lpstr>Ею можем обозначить Что в задачке неизвестно, А взглянув на все иначе, В ней увидим просто крестик!</vt:lpstr>
      <vt:lpstr>Очень часто под окошко Воробьишки прилетают, Очень шумно и дотошно Эту букву обсуждают!</vt:lpstr>
      <vt:lpstr>Для шипенья хороша В алфавите буква ...</vt:lpstr>
      <vt:lpstr>Разделять всех он мастак, Безголосый ...</vt:lpstr>
      <vt:lpstr>Что за гласная такая, Не простая, а двойная, И поклясться я готов - Нет ее в начале слов!</vt:lpstr>
      <vt:lpstr>Что мне делать, как мне быть? Как исправить мне язык? - Я ее произносить Вместо паузы привык!</vt:lpstr>
      <vt:lpstr>Эта буква - это слово, В путь всегда оно готово. О себе рассказ начнешь, Вот её и назовёшь!</vt:lpstr>
      <vt:lpstr>Нашими новыми буквами  из ненужного материала  мы украсили доску к празднику «Прощание с Азбукой»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29</cp:revision>
  <dcterms:created xsi:type="dcterms:W3CDTF">2014-02-04T10:31:21Z</dcterms:created>
  <dcterms:modified xsi:type="dcterms:W3CDTF">2014-12-15T18:19:00Z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1051282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D5.1.3</vt:lpwstr>
  </property>
</Properties>
</file>