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305" r:id="rId2"/>
    <p:sldId id="306" r:id="rId3"/>
    <p:sldId id="308" r:id="rId4"/>
    <p:sldId id="304" r:id="rId5"/>
    <p:sldId id="309" r:id="rId6"/>
    <p:sldId id="310" r:id="rId7"/>
    <p:sldId id="312" r:id="rId8"/>
    <p:sldId id="313" r:id="rId9"/>
    <p:sldId id="307" r:id="rId10"/>
    <p:sldId id="311" r:id="rId11"/>
    <p:sldId id="314" r:id="rId12"/>
    <p:sldId id="315" r:id="rId1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6EC5851A-4EF3-4901-AEBE-32E82F5861C4}">
          <p14:sldIdLst>
            <p14:sldId id="305"/>
            <p14:sldId id="306"/>
          </p14:sldIdLst>
        </p14:section>
        <p14:section name="Раздел без заголовка" id="{2A02E0BF-FFF5-4531-A703-F9A3E8F4FBD0}">
          <p14:sldIdLst>
            <p14:sldId id="304"/>
            <p14:sldId id="30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4C22"/>
    <a:srgbClr val="008E4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9427" autoAdjust="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76ECCC-0ADC-489E-9BAD-1267BF5E088F}" type="datetimeFigureOut">
              <a:rPr lang="ru-RU" smtClean="0"/>
              <a:pPr/>
              <a:t>05.12.2014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48AB80-00B0-406E-9683-7073DC42CA7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281871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461823F-11DF-4A8D-B33E-C9AED0A36F1D}" type="slidenum">
              <a:rPr lang="ru-RU" smtClean="0"/>
              <a:pPr/>
              <a:t>1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461823F-11DF-4A8D-B33E-C9AED0A36F1D}" type="slidenum">
              <a:rPr lang="ru-RU" smtClean="0"/>
              <a:pPr/>
              <a:t>2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7F1675-2560-462C-A784-F2D5357486EC}" type="slidenum">
              <a:rPr lang="ru-RU" smtClean="0"/>
              <a:pPr/>
              <a:t>4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7F1675-2560-462C-A784-F2D5357486EC}" type="slidenum">
              <a:rPr lang="ru-RU" smtClean="0"/>
              <a:pPr/>
              <a:t>9</a:t>
            </a:fld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://www.powerpointstyles.com/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34"/>
          <p:cNvSpPr txBox="1">
            <a:spLocks noChangeArrowheads="1"/>
          </p:cNvSpPr>
          <p:nvPr/>
        </p:nvSpPr>
        <p:spPr bwMode="auto">
          <a:xfrm>
            <a:off x="3348038" y="6237288"/>
            <a:ext cx="2990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>
                <a:solidFill>
                  <a:srgbClr val="000000"/>
                </a:solidFill>
                <a:hlinkClick r:id="rId13"/>
              </a:rPr>
              <a:t>Free Powerpoint Templates</a:t>
            </a:r>
            <a:endParaRPr lang="fr-FR">
              <a:solidFill>
                <a:srgbClr val="000000"/>
              </a:solidFill>
            </a:endParaRPr>
          </a:p>
        </p:txBody>
      </p:sp>
      <p:pic>
        <p:nvPicPr>
          <p:cNvPr id="2051" name="Picture 39" descr="h rtrae gd jrt ujrt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Text Box 8"/>
          <p:cNvSpPr txBox="1">
            <a:spLocks noChangeArrowheads="1"/>
          </p:cNvSpPr>
          <p:nvPr/>
        </p:nvSpPr>
        <p:spPr bwMode="auto">
          <a:xfrm>
            <a:off x="8035925" y="6237288"/>
            <a:ext cx="1073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b="1">
                <a:solidFill>
                  <a:srgbClr val="4A9337"/>
                </a:solidFill>
              </a:rPr>
              <a:t>Page </a:t>
            </a:r>
            <a:fld id="{15DFFBDE-A78D-4C1D-9BAE-7E39DB75B8CE}" type="slidenum">
              <a:rPr lang="fr-FR" b="1">
                <a:solidFill>
                  <a:srgbClr val="4A9337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fr-FR" b="1">
              <a:solidFill>
                <a:srgbClr val="4A9337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Текст 1"/>
          <p:cNvSpPr>
            <a:spLocks noGrp="1"/>
          </p:cNvSpPr>
          <p:nvPr>
            <p:ph type="body" idx="1"/>
          </p:nvPr>
        </p:nvSpPr>
        <p:spPr>
          <a:xfrm flipH="1">
            <a:off x="1214438" y="500063"/>
            <a:ext cx="428625" cy="500062"/>
          </a:xfrm>
        </p:spPr>
        <p:txBody>
          <a:bodyPr/>
          <a:lstStyle/>
          <a:p>
            <a:pPr algn="ctr" eaLnBrk="1" hangingPunct="1"/>
            <a:r>
              <a:rPr lang="kk-KZ" sz="3600" b="1" smtClean="0">
                <a:solidFill>
                  <a:srgbClr val="C00000"/>
                </a:solidFill>
              </a:rPr>
              <a:t>   </a:t>
            </a:r>
            <a:r>
              <a:rPr lang="en-US" sz="3600" b="1" dirty="0" smtClean="0">
                <a:solidFill>
                  <a:srgbClr val="C00000"/>
                </a:solidFill>
              </a:rPr>
              <a:t> </a:t>
            </a:r>
            <a:endParaRPr lang="ru-RU" sz="3600" b="1" dirty="0" smtClean="0">
              <a:solidFill>
                <a:srgbClr val="C00000"/>
              </a:solidFill>
            </a:endParaRPr>
          </a:p>
          <a:p>
            <a:pPr algn="ctr" eaLnBrk="1" hangingPunct="1"/>
            <a:endParaRPr lang="ru-RU" sz="3600" b="1" dirty="0" smtClean="0">
              <a:solidFill>
                <a:srgbClr val="C00000"/>
              </a:solidFill>
            </a:endParaRPr>
          </a:p>
        </p:txBody>
      </p:sp>
      <p:sp>
        <p:nvSpPr>
          <p:cNvPr id="9219" name="Заголовок 2"/>
          <p:cNvSpPr>
            <a:spLocks noGrp="1"/>
          </p:cNvSpPr>
          <p:nvPr>
            <p:ph type="title"/>
          </p:nvPr>
        </p:nvSpPr>
        <p:spPr>
          <a:xfrm>
            <a:off x="285750" y="1935163"/>
            <a:ext cx="8572500" cy="3565525"/>
          </a:xfrm>
        </p:spPr>
        <p:txBody>
          <a:bodyPr/>
          <a:lstStyle/>
          <a:p>
            <a:pPr algn="ctr" eaLnBrk="1" hangingPunct="1">
              <a:defRPr/>
            </a:pPr>
            <a:r>
              <a:rPr lang="kk-KZ" sz="3600" b="0" dirty="0" smtClean="0">
                <a:solidFill>
                  <a:srgbClr val="002060"/>
                </a:solidFill>
              </a:rPr>
              <a:t/>
            </a:r>
            <a:br>
              <a:rPr lang="kk-KZ" sz="3600" b="0" dirty="0" smtClean="0">
                <a:solidFill>
                  <a:srgbClr val="002060"/>
                </a:solidFill>
              </a:rPr>
            </a:br>
            <a:r>
              <a:rPr lang="kk-KZ" sz="3600" b="0" dirty="0" smtClean="0">
                <a:solidFill>
                  <a:srgbClr val="002060"/>
                </a:solidFill>
              </a:rPr>
              <a:t>             </a:t>
            </a:r>
            <a:br>
              <a:rPr lang="kk-KZ" sz="3600" b="0" dirty="0" smtClean="0">
                <a:solidFill>
                  <a:srgbClr val="002060"/>
                </a:solidFill>
              </a:rPr>
            </a:br>
            <a:r>
              <a:rPr lang="kk-KZ" sz="3600" b="0" dirty="0" smtClean="0">
                <a:solidFill>
                  <a:srgbClr val="002060"/>
                </a:solidFill>
              </a:rPr>
              <a:t/>
            </a:r>
            <a:br>
              <a:rPr lang="kk-KZ" sz="3600" b="0" dirty="0" smtClean="0">
                <a:solidFill>
                  <a:srgbClr val="002060"/>
                </a:solidFill>
              </a:rPr>
            </a:br>
            <a:r>
              <a:rPr lang="kk-KZ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kk-KZ" sz="3600" b="1" dirty="0" smtClean="0">
                <a:solidFill>
                  <a:srgbClr val="002060"/>
                </a:solidFill>
              </a:rPr>
              <a:t/>
            </a:r>
            <a:br>
              <a:rPr lang="kk-KZ" sz="3600" b="1" dirty="0" smtClean="0">
                <a:solidFill>
                  <a:srgbClr val="002060"/>
                </a:solidFill>
              </a:rPr>
            </a:br>
            <a:r>
              <a:rPr lang="en-US" sz="4000" b="1" dirty="0" smtClean="0">
                <a:solidFill>
                  <a:srgbClr val="002060"/>
                </a:solidFill>
              </a:rPr>
              <a:t> </a:t>
            </a:r>
            <a:endParaRPr lang="ru-RU" sz="4000" b="1" dirty="0" smtClean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313" y="2428875"/>
            <a:ext cx="8715375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kk-KZ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500313" y="642938"/>
            <a:ext cx="6215062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endParaRPr lang="ru-RU" sz="2000" dirty="0"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47800" y="2074985"/>
            <a:ext cx="6572296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defRPr/>
            </a:pPr>
            <a:r>
              <a:rPr lang="ru-RU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8E4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           </a:t>
            </a:r>
            <a:endParaRPr lang="ru-RU" sz="3600" b="1" dirty="0">
              <a:solidFill>
                <a:srgbClr val="92D050"/>
              </a:solidFill>
            </a:endParaRPr>
          </a:p>
          <a:p>
            <a:pPr algn="ctr">
              <a:defRPr/>
            </a:pPr>
            <a:endParaRPr lang="ru-RU" sz="3600" b="1" dirty="0">
              <a:solidFill>
                <a:srgbClr val="008E4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1142976" y="1714488"/>
            <a:ext cx="8001024" cy="3570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1.Сызықтық алгоритм  </a:t>
            </a:r>
            <a:r>
              <a:rPr kumimoji="0" lang="kk-KZ" sz="20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______ </a:t>
            </a:r>
            <a:r>
              <a:rPr kumimoji="0" lang="kk-KZ" sz="20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</a:t>
            </a:r>
            <a:r>
              <a:rPr lang="kk-KZ" sz="2000" baseline="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</a:t>
            </a:r>
            <a:r>
              <a:rPr kumimoji="0" lang="kk-KZ" sz="2000" b="0" i="0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kk-KZ" sz="20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____________</a:t>
            </a: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тізбегінен тұрады.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</a:t>
            </a:r>
            <a:r>
              <a:rPr kumimoji="0" lang="kk-KZ" sz="20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_____________</a:t>
            </a: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бірінең соң бірі тізбектеле орындалатын алгоритм  </a:t>
            </a:r>
            <a:r>
              <a:rPr kumimoji="0" lang="kk-KZ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kk-KZ" sz="11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0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__________________</a:t>
            </a:r>
            <a:r>
              <a:rPr lang="kk-KZ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</a:t>
            </a: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деп аталады.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</a:t>
            </a:r>
            <a:r>
              <a:rPr kumimoji="0" lang="kk-KZ" sz="20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___________</a:t>
            </a:r>
            <a:r>
              <a:rPr kumimoji="0" lang="ru-RU" sz="20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</a:t>
            </a: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алгоритм- бұл </a:t>
            </a:r>
            <a:r>
              <a:rPr kumimoji="0" lang="kk-KZ" sz="20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_______</a:t>
            </a: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байланысты әрекеттердің  </a:t>
            </a:r>
            <a:r>
              <a:rPr kumimoji="0" lang="kk-KZ" sz="20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________</a:t>
            </a: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немесе  </a:t>
            </a:r>
            <a:r>
              <a:rPr kumimoji="0" lang="kk-KZ" sz="20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__________</a:t>
            </a: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орындайтын  </a:t>
            </a:r>
            <a:r>
              <a:rPr kumimoji="0" lang="kk-KZ" sz="20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__________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4.Тармақталған </a:t>
            </a:r>
            <a:r>
              <a:rPr lang="kk-KZ" sz="2000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_____________</a:t>
            </a: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жазудың ___түрі бар</a:t>
            </a:r>
            <a:r>
              <a:rPr kumimoji="0" lang="kk-KZ" sz="20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_______</a:t>
            </a: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және  </a:t>
            </a:r>
            <a:r>
              <a:rPr kumimoji="0" lang="kk-KZ" sz="20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____________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5.Сызықтық алгоритмде  ______________бір </a:t>
            </a:r>
            <a:r>
              <a:rPr kumimoji="0" lang="kk-KZ" sz="20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___________</a:t>
            </a: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бойына орналасқан тізбекті </a:t>
            </a:r>
            <a:r>
              <a:rPr kumimoji="0" lang="kk-KZ" sz="20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_____________</a:t>
            </a: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тұрады.</a:t>
            </a:r>
            <a:endParaRPr kumimoji="0" lang="kk-KZ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928794" y="214290"/>
            <a:ext cx="55862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Үй тапсырмасы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71604" y="1142984"/>
            <a:ext cx="3286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Информатикалық  диктант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643306" y="1714488"/>
            <a:ext cx="15261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қарапайым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3504" y="1714488"/>
            <a:ext cx="15763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командалар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428728" y="2143116"/>
            <a:ext cx="180581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Командалары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142976" y="2643182"/>
            <a:ext cx="26571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сызықтық алгоритм 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312878" y="3059668"/>
            <a:ext cx="18627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Тармақталған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857752" y="3100328"/>
            <a:ext cx="10709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шартқа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210521" y="3386080"/>
            <a:ext cx="10310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бірінші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210785" y="3386080"/>
            <a:ext cx="13564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басқасын 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068305" y="3386080"/>
            <a:ext cx="12897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алгоритм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000364" y="3814708"/>
            <a:ext cx="14901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алгоритмді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643570" y="3845486"/>
            <a:ext cx="5966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екі 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072330" y="3857628"/>
            <a:ext cx="9889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толық 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2976" y="4143380"/>
            <a:ext cx="15724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толық емес.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929058" y="4500570"/>
            <a:ext cx="194027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блок- схемалар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429388" y="4500570"/>
            <a:ext cx="94929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сызық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500430" y="4857760"/>
            <a:ext cx="15293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блоктардан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728" y="1643050"/>
          <a:ext cx="7286676" cy="2221620"/>
        </p:xfrm>
        <a:graphic>
          <a:graphicData uri="http://schemas.openxmlformats.org/drawingml/2006/table">
            <a:tbl>
              <a:tblPr/>
              <a:tblGrid>
                <a:gridCol w="571504"/>
                <a:gridCol w="3071834"/>
                <a:gridCol w="3643338"/>
              </a:tblGrid>
              <a:tr h="4443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Р/с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Сұрақтар 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Жауаптар 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3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Циклдік алгоритм дегеніміз не?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3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Цикл  деген не?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3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Арифметикалық цикл  дегеніміз не?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3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Итерациялық  цикл  дегеніміз не?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196378" y="2143116"/>
            <a:ext cx="332123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Қайталанатын бөлігі бар алгоритмдер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14942" y="3071810"/>
            <a:ext cx="30823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Қайталану саны белгілі болса цикл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86380" y="3500438"/>
            <a:ext cx="31336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Қайталану саны белгісіз болса цикл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14942" y="2500306"/>
            <a:ext cx="34290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Алгоритмнің белгілі бір бөлігі бірнеше қайталанатын процесті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3108" y="285728"/>
            <a:ext cx="36961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k-KZ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Кестемен жұмыс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85918" y="1071546"/>
            <a:ext cx="570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b="1" dirty="0" smtClean="0"/>
              <a:t>№</a:t>
            </a:r>
            <a:r>
              <a:rPr lang="ru-RU" b="1" dirty="0" smtClean="0"/>
              <a:t>3</a:t>
            </a:r>
            <a:endParaRPr lang="ru-RU" dirty="0"/>
          </a:p>
        </p:txBody>
      </p:sp>
      <p:sp>
        <p:nvSpPr>
          <p:cNvPr id="11" name="Стрелка вправо 10">
            <a:hlinkClick r:id="rId2" action="ppaction://hlinksldjump"/>
          </p:cNvPr>
          <p:cNvSpPr/>
          <p:nvPr/>
        </p:nvSpPr>
        <p:spPr>
          <a:xfrm>
            <a:off x="7929586" y="5715016"/>
            <a:ext cx="857256" cy="428604"/>
          </a:xfrm>
          <a:prstGeom prst="rightArrow">
            <a:avLst/>
          </a:prstGeom>
          <a:solidFill>
            <a:srgbClr val="7030A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728" y="1142984"/>
          <a:ext cx="7429550" cy="3843901"/>
        </p:xfrm>
        <a:graphic>
          <a:graphicData uri="http://schemas.openxmlformats.org/drawingml/2006/table">
            <a:tbl>
              <a:tblPr/>
              <a:tblGrid>
                <a:gridCol w="428628"/>
                <a:gridCol w="872216"/>
                <a:gridCol w="644852"/>
                <a:gridCol w="655336"/>
                <a:gridCol w="836209"/>
                <a:gridCol w="836209"/>
                <a:gridCol w="821792"/>
                <a:gridCol w="754293"/>
                <a:gridCol w="650749"/>
                <a:gridCol w="464633"/>
                <a:gridCol w="464633"/>
              </a:tblGrid>
              <a:tr h="1057453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1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№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1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Аты-жөні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1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Талқылау-ға қатысу – </a:t>
                      </a:r>
                      <a:r>
                        <a:rPr lang="kk-KZ" sz="1100" b="1" u="sng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 ұпай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1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Үштен кем емес дәлелдер жазу – </a:t>
                      </a:r>
                      <a:r>
                        <a:rPr lang="kk-KZ" sz="1100" b="1" u="sng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 ұпай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1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Өз көзқа-расын айту, оны дәлелдей білу – </a:t>
                      </a:r>
                      <a:r>
                        <a:rPr lang="kk-KZ" sz="1100" b="1" u="sng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 ұпай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1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Тақырыпты меңгеруі </a:t>
                      </a:r>
                      <a:r>
                        <a:rPr lang="ru-RU" sz="11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–</a:t>
                      </a:r>
                      <a:r>
                        <a:rPr lang="ru-RU" sz="1100" b="1" u="sng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kk-KZ" sz="1100" b="1" u="sng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 ұпай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1524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1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Постер қорғау – </a:t>
                      </a:r>
                      <a:r>
                        <a:rPr lang="kk-KZ" sz="1100" b="1" u="sng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 ұпай</a:t>
                      </a:r>
                      <a:r>
                        <a:rPr lang="kk-KZ" sz="11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1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Жеке сауаттылы-ғы –3</a:t>
                      </a:r>
                      <a:r>
                        <a:rPr lang="kk-KZ" sz="1100" b="1" u="sng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ұпай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1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Кесте</a:t>
                      </a:r>
                      <a:r>
                        <a:rPr lang="kk-KZ" sz="11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kk-KZ" sz="11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мен </a:t>
                      </a:r>
                      <a:r>
                        <a:rPr lang="kk-KZ" sz="11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жұмыс –  </a:t>
                      </a:r>
                      <a:r>
                        <a:rPr lang="kk-KZ" sz="1100" b="1" u="sng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 ұпай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1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Қорытынды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13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1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Ұпай</a:t>
                      </a:r>
                      <a:endParaRPr lang="ru-RU" sz="11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1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Баға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1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100" b="1" i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6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100" b="1" i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9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100" b="1" i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1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100" b="1" i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1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1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1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835" marR="58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143108" y="285728"/>
            <a:ext cx="36485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k-KZ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Бағалау  парағы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488" y="535782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18-17- “5”</a:t>
            </a:r>
          </a:p>
          <a:p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16-15- “4”</a:t>
            </a:r>
          </a:p>
          <a:p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14-13-”3”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4"/>
          <p:cNvSpPr txBox="1">
            <a:spLocks noChangeArrowheads="1"/>
          </p:cNvSpPr>
          <p:nvPr/>
        </p:nvSpPr>
        <p:spPr>
          <a:xfrm>
            <a:off x="1928794" y="714356"/>
            <a:ext cx="6343672" cy="720725"/>
          </a:xfrm>
          <a:prstGeom prst="rect">
            <a:avLst/>
          </a:prstGeom>
        </p:spPr>
        <p:txBody>
          <a:bodyPr anchor="t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4000" b="1" i="1" u="none" strike="noStrike" kern="0" cap="all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kk-KZ" sz="4000" b="1" i="1" u="none" strike="noStrike" kern="0" cap="all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entury Schoolbook" pitchFamily="18" charset="0"/>
                <a:ea typeface="+mj-ea"/>
                <a:cs typeface="+mj-cs"/>
              </a:rPr>
              <a:t>Үйге тапсырма</a:t>
            </a:r>
            <a:endParaRPr kumimoji="0" lang="ru-RU" sz="4000" b="1" i="1" u="none" strike="noStrike" kern="0" cap="all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entury Schoolbook" pitchFamily="18" charset="0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85918" y="2428868"/>
            <a:ext cx="582531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4800" dirty="0" smtClean="0">
                <a:latin typeface="Times New Roman" pitchFamily="18" charset="0"/>
                <a:cs typeface="Times New Roman" pitchFamily="18" charset="0"/>
              </a:rPr>
              <a:t>Циклдік алгоритмдер</a:t>
            </a:r>
          </a:p>
          <a:p>
            <a:r>
              <a:rPr lang="kk-KZ" sz="4800" dirty="0" smtClean="0">
                <a:latin typeface="Times New Roman" pitchFamily="18" charset="0"/>
                <a:cs typeface="Times New Roman" pitchFamily="18" charset="0"/>
              </a:rPr>
              <a:t> к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онспект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4800" dirty="0" smtClean="0">
                <a:latin typeface="Times New Roman" pitchFamily="18" charset="0"/>
                <a:cs typeface="Times New Roman" pitchFamily="18" charset="0"/>
              </a:rPr>
              <a:t>оқу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kk-KZ" sz="3600" b="0" dirty="0" smtClean="0">
                <a:solidFill>
                  <a:srgbClr val="002060"/>
                </a:solidFill>
              </a:rPr>
              <a:t/>
            </a:r>
            <a:br>
              <a:rPr lang="kk-KZ" sz="3600" b="0" dirty="0" smtClean="0">
                <a:solidFill>
                  <a:srgbClr val="002060"/>
                </a:solidFill>
              </a:rPr>
            </a:br>
            <a:r>
              <a:rPr lang="kk-KZ" sz="3600" b="0" dirty="0" smtClean="0">
                <a:solidFill>
                  <a:srgbClr val="002060"/>
                </a:solidFill>
              </a:rPr>
              <a:t>             </a:t>
            </a:r>
            <a:br>
              <a:rPr lang="kk-KZ" sz="3600" b="0" dirty="0" smtClean="0">
                <a:solidFill>
                  <a:srgbClr val="002060"/>
                </a:solidFill>
              </a:rPr>
            </a:br>
            <a:r>
              <a:rPr lang="kk-KZ" sz="3600" b="0" dirty="0" smtClean="0">
                <a:solidFill>
                  <a:srgbClr val="002060"/>
                </a:solidFill>
              </a:rPr>
              <a:t/>
            </a:r>
            <a:br>
              <a:rPr lang="kk-KZ" sz="3600" b="0" dirty="0" smtClean="0">
                <a:solidFill>
                  <a:srgbClr val="002060"/>
                </a:solidFill>
              </a:rPr>
            </a:br>
            <a:r>
              <a:rPr lang="kk-KZ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kk-KZ" sz="3600" b="1" dirty="0" smtClean="0">
                <a:solidFill>
                  <a:srgbClr val="002060"/>
                </a:solidFill>
              </a:rPr>
              <a:t/>
            </a:r>
            <a:br>
              <a:rPr lang="kk-KZ" sz="3600" b="1" dirty="0" smtClean="0">
                <a:solidFill>
                  <a:srgbClr val="002060"/>
                </a:solidFill>
              </a:rPr>
            </a:br>
            <a:r>
              <a:rPr lang="en-US" sz="4000" b="1" dirty="0" smtClean="0">
                <a:solidFill>
                  <a:srgbClr val="002060"/>
                </a:solidFill>
              </a:rPr>
              <a:t> </a:t>
            </a:r>
            <a:endParaRPr lang="ru-RU" sz="4000" b="1" dirty="0" smtClean="0">
              <a:solidFill>
                <a:srgbClr val="002060"/>
              </a:solidFill>
            </a:endParaRPr>
          </a:p>
        </p:txBody>
      </p:sp>
      <p:sp>
        <p:nvSpPr>
          <p:cNvPr id="9218" name="Текст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 eaLnBrk="1" hangingPunct="1"/>
            <a:r>
              <a:rPr lang="kk-KZ" sz="3600" b="1" smtClean="0">
                <a:solidFill>
                  <a:srgbClr val="C00000"/>
                </a:solidFill>
              </a:rPr>
              <a:t>   </a:t>
            </a:r>
            <a:r>
              <a:rPr lang="en-US" sz="3600" b="1" dirty="0" smtClean="0">
                <a:solidFill>
                  <a:srgbClr val="C00000"/>
                </a:solidFill>
              </a:rPr>
              <a:t> </a:t>
            </a:r>
            <a:endParaRPr lang="ru-RU" sz="3600" b="1" dirty="0" smtClean="0">
              <a:solidFill>
                <a:srgbClr val="C00000"/>
              </a:solidFill>
            </a:endParaRPr>
          </a:p>
          <a:p>
            <a:pPr algn="ctr" eaLnBrk="1" hangingPunct="1"/>
            <a:endParaRPr lang="ru-RU" sz="3600" b="1" dirty="0" smtClean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313" y="2428875"/>
            <a:ext cx="8715375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kk-KZ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285985" y="3143248"/>
          <a:ext cx="6357981" cy="2928961"/>
        </p:xfrm>
        <a:graphic>
          <a:graphicData uri="http://schemas.openxmlformats.org/drawingml/2006/table">
            <a:tbl>
              <a:tblPr/>
              <a:tblGrid>
                <a:gridCol w="595874"/>
                <a:gridCol w="596537"/>
                <a:gridCol w="590560"/>
                <a:gridCol w="591889"/>
                <a:gridCol w="591225"/>
                <a:gridCol w="565316"/>
                <a:gridCol w="565316"/>
                <a:gridCol w="565316"/>
                <a:gridCol w="565316"/>
                <a:gridCol w="565316"/>
                <a:gridCol w="565316"/>
              </a:tblGrid>
              <a:tr h="4184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84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4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84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84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84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84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571604" y="1000108"/>
            <a:ext cx="7572396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</a:t>
            </a: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Шеңбер, бұрыш сызуға арналған оқушы құралы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</a:t>
            </a: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Ақпаратты өңдеуді, сақтауды, тасымалдауды зерттейтін ғылым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</a:t>
            </a: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География, тарих сабақтарында жиі қолданылатын құрал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</a:t>
            </a: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Жылқы сөзінің орысша аудармасы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</a:t>
            </a: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Баскетбол, волейбол ойындарын ойнауға арналған құрал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</a:t>
            </a: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Кімнің? Ненің? сұрақтарына жауап беретін септік?</a:t>
            </a:r>
            <a:endParaRPr kumimoji="0" lang="kk-KZ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7.</a:t>
            </a: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Біз қуануды қандай іс-әрекет арқылы білдіреміз?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357422" y="3071810"/>
            <a:ext cx="4214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Ц     </a:t>
            </a: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и     р     к    у     л     ь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57422" y="3477284"/>
            <a:ext cx="64294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     </a:t>
            </a: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н     ф    о     р    м     а     т    и    к    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57422" y="3905912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     </a:t>
            </a: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а     р     т   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85984" y="4334540"/>
            <a:ext cx="371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Л     </a:t>
            </a: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о     ш    а     д     ь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85984" y="4786322"/>
            <a:ext cx="192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     </a:t>
            </a: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о     п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357422" y="5143512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І      </a:t>
            </a: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л     і     к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357422" y="5572140"/>
            <a:ext cx="2928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     </a:t>
            </a: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ү    л     к    і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928794" y="214290"/>
            <a:ext cx="265809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Сөз жұмбақ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3278559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57356" y="2500306"/>
            <a:ext cx="51435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Циклдік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алгоритмдер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00298" y="1643050"/>
            <a:ext cx="4143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Сабақтың тақырыбы: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Текст 1"/>
          <p:cNvSpPr>
            <a:spLocks noGrp="1"/>
          </p:cNvSpPr>
          <p:nvPr>
            <p:ph type="body" idx="1"/>
          </p:nvPr>
        </p:nvSpPr>
        <p:spPr>
          <a:xfrm flipH="1">
            <a:off x="1214438" y="500063"/>
            <a:ext cx="428625" cy="500062"/>
          </a:xfrm>
        </p:spPr>
        <p:txBody>
          <a:bodyPr/>
          <a:lstStyle/>
          <a:p>
            <a:pPr algn="ctr" eaLnBrk="1" hangingPunct="1"/>
            <a:r>
              <a:rPr lang="kk-KZ" sz="3600" b="1" smtClean="0">
                <a:solidFill>
                  <a:srgbClr val="C00000"/>
                </a:solidFill>
              </a:rPr>
              <a:t>   </a:t>
            </a:r>
            <a:r>
              <a:rPr lang="en-US" sz="3600" b="1" dirty="0" smtClean="0">
                <a:solidFill>
                  <a:srgbClr val="C00000"/>
                </a:solidFill>
              </a:rPr>
              <a:t> </a:t>
            </a:r>
            <a:endParaRPr lang="ru-RU" sz="3600" b="1" dirty="0" smtClean="0">
              <a:solidFill>
                <a:srgbClr val="C00000"/>
              </a:solidFill>
            </a:endParaRPr>
          </a:p>
          <a:p>
            <a:pPr algn="ctr" eaLnBrk="1" hangingPunct="1"/>
            <a:endParaRPr lang="ru-RU" sz="3600" b="1" dirty="0" smtClean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313" y="2428875"/>
            <a:ext cx="8715375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kk-KZ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00166" y="1000108"/>
            <a:ext cx="52482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Сабақтың мақсаты: </a:t>
            </a:r>
            <a:endParaRPr lang="ru-RU" sz="2800" dirty="0">
              <a:solidFill>
                <a:srgbClr val="008E4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142976" y="2000240"/>
            <a:ext cx="778674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Оқушылар циклдік алгоритмдерді құруды, 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i="0" u="none" strike="noStrike" cap="none" normalizeH="0" baseline="0" dirty="0" smtClean="0">
                <a:ln>
                  <a:noFill/>
                </a:ln>
                <a:solidFill>
                  <a:srgbClr val="4E4E4E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оқушыларға циклдік алгоритмдерді программалау туралы түсінік беру,</a:t>
            </a:r>
            <a:r>
              <a:rPr kumimoji="0" lang="kk-KZ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циклдердің командасын орындалуын және құрылымын көрсету.</a:t>
            </a:r>
            <a:endParaRPr kumimoji="0" lang="kk-KZ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85918" y="214290"/>
            <a:ext cx="275806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Жаңа сабақ 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643074" y="812053"/>
            <a:ext cx="664370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І.  Жанұя тобы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Топ ішінде нөмірленеді(№1, №2, №3)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Әр номерге арналған мәтіні таратылады, оқушылар мәтінді оқиды</a:t>
            </a:r>
            <a:r>
              <a:rPr kumimoji="0" lang="kk-KZ" sz="1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1571636" y="1643050"/>
            <a:ext cx="6429388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ІІ. «Білгірлер» тобына топтасады(№1,№1,№1)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Мәтіннің мазмұны айтылады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Сұрақтарға жауап беріледі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ІІІ.  «Жанұя» тобына оралады.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Өз ойларын бөліседі.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№1 оқушы мәтіндер  бойынша түсінік  айтады.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№2 оқушы жалғастырады.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№3 постер қорғау </a:t>
            </a:r>
            <a:endParaRPr kumimoji="0" lang="kk-KZ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29124" y="214290"/>
            <a:ext cx="27860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Жигсо ІІ әдіс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352693" y="4143380"/>
          <a:ext cx="4933951" cy="1717548"/>
        </p:xfrm>
        <a:graphic>
          <a:graphicData uri="http://schemas.openxmlformats.org/drawingml/2006/table">
            <a:tbl>
              <a:tblPr/>
              <a:tblGrid>
                <a:gridCol w="1696462"/>
                <a:gridCol w="1168617"/>
                <a:gridCol w="1169252"/>
                <a:gridCol w="899620"/>
              </a:tblGrid>
              <a:tr h="0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66800" algn="l"/>
                        </a:tabLst>
                      </a:pPr>
                      <a:r>
                        <a:rPr lang="kk-KZ" sz="14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Критерий    бойынша бағалау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66800" algn="l"/>
                        </a:tabLst>
                      </a:pPr>
                      <a:r>
                        <a:rPr lang="kk-KZ" sz="14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критерийлер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66800" algn="l"/>
                        </a:tabLst>
                      </a:pPr>
                      <a:r>
                        <a:rPr lang="kk-KZ" sz="14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Сызықтық алгоритм 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66800" algn="l"/>
                        </a:tabLst>
                      </a:pPr>
                      <a:r>
                        <a:rPr lang="kk-KZ" sz="140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Тармақталу алгоритм</a:t>
                      </a:r>
                      <a:endParaRPr lang="ru-RU" sz="14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66800" algn="l"/>
                        </a:tabLst>
                      </a:pPr>
                      <a:r>
                        <a:rPr lang="kk-KZ" sz="140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Циклдік алгоритм </a:t>
                      </a:r>
                      <a:endParaRPr lang="ru-RU" sz="14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66800" algn="l"/>
                        </a:tabLst>
                      </a:pPr>
                      <a:r>
                        <a:rPr lang="kk-KZ" sz="140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хабарлануы</a:t>
                      </a:r>
                      <a:endParaRPr lang="ru-RU" sz="14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66800" algn="l"/>
                        </a:tabLst>
                      </a:pPr>
                      <a:endParaRPr lang="kk-KZ" sz="14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66800" algn="l"/>
                        </a:tabLst>
                      </a:pPr>
                      <a:endParaRPr lang="kk-KZ" sz="14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66800" algn="l"/>
                        </a:tabLst>
                      </a:pPr>
                      <a:endParaRPr lang="kk-KZ" sz="14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66800" algn="l"/>
                        </a:tabLst>
                      </a:pPr>
                      <a:r>
                        <a:rPr lang="kk-KZ" sz="140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көркемделуі</a:t>
                      </a:r>
                      <a:endParaRPr lang="ru-RU" sz="14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66800" algn="l"/>
                        </a:tabLst>
                      </a:pPr>
                      <a:endParaRPr lang="kk-KZ" sz="14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66800" algn="l"/>
                        </a:tabLst>
                      </a:pPr>
                      <a:endParaRPr lang="kk-KZ" sz="14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66800" algn="l"/>
                        </a:tabLst>
                      </a:pPr>
                      <a:endParaRPr lang="kk-KZ" sz="14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66800" algn="l"/>
                        </a:tabLst>
                      </a:pPr>
                      <a:r>
                        <a:rPr lang="kk-KZ" sz="140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қателері</a:t>
                      </a:r>
                      <a:endParaRPr lang="ru-RU" sz="14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66800" algn="l"/>
                        </a:tabLst>
                      </a:pPr>
                      <a:endParaRPr lang="kk-KZ" sz="14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66800" algn="l"/>
                        </a:tabLst>
                      </a:pPr>
                      <a:endParaRPr lang="kk-KZ" sz="14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66800" algn="l"/>
                        </a:tabLst>
                      </a:pPr>
                      <a:endParaRPr lang="kk-KZ" sz="14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66800" algn="l"/>
                        </a:tabLst>
                      </a:pPr>
                      <a:r>
                        <a:rPr lang="kk-KZ" sz="140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Жалпы орташа баға</a:t>
                      </a:r>
                      <a:endParaRPr lang="ru-RU" sz="14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66800" algn="l"/>
                        </a:tabLst>
                      </a:pP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66800" algn="l"/>
                        </a:tabLst>
                      </a:pPr>
                      <a:endParaRPr lang="kk-KZ" sz="14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66800" algn="l"/>
                        </a:tabLst>
                      </a:pPr>
                      <a:endParaRPr lang="kk-KZ" sz="14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3286116" y="3786190"/>
            <a:ext cx="328614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66800" algn="l"/>
              </a:tabLst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Постерді бағалау(топтық бағалау).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6" name="AutoShape 4"/>
          <p:cNvSpPr>
            <a:spLocks noChangeArrowheads="1"/>
          </p:cNvSpPr>
          <p:nvPr/>
        </p:nvSpPr>
        <p:spPr bwMode="auto">
          <a:xfrm>
            <a:off x="7448570" y="4357694"/>
            <a:ext cx="428628" cy="388944"/>
          </a:xfrm>
          <a:prstGeom prst="star5">
            <a:avLst/>
          </a:prstGeom>
          <a:solidFill>
            <a:srgbClr val="C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7" name="AutoShape 5"/>
          <p:cNvSpPr>
            <a:spLocks noChangeArrowheads="1"/>
          </p:cNvSpPr>
          <p:nvPr/>
        </p:nvSpPr>
        <p:spPr bwMode="auto">
          <a:xfrm>
            <a:off x="7448570" y="4929198"/>
            <a:ext cx="428628" cy="388944"/>
          </a:xfrm>
          <a:prstGeom prst="star5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8" name="AutoShape 6"/>
          <p:cNvSpPr>
            <a:spLocks noChangeArrowheads="1"/>
          </p:cNvSpPr>
          <p:nvPr/>
        </p:nvSpPr>
        <p:spPr bwMode="auto">
          <a:xfrm>
            <a:off x="7500958" y="5500702"/>
            <a:ext cx="428628" cy="388944"/>
          </a:xfrm>
          <a:prstGeom prst="star5">
            <a:avLst/>
          </a:prstGeom>
          <a:solidFill>
            <a:srgbClr val="00B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7929586" y="4357694"/>
            <a:ext cx="6877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dirty="0" smtClean="0"/>
              <a:t>үздік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7976411" y="5000636"/>
            <a:ext cx="6675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dirty="0" smtClean="0"/>
              <a:t>орта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8001024" y="5429264"/>
            <a:ext cx="8338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dirty="0" smtClean="0"/>
              <a:t>төмен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611188" y="5589588"/>
            <a:ext cx="8137525" cy="708025"/>
          </a:xfrm>
          <a:prstGeom prst="rect">
            <a:avLst/>
          </a:prstGeom>
          <a:solidFill>
            <a:srgbClr val="FFFF00"/>
          </a:solidFill>
          <a:ln w="9525">
            <a:pattFill prst="sphere">
              <a:fgClr>
                <a:schemeClr val="tx1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/>
            <a:r>
              <a:rPr lang="kk-KZ" altLang="ru-RU" sz="2000" b="1" dirty="0">
                <a:latin typeface="Times New Roman" pitchFamily="18" charset="0"/>
              </a:rPr>
              <a:t>Белгілі бір әрекеттер тізбегі бірнеше рет қайталанып орындалатын алгоритм </a:t>
            </a:r>
            <a:r>
              <a:rPr lang="kk-KZ" altLang="ru-RU" sz="2000" b="1" dirty="0">
                <a:solidFill>
                  <a:srgbClr val="FF0000"/>
                </a:solidFill>
                <a:latin typeface="Times New Roman" pitchFamily="18" charset="0"/>
              </a:rPr>
              <a:t>қайталану немесе циклдік алгоритм </a:t>
            </a:r>
            <a:r>
              <a:rPr lang="kk-KZ" altLang="ru-RU" sz="2000" b="1" dirty="0">
                <a:latin typeface="Times New Roman" pitchFamily="18" charset="0"/>
              </a:rPr>
              <a:t>деп аталады</a:t>
            </a:r>
            <a:endParaRPr lang="ru-RU" altLang="ru-RU" sz="2000" b="1" dirty="0">
              <a:latin typeface="Times New Roman" pitchFamily="18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611188" y="88900"/>
            <a:ext cx="8137525" cy="1323975"/>
          </a:xfrm>
          <a:prstGeom prst="rect">
            <a:avLst/>
          </a:prstGeom>
          <a:solidFill>
            <a:srgbClr val="FFFF00"/>
          </a:solidFill>
          <a:ln w="9525">
            <a:pattFill prst="sphere">
              <a:fgClr>
                <a:schemeClr val="tx1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/>
            <a:r>
              <a:rPr lang="kk-KZ" altLang="ru-RU" sz="2000" b="1" dirty="0">
                <a:latin typeface="Times New Roman" pitchFamily="18" charset="0"/>
              </a:rPr>
              <a:t>Қайталану командасын алгоритмдік тілде жазу үшін әзірше </a:t>
            </a:r>
            <a:r>
              <a:rPr lang="kk-KZ" altLang="ru-RU" sz="2000" b="1" u="sng" dirty="0">
                <a:latin typeface="Times New Roman" pitchFamily="18" charset="0"/>
              </a:rPr>
              <a:t>(әзір), </a:t>
            </a:r>
            <a:r>
              <a:rPr lang="kk-KZ" altLang="ru-RU" sz="2000" b="1" dirty="0">
                <a:latin typeface="Times New Roman" pitchFamily="18" charset="0"/>
              </a:rPr>
              <a:t>цикл басы </a:t>
            </a:r>
            <a:r>
              <a:rPr lang="kk-KZ" altLang="ru-RU" sz="2000" b="1" u="sng" dirty="0">
                <a:latin typeface="Times New Roman" pitchFamily="18" charset="0"/>
              </a:rPr>
              <a:t>(цб) </a:t>
            </a:r>
            <a:r>
              <a:rPr lang="kk-KZ" altLang="ru-RU" sz="2000" b="1" dirty="0">
                <a:latin typeface="Times New Roman" pitchFamily="18" charset="0"/>
              </a:rPr>
              <a:t>және цикл соңы </a:t>
            </a:r>
            <a:r>
              <a:rPr lang="kk-KZ" altLang="ru-RU" sz="2000" b="1" u="sng" dirty="0">
                <a:latin typeface="Times New Roman" pitchFamily="18" charset="0"/>
              </a:rPr>
              <a:t>(цс)</a:t>
            </a:r>
            <a:r>
              <a:rPr lang="kk-KZ" altLang="ru-RU" sz="2000" b="1" dirty="0">
                <a:latin typeface="Times New Roman" pitchFamily="18" charset="0"/>
              </a:rPr>
              <a:t> түйінді сөздері қолданылады. Әзірше сөзінен кейін қойылатын шарт, ал цикл басы мен цикл соңы түйінді сөздерінің арасына қайталанатын командалар жазылады.</a:t>
            </a:r>
            <a:endParaRPr lang="ru-RU" altLang="ru-RU" sz="2000" b="1" u="sng" dirty="0">
              <a:latin typeface="Times New Roman" pitchFamily="18" charset="0"/>
            </a:endParaRPr>
          </a:p>
        </p:txBody>
      </p:sp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285852" y="1928802"/>
            <a:ext cx="2928958" cy="2571768"/>
            <a:chOff x="6555" y="8568"/>
            <a:chExt cx="2131" cy="2895"/>
          </a:xfrm>
        </p:grpSpPr>
        <p:cxnSp>
          <p:nvCxnSpPr>
            <p:cNvPr id="1027" name="AutoShape 3"/>
            <p:cNvCxnSpPr>
              <a:cxnSpLocks noChangeShapeType="1"/>
            </p:cNvCxnSpPr>
            <p:nvPr/>
          </p:nvCxnSpPr>
          <p:spPr bwMode="auto">
            <a:xfrm>
              <a:off x="7245" y="8568"/>
              <a:ext cx="0" cy="57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sp>
          <p:nvSpPr>
            <p:cNvPr id="1028" name="AutoShape 4"/>
            <p:cNvSpPr>
              <a:spLocks noChangeArrowheads="1"/>
            </p:cNvSpPr>
            <p:nvPr/>
          </p:nvSpPr>
          <p:spPr bwMode="auto">
            <a:xfrm>
              <a:off x="6555" y="9138"/>
              <a:ext cx="1425" cy="750"/>
            </a:xfrm>
            <a:prstGeom prst="flowChartDecision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kk-KZ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шарт</a:t>
              </a:r>
              <a:endPara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029" name="AutoShape 5"/>
            <p:cNvCxnSpPr>
              <a:cxnSpLocks noChangeShapeType="1"/>
            </p:cNvCxnSpPr>
            <p:nvPr/>
          </p:nvCxnSpPr>
          <p:spPr bwMode="auto">
            <a:xfrm>
              <a:off x="7245" y="9888"/>
              <a:ext cx="0" cy="57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sp>
          <p:nvSpPr>
            <p:cNvPr id="1030" name="Rectangle 6"/>
            <p:cNvSpPr>
              <a:spLocks noChangeArrowheads="1"/>
            </p:cNvSpPr>
            <p:nvPr/>
          </p:nvSpPr>
          <p:spPr bwMode="auto">
            <a:xfrm>
              <a:off x="6555" y="10458"/>
              <a:ext cx="1575" cy="43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kk-KZ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Цикл денесі</a:t>
              </a:r>
              <a:endPara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031" name="AutoShape 7"/>
            <p:cNvCxnSpPr>
              <a:cxnSpLocks noChangeShapeType="1"/>
            </p:cNvCxnSpPr>
            <p:nvPr/>
          </p:nvCxnSpPr>
          <p:spPr bwMode="auto">
            <a:xfrm>
              <a:off x="8610" y="9528"/>
              <a:ext cx="0" cy="157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32" name="AutoShape 8"/>
            <p:cNvCxnSpPr>
              <a:cxnSpLocks noChangeShapeType="1"/>
            </p:cNvCxnSpPr>
            <p:nvPr/>
          </p:nvCxnSpPr>
          <p:spPr bwMode="auto">
            <a:xfrm flipH="1">
              <a:off x="7981" y="9511"/>
              <a:ext cx="629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33" name="AutoShape 9"/>
            <p:cNvCxnSpPr>
              <a:cxnSpLocks noChangeShapeType="1"/>
            </p:cNvCxnSpPr>
            <p:nvPr/>
          </p:nvCxnSpPr>
          <p:spPr bwMode="auto">
            <a:xfrm>
              <a:off x="7290" y="10893"/>
              <a:ext cx="0" cy="57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34" name="AutoShape 10"/>
            <p:cNvCxnSpPr>
              <a:cxnSpLocks noChangeShapeType="1"/>
            </p:cNvCxnSpPr>
            <p:nvPr/>
          </p:nvCxnSpPr>
          <p:spPr bwMode="auto">
            <a:xfrm flipH="1">
              <a:off x="7290" y="11101"/>
              <a:ext cx="1396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</p:grpSp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60" name="Rectangle 36"/>
          <p:cNvSpPr>
            <a:spLocks noChangeArrowheads="1"/>
          </p:cNvSpPr>
          <p:nvPr/>
        </p:nvSpPr>
        <p:spPr bwMode="auto">
          <a:xfrm>
            <a:off x="4714876" y="2071678"/>
            <a:ext cx="4000528" cy="2277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kk-KZ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kk-KZ" sz="1100" b="1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</a:t>
            </a:r>
            <a:r>
              <a:rPr kumimoji="0" lang="kk-KZ" sz="2400" b="1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Әзір  </a:t>
            </a: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шарт                                                                                                                                                                 </a:t>
            </a:r>
            <a:b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</a:t>
            </a:r>
            <a:r>
              <a:rPr kumimoji="0" lang="kk-KZ" sz="2400" b="1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Цикл басы(цб)</a:t>
            </a: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Цикл денесі                                                                     </a:t>
            </a:r>
            <a:b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kk-KZ" sz="2400" b="0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</a:t>
            </a:r>
            <a:r>
              <a:rPr kumimoji="0" lang="kk-KZ" sz="2400" b="1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Цикл соңы(цс)</a:t>
            </a:r>
            <a:r>
              <a:rPr kumimoji="0" lang="kk-KZ" sz="24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kk-KZ" sz="24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kumimoji="0" lang="kk-KZ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785918" y="3071810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ия</a:t>
            </a:r>
            <a:endParaRPr lang="ru-RU" dirty="0"/>
          </a:p>
        </p:txBody>
      </p:sp>
      <p:sp>
        <p:nvSpPr>
          <p:cNvPr id="44" name="TextBox 43"/>
          <p:cNvSpPr txBox="1"/>
          <p:nvPr/>
        </p:nvSpPr>
        <p:spPr>
          <a:xfrm>
            <a:off x="3357554" y="2428868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жо</a:t>
            </a:r>
            <a:r>
              <a:rPr lang="kk-KZ" dirty="0" smtClean="0"/>
              <a:t>қ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642910" y="642918"/>
            <a:ext cx="8137525" cy="830997"/>
          </a:xfrm>
          <a:prstGeom prst="rect">
            <a:avLst/>
          </a:prstGeom>
          <a:solidFill>
            <a:srgbClr val="FFFF00"/>
          </a:solidFill>
          <a:ln w="9525">
            <a:pattFill prst="sphere">
              <a:fgClr>
                <a:schemeClr val="tx1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Қайталану саны белгілі болса цикл – </a:t>
            </a:r>
            <a:r>
              <a:rPr lang="kk-KZ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арифметикалық цикл 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деп  аталады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571604" y="1785926"/>
            <a:ext cx="2857520" cy="3071834"/>
            <a:chOff x="6225" y="2543"/>
            <a:chExt cx="2415" cy="2992"/>
          </a:xfrm>
        </p:grpSpPr>
        <p:cxnSp>
          <p:nvCxnSpPr>
            <p:cNvPr id="1027" name="AutoShape 3"/>
            <p:cNvCxnSpPr>
              <a:cxnSpLocks noChangeShapeType="1"/>
            </p:cNvCxnSpPr>
            <p:nvPr/>
          </p:nvCxnSpPr>
          <p:spPr bwMode="auto">
            <a:xfrm>
              <a:off x="7275" y="2543"/>
              <a:ext cx="0" cy="57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sp>
          <p:nvSpPr>
            <p:cNvPr id="1028" name="AutoShape 4"/>
            <p:cNvSpPr>
              <a:spLocks noChangeArrowheads="1"/>
            </p:cNvSpPr>
            <p:nvPr/>
          </p:nvSpPr>
          <p:spPr bwMode="auto">
            <a:xfrm>
              <a:off x="6585" y="3113"/>
              <a:ext cx="1425" cy="750"/>
            </a:xfrm>
            <a:prstGeom prst="flowChartDecision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kk-KZ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шарт</a:t>
              </a:r>
              <a:endPara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029" name="AutoShape 5"/>
            <p:cNvCxnSpPr>
              <a:cxnSpLocks noChangeShapeType="1"/>
            </p:cNvCxnSpPr>
            <p:nvPr/>
          </p:nvCxnSpPr>
          <p:spPr bwMode="auto">
            <a:xfrm>
              <a:off x="7275" y="3863"/>
              <a:ext cx="0" cy="57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sp>
          <p:nvSpPr>
            <p:cNvPr id="1030" name="Rectangle 6"/>
            <p:cNvSpPr>
              <a:spLocks noChangeArrowheads="1"/>
            </p:cNvSpPr>
            <p:nvPr/>
          </p:nvSpPr>
          <p:spPr bwMode="auto">
            <a:xfrm>
              <a:off x="6585" y="4433"/>
              <a:ext cx="1575" cy="43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kk-KZ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әрекет</a:t>
              </a:r>
              <a:endPara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031" name="AutoShape 7"/>
            <p:cNvCxnSpPr>
              <a:cxnSpLocks noChangeShapeType="1"/>
            </p:cNvCxnSpPr>
            <p:nvPr/>
          </p:nvCxnSpPr>
          <p:spPr bwMode="auto">
            <a:xfrm>
              <a:off x="8640" y="3503"/>
              <a:ext cx="0" cy="157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32" name="AutoShape 8"/>
            <p:cNvCxnSpPr>
              <a:cxnSpLocks noChangeShapeType="1"/>
            </p:cNvCxnSpPr>
            <p:nvPr/>
          </p:nvCxnSpPr>
          <p:spPr bwMode="auto">
            <a:xfrm flipH="1">
              <a:off x="8011" y="3486"/>
              <a:ext cx="629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33" name="AutoShape 9"/>
            <p:cNvCxnSpPr>
              <a:cxnSpLocks noChangeShapeType="1"/>
            </p:cNvCxnSpPr>
            <p:nvPr/>
          </p:nvCxnSpPr>
          <p:spPr bwMode="auto">
            <a:xfrm>
              <a:off x="7365" y="4868"/>
              <a:ext cx="0" cy="457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34" name="AutoShape 10"/>
            <p:cNvCxnSpPr>
              <a:cxnSpLocks noChangeShapeType="1"/>
            </p:cNvCxnSpPr>
            <p:nvPr/>
          </p:nvCxnSpPr>
          <p:spPr bwMode="auto">
            <a:xfrm flipH="1">
              <a:off x="7770" y="5076"/>
              <a:ext cx="87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35" name="AutoShape 11"/>
            <p:cNvCxnSpPr>
              <a:cxnSpLocks noChangeShapeType="1"/>
            </p:cNvCxnSpPr>
            <p:nvPr/>
          </p:nvCxnSpPr>
          <p:spPr bwMode="auto">
            <a:xfrm>
              <a:off x="7740" y="5076"/>
              <a:ext cx="15" cy="45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1036" name="AutoShape 12"/>
            <p:cNvCxnSpPr>
              <a:cxnSpLocks noChangeShapeType="1"/>
            </p:cNvCxnSpPr>
            <p:nvPr/>
          </p:nvCxnSpPr>
          <p:spPr bwMode="auto">
            <a:xfrm flipH="1">
              <a:off x="6225" y="5325"/>
              <a:ext cx="114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37" name="AutoShape 13"/>
            <p:cNvCxnSpPr>
              <a:cxnSpLocks noChangeShapeType="1"/>
            </p:cNvCxnSpPr>
            <p:nvPr/>
          </p:nvCxnSpPr>
          <p:spPr bwMode="auto">
            <a:xfrm flipV="1">
              <a:off x="6225" y="2850"/>
              <a:ext cx="0" cy="247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38" name="AutoShape 14"/>
            <p:cNvCxnSpPr>
              <a:cxnSpLocks noChangeShapeType="1"/>
            </p:cNvCxnSpPr>
            <p:nvPr/>
          </p:nvCxnSpPr>
          <p:spPr bwMode="auto">
            <a:xfrm>
              <a:off x="6225" y="2850"/>
              <a:ext cx="1095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</p:grpSp>
      <p:sp>
        <p:nvSpPr>
          <p:cNvPr id="18" name="TextBox 17"/>
          <p:cNvSpPr txBox="1"/>
          <p:nvPr/>
        </p:nvSpPr>
        <p:spPr>
          <a:xfrm>
            <a:off x="2143108" y="3143248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ия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3786182" y="2285992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жо</a:t>
            </a:r>
            <a:r>
              <a:rPr lang="kk-KZ" dirty="0" smtClean="0"/>
              <a:t>қ</a:t>
            </a:r>
            <a:endParaRPr lang="ru-RU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4786314" y="2357430"/>
            <a:ext cx="3857652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kk-KZ" sz="2400" b="1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Әзір</a:t>
            </a: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шарт  қайталау                                          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24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Цикл басы(цб)</a:t>
            </a:r>
            <a:r>
              <a:rPr lang="kk-KZ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kk-KZ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әрекет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kk-KZ" sz="2400" b="0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</a:t>
            </a:r>
            <a:r>
              <a:rPr lang="kk-KZ" sz="24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Цикл соңы(цс)</a:t>
            </a:r>
            <a:r>
              <a:rPr lang="kk-KZ" sz="2400" u="sng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kk-KZ" sz="2400" u="sng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kumimoji="0" lang="kk-KZ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642910" y="642918"/>
            <a:ext cx="8137525" cy="830997"/>
          </a:xfrm>
          <a:prstGeom prst="rect">
            <a:avLst/>
          </a:prstGeom>
          <a:solidFill>
            <a:srgbClr val="FFFF00"/>
          </a:solidFill>
          <a:ln w="9525">
            <a:pattFill prst="sphere">
              <a:fgClr>
                <a:schemeClr val="tx1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Қайталану саны белгісіз болса цикл – </a:t>
            </a:r>
            <a:r>
              <a:rPr lang="kk-KZ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Итерациялық цикл 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деп  аталады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7650" name="Group 2"/>
          <p:cNvGrpSpPr>
            <a:grpSpLocks/>
          </p:cNvGrpSpPr>
          <p:nvPr/>
        </p:nvGrpSpPr>
        <p:grpSpPr bwMode="auto">
          <a:xfrm>
            <a:off x="1571604" y="1857364"/>
            <a:ext cx="3143272" cy="3286148"/>
            <a:chOff x="5925" y="9020"/>
            <a:chExt cx="2055" cy="3015"/>
          </a:xfrm>
        </p:grpSpPr>
        <p:cxnSp>
          <p:nvCxnSpPr>
            <p:cNvPr id="27651" name="AutoShape 3"/>
            <p:cNvCxnSpPr>
              <a:cxnSpLocks noChangeShapeType="1"/>
            </p:cNvCxnSpPr>
            <p:nvPr/>
          </p:nvCxnSpPr>
          <p:spPr bwMode="auto">
            <a:xfrm>
              <a:off x="7200" y="9020"/>
              <a:ext cx="0" cy="57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sp>
          <p:nvSpPr>
            <p:cNvPr id="27652" name="AutoShape 4"/>
            <p:cNvSpPr>
              <a:spLocks noChangeArrowheads="1"/>
            </p:cNvSpPr>
            <p:nvPr/>
          </p:nvSpPr>
          <p:spPr bwMode="auto">
            <a:xfrm>
              <a:off x="6555" y="10668"/>
              <a:ext cx="1425" cy="750"/>
            </a:xfrm>
            <a:prstGeom prst="flowChartDecision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kk-KZ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шарт</a:t>
              </a:r>
              <a:endPara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7653" name="AutoShape 5"/>
            <p:cNvCxnSpPr>
              <a:cxnSpLocks noChangeShapeType="1"/>
            </p:cNvCxnSpPr>
            <p:nvPr/>
          </p:nvCxnSpPr>
          <p:spPr bwMode="auto">
            <a:xfrm>
              <a:off x="7245" y="10098"/>
              <a:ext cx="0" cy="57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sp>
          <p:nvSpPr>
            <p:cNvPr id="27654" name="Rectangle 6"/>
            <p:cNvSpPr>
              <a:spLocks noChangeArrowheads="1"/>
            </p:cNvSpPr>
            <p:nvPr/>
          </p:nvSpPr>
          <p:spPr bwMode="auto">
            <a:xfrm>
              <a:off x="6330" y="9663"/>
              <a:ext cx="1575" cy="43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kk-KZ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әрекет</a:t>
              </a:r>
              <a:endPara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7655" name="AutoShape 7"/>
            <p:cNvCxnSpPr>
              <a:cxnSpLocks noChangeShapeType="1"/>
            </p:cNvCxnSpPr>
            <p:nvPr/>
          </p:nvCxnSpPr>
          <p:spPr bwMode="auto">
            <a:xfrm>
              <a:off x="7290" y="11465"/>
              <a:ext cx="0" cy="57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7656" name="AutoShape 8"/>
            <p:cNvCxnSpPr>
              <a:cxnSpLocks noChangeShapeType="1"/>
            </p:cNvCxnSpPr>
            <p:nvPr/>
          </p:nvCxnSpPr>
          <p:spPr bwMode="auto">
            <a:xfrm flipH="1">
              <a:off x="5955" y="11058"/>
              <a:ext cx="599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7657" name="AutoShape 9"/>
            <p:cNvCxnSpPr>
              <a:cxnSpLocks noChangeShapeType="1"/>
            </p:cNvCxnSpPr>
            <p:nvPr/>
          </p:nvCxnSpPr>
          <p:spPr bwMode="auto">
            <a:xfrm>
              <a:off x="5925" y="9300"/>
              <a:ext cx="1" cy="177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7658" name="AutoShape 10"/>
            <p:cNvCxnSpPr>
              <a:cxnSpLocks noChangeShapeType="1"/>
            </p:cNvCxnSpPr>
            <p:nvPr/>
          </p:nvCxnSpPr>
          <p:spPr bwMode="auto">
            <a:xfrm>
              <a:off x="5925" y="9297"/>
              <a:ext cx="1319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</p:grpSp>
      <p:sp>
        <p:nvSpPr>
          <p:cNvPr id="14" name="TextBox 13"/>
          <p:cNvSpPr txBox="1"/>
          <p:nvPr/>
        </p:nvSpPr>
        <p:spPr>
          <a:xfrm>
            <a:off x="3214678" y="464344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ия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1643042" y="3714752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жо</a:t>
            </a:r>
            <a:r>
              <a:rPr lang="kk-KZ" dirty="0" smtClean="0"/>
              <a:t>қ</a:t>
            </a:r>
            <a:endParaRPr lang="ru-RU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4500562" y="1928802"/>
            <a:ext cx="4000528" cy="298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24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Цикл басы(цб)</a:t>
            </a: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</a:t>
            </a:r>
            <a:b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әрекет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24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Цикл соңы(цс)</a:t>
            </a:r>
            <a:r>
              <a:rPr lang="kk-KZ" sz="2400" u="sng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kk-KZ" sz="2400" u="sng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kk-KZ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</a:t>
            </a:r>
            <a:r>
              <a:rPr lang="kk-KZ" sz="24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Әзір </a:t>
            </a:r>
            <a:r>
              <a:rPr lang="kk-KZ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шарт қайталау</a:t>
            </a:r>
            <a:endParaRPr kumimoji="0" lang="kk-KZ" sz="2400" b="0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kk-KZ" sz="24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kumimoji="0" lang="kk-KZ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Текст 1"/>
          <p:cNvSpPr>
            <a:spLocks noGrp="1"/>
          </p:cNvSpPr>
          <p:nvPr>
            <p:ph type="body" idx="1"/>
          </p:nvPr>
        </p:nvSpPr>
        <p:spPr>
          <a:xfrm flipH="1">
            <a:off x="1214438" y="500063"/>
            <a:ext cx="428625" cy="500062"/>
          </a:xfrm>
        </p:spPr>
        <p:txBody>
          <a:bodyPr/>
          <a:lstStyle/>
          <a:p>
            <a:pPr algn="ctr" eaLnBrk="1" hangingPunct="1"/>
            <a:r>
              <a:rPr lang="kk-KZ" sz="3600" b="1" smtClean="0">
                <a:solidFill>
                  <a:srgbClr val="C00000"/>
                </a:solidFill>
              </a:rPr>
              <a:t>   </a:t>
            </a:r>
            <a:r>
              <a:rPr lang="en-US" sz="3600" b="1" dirty="0" smtClean="0">
                <a:solidFill>
                  <a:srgbClr val="C00000"/>
                </a:solidFill>
              </a:rPr>
              <a:t> </a:t>
            </a:r>
            <a:endParaRPr lang="ru-RU" sz="3600" b="1" dirty="0" smtClean="0">
              <a:solidFill>
                <a:srgbClr val="C00000"/>
              </a:solidFill>
            </a:endParaRPr>
          </a:p>
          <a:p>
            <a:pPr algn="ctr" eaLnBrk="1" hangingPunct="1"/>
            <a:endParaRPr lang="ru-RU" sz="3600" b="1" dirty="0" smtClean="0">
              <a:solidFill>
                <a:srgbClr val="C00000"/>
              </a:solidFill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357290" y="785794"/>
          <a:ext cx="7143799" cy="2336257"/>
        </p:xfrm>
        <a:graphic>
          <a:graphicData uri="http://schemas.openxmlformats.org/drawingml/2006/table">
            <a:tbl>
              <a:tblPr/>
              <a:tblGrid>
                <a:gridCol w="468949"/>
                <a:gridCol w="5603281"/>
                <a:gridCol w="1071569"/>
              </a:tblGrid>
              <a:tr h="2602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Р/с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Сұрақ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Жауап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Циклдік  алгоримт  4-ке бөлінеді</a:t>
                      </a:r>
                      <a:r>
                        <a:rPr lang="kk-KZ" sz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36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Қайталану командасын алгоритмдік жазу үшін әзірше</a:t>
                      </a:r>
                      <a:r>
                        <a:rPr lang="kk-KZ" sz="1200" u="sng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(әзір)</a:t>
                      </a:r>
                      <a:r>
                        <a:rPr lang="kk-KZ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 цикл бар </a:t>
                      </a:r>
                      <a:r>
                        <a:rPr lang="kk-KZ" sz="1200" u="sng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(цб)</a:t>
                      </a:r>
                      <a:r>
                        <a:rPr lang="kk-KZ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 және цикл соңы </a:t>
                      </a:r>
                      <a:r>
                        <a:rPr lang="kk-KZ" sz="1200" u="sng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(цс)</a:t>
                      </a:r>
                      <a:r>
                        <a:rPr lang="kk-KZ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түінді сөздер қолданылады.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Қайталану саны белгілі болса итерациялық деп </a:t>
                      </a:r>
                      <a:r>
                        <a:rPr lang="kk-KZ" sz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аталады</a:t>
                      </a:r>
                      <a:endParaRPr lang="kk-KZ" sz="8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Итерация  циклде модификация қолданыладыма </a:t>
                      </a:r>
                      <a:r>
                        <a:rPr lang="kk-KZ" sz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  <a:endParaRPr lang="kk-KZ" sz="8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>
                          <a:latin typeface="Times New Roman"/>
                          <a:ea typeface="Times New Roman"/>
                          <a:cs typeface="Times New Roman"/>
                        </a:rPr>
                        <a:t>Қайталанатын бөлігі бар алгоритмдер </a:t>
                      </a:r>
                      <a:r>
                        <a:rPr lang="kk-KZ" sz="12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қайталану </a:t>
                      </a:r>
                      <a:r>
                        <a:rPr lang="kk-KZ" sz="1200" b="0" dirty="0">
                          <a:latin typeface="Times New Roman"/>
                          <a:ea typeface="Times New Roman"/>
                          <a:cs typeface="Times New Roman"/>
                        </a:rPr>
                        <a:t>алгоритм  </a:t>
                      </a:r>
                      <a:r>
                        <a:rPr lang="kk-KZ" sz="1200" dirty="0">
                          <a:latin typeface="Times New Roman"/>
                          <a:ea typeface="Times New Roman"/>
                          <a:cs typeface="Times New Roman"/>
                        </a:rPr>
                        <a:t>деп </a:t>
                      </a:r>
                      <a:r>
                        <a:rPr lang="kk-KZ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аталады</a:t>
                      </a:r>
                      <a:endParaRPr lang="kk-KZ" sz="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285852" y="3143248"/>
            <a:ext cx="707233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kk-KZ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Ескерту: </a:t>
            </a:r>
            <a:r>
              <a:rPr kumimoji="0" lang="kk-KZ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(неге иә, неге жоқ деп жауап бергендеріңді түсіндіріңдер):________________________________</a:t>
            </a:r>
            <a:endParaRPr kumimoji="0" lang="kk-KZ" sz="1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kk-KZ" sz="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kk-KZ" sz="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._______________________________________________________________________________________________________________________________________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endParaRPr lang="kk-KZ" sz="800" dirty="0" smtClean="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kk-KZ" sz="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_______________________________________________________________________________________________________________________________________..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643042" y="214290"/>
            <a:ext cx="414340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Кестемен жұмыс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572396" y="1000108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58148" y="1000108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жо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қ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572396" y="142873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858148" y="1428736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жо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қ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572396" y="178592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858148" y="1785926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жо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қ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643834" y="222669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929586" y="2226696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жо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қ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643834" y="2726762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929586" y="2726762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жо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қ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2285984" y="4429132"/>
          <a:ext cx="6572296" cy="1962912"/>
        </p:xfrm>
        <a:graphic>
          <a:graphicData uri="http://schemas.openxmlformats.org/drawingml/2006/table">
            <a:tbl>
              <a:tblPr/>
              <a:tblGrid>
                <a:gridCol w="477407"/>
                <a:gridCol w="2585952"/>
                <a:gridCol w="821316"/>
                <a:gridCol w="2687621"/>
              </a:tblGrid>
              <a:tr h="1143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Р/с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Сұрақтар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Дұрыс жауап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Жауаптар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Қайталану саны белгілі болса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Қайталанатын бөлігі бар алгоритмдер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Циклдік алгоритмі дегеніміз не?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В) цикл итерациялық 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Қайталану саны </a:t>
                      </a:r>
                      <a:r>
                        <a:rPr lang="kk-KZ" sz="14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kk-KZ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егер белгісіз болса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С) цикл арифметикалық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7" name="Прямоугольник 26"/>
          <p:cNvSpPr/>
          <p:nvPr/>
        </p:nvSpPr>
        <p:spPr>
          <a:xfrm>
            <a:off x="7572396" y="357166"/>
            <a:ext cx="570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b="1" dirty="0" smtClean="0"/>
              <a:t>№</a:t>
            </a:r>
            <a:r>
              <a:rPr lang="ru-RU" b="1" dirty="0" smtClean="0"/>
              <a:t>1</a:t>
            </a:r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2428860" y="4000504"/>
            <a:ext cx="570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b="1" dirty="0" smtClean="0"/>
              <a:t>№</a:t>
            </a:r>
            <a:r>
              <a:rPr lang="ru-RU" b="1" dirty="0" smtClean="0"/>
              <a:t>2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5500694" y="5000636"/>
            <a:ext cx="500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500694" y="5500702"/>
            <a:ext cx="500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500694" y="6000768"/>
            <a:ext cx="500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Стрелка вправо 31">
            <a:hlinkClick r:id="rId3" action="ppaction://hlinksldjump"/>
          </p:cNvPr>
          <p:cNvSpPr/>
          <p:nvPr/>
        </p:nvSpPr>
        <p:spPr>
          <a:xfrm>
            <a:off x="7858148" y="6429396"/>
            <a:ext cx="857256" cy="428604"/>
          </a:xfrm>
          <a:prstGeom prst="rightArrow">
            <a:avLst/>
          </a:prstGeom>
          <a:solidFill>
            <a:srgbClr val="7030A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92643152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6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</p:bldLst>
  </p:timing>
</p:sld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7030A0"/>
        </a:solidFill>
        <a:effectLst>
          <a:innerShdw blurRad="63500" dist="50800" dir="13500000">
            <a:prstClr val="black">
              <a:alpha val="50000"/>
            </a:prstClr>
          </a:inn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1008</TotalTime>
  <Words>669</Words>
  <Application>Microsoft Office PowerPoint</Application>
  <PresentationFormat>Экран (4:3)</PresentationFormat>
  <Paragraphs>206</Paragraphs>
  <Slides>12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Modèle par défaut</vt:lpstr>
      <vt:lpstr>                   </vt:lpstr>
      <vt:lpstr>                  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Назира</cp:lastModifiedBy>
  <cp:revision>124</cp:revision>
  <dcterms:created xsi:type="dcterms:W3CDTF">2013-08-13T06:25:08Z</dcterms:created>
  <dcterms:modified xsi:type="dcterms:W3CDTF">2014-12-05T05:48:30Z</dcterms:modified>
</cp:coreProperties>
</file>