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2" r:id="rId2"/>
    <p:sldId id="260" r:id="rId3"/>
    <p:sldId id="263" r:id="rId4"/>
    <p:sldId id="264" r:id="rId5"/>
    <p:sldId id="268" r:id="rId6"/>
    <p:sldId id="271" r:id="rId7"/>
    <p:sldId id="272" r:id="rId8"/>
    <p:sldId id="273" r:id="rId9"/>
    <p:sldId id="274" r:id="rId10"/>
    <p:sldId id="275" r:id="rId11"/>
    <p:sldId id="278" r:id="rId12"/>
    <p:sldId id="279" r:id="rId13"/>
    <p:sldId id="280" r:id="rId14"/>
    <p:sldId id="281" r:id="rId15"/>
    <p:sldId id="282" r:id="rId16"/>
    <p:sldId id="25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C8E"/>
    <a:srgbClr val="45E345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2" autoAdjust="0"/>
    <p:restoredTop sz="94622" autoAdjust="0"/>
  </p:normalViewPr>
  <p:slideViewPr>
    <p:cSldViewPr>
      <p:cViewPr varScale="1">
        <p:scale>
          <a:sx n="86" d="100"/>
          <a:sy n="86" d="100"/>
        </p:scale>
        <p:origin x="-7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336F7-687F-4CAB-BC29-36F5002BD3C2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1EDEE-569F-4E9C-8939-DAD3CD1FAB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1EDEE-569F-4E9C-8939-DAD3CD1FAB2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10" Type="http://schemas.openxmlformats.org/officeDocument/2006/relationships/image" Target="../media/image21.jpeg"/><Relationship Id="rId4" Type="http://schemas.openxmlformats.org/officeDocument/2006/relationships/image" Target="../media/image15.gif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 descr="Школьный клипар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357826"/>
            <a:ext cx="14287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8d93d7347d_398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714348" y="285728"/>
            <a:ext cx="85607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66FF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Имя существительное</a:t>
            </a:r>
            <a:endParaRPr lang="ru-RU" sz="5400" b="1" cap="none" spc="50" dirty="0">
              <a:ln w="11430"/>
              <a:solidFill>
                <a:srgbClr val="66FF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1000108"/>
            <a:ext cx="514353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VIII</a:t>
            </a:r>
            <a:r>
              <a:rPr lang="ru-RU" sz="3200" b="1" dirty="0" smtClean="0">
                <a:solidFill>
                  <a:srgbClr val="FF0000"/>
                </a:solidFill>
              </a:rPr>
              <a:t>. </a:t>
            </a:r>
            <a:r>
              <a:rPr lang="ru-RU" sz="3200" b="1" dirty="0" err="1" smtClean="0">
                <a:solidFill>
                  <a:srgbClr val="FF0000"/>
                </a:solidFill>
              </a:rPr>
              <a:t>Физминутка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 smtClean="0"/>
          </a:p>
          <a:p>
            <a:r>
              <a:rPr lang="ru-RU" sz="2800" b="1" dirty="0" smtClean="0">
                <a:solidFill>
                  <a:srgbClr val="A40C8E"/>
                </a:solidFill>
              </a:rPr>
              <a:t>Раз поднялись, подтянулись,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Два согнулись , разогнулись,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Три  в ладоши три хлопка,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Головою три кивка, 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На четыре – руки шире,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Пять руками помахать,</a:t>
            </a:r>
          </a:p>
          <a:p>
            <a:r>
              <a:rPr lang="ru-RU" sz="2800" b="1" dirty="0" smtClean="0">
                <a:solidFill>
                  <a:srgbClr val="A40C8E"/>
                </a:solidFill>
              </a:rPr>
              <a:t>Шесть  за парты тихо сесть.</a:t>
            </a:r>
            <a:endParaRPr lang="ru-RU" sz="2800" b="1" dirty="0">
              <a:solidFill>
                <a:srgbClr val="A40C8E"/>
              </a:solidFill>
            </a:endParaRPr>
          </a:p>
        </p:txBody>
      </p:sp>
      <p:pic>
        <p:nvPicPr>
          <p:cNvPr id="4098" name="Picture 2" descr="1345129646%5Fb5c80e790a0e24956015c91de4714bb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785794"/>
            <a:ext cx="35719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928670"/>
            <a:ext cx="757242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IX</a:t>
            </a:r>
            <a:r>
              <a:rPr lang="ru-RU" sz="3200" b="1" dirty="0" smtClean="0">
                <a:solidFill>
                  <a:srgbClr val="FF0000"/>
                </a:solidFill>
              </a:rPr>
              <a:t>. Игра « Четвёртое -лишнее».</a:t>
            </a:r>
          </a:p>
          <a:p>
            <a:pPr algn="ctr"/>
            <a:endParaRPr lang="ru-RU" dirty="0" smtClean="0"/>
          </a:p>
          <a:p>
            <a:pPr marL="342900" indent="-342900" algn="ctr">
              <a:buAutoNum type="arabicPeriod"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Мышь, тишь , ёрш, ночь.</a:t>
            </a:r>
          </a:p>
          <a:p>
            <a:pPr marL="342900" indent="-342900" algn="ctr">
              <a:buAutoNum type="arabicPeriod"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Чиж , стриж, мяч, рожь.</a:t>
            </a:r>
            <a:endParaRPr lang="ru-RU" sz="28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2" descr="57588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00438"/>
            <a:ext cx="835824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857232"/>
            <a:ext cx="792961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X</a:t>
            </a:r>
            <a:r>
              <a:rPr lang="ru-RU" sz="3200" b="1" dirty="0" smtClean="0">
                <a:solidFill>
                  <a:srgbClr val="FF0000"/>
                </a:solidFill>
              </a:rPr>
              <a:t>. Самостоятельная работа.</a:t>
            </a:r>
          </a:p>
          <a:p>
            <a:endParaRPr lang="ru-RU" dirty="0" smtClean="0"/>
          </a:p>
          <a:p>
            <a:r>
              <a:rPr lang="ru-RU" sz="2400" dirty="0" smtClean="0">
                <a:solidFill>
                  <a:srgbClr val="002060"/>
                </a:solidFill>
              </a:rPr>
              <a:t>Упражнение 444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Прочитать загадки. Написать отгадки, Определить их род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0070C0"/>
                </a:solidFill>
              </a:rPr>
              <a:t>1.Что выше леса? Что краше света ?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2. Пушистая вата плывет куда- то.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3. Белое покрывало на земле лежало. Тепло пришло – всё сошло.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4. Всё я знаю , всех учу ,но сама всегда молчу.</a:t>
            </a:r>
          </a:p>
          <a:p>
            <a:endParaRPr lang="ru-RU" dirty="0" smtClean="0"/>
          </a:p>
          <a:p>
            <a:r>
              <a:rPr lang="ru-RU" sz="2000" b="1" dirty="0" smtClean="0">
                <a:solidFill>
                  <a:srgbClr val="FFFF00"/>
                </a:solidFill>
              </a:rPr>
              <a:t>Слова- отгадки : снег , облако , солнце , книга.</a:t>
            </a:r>
            <a:endParaRPr lang="ru-RU" sz="2000" dirty="0" smtClean="0"/>
          </a:p>
          <a:p>
            <a:endParaRPr lang="ru-RU" sz="2000" b="1" dirty="0" smtClean="0">
              <a:solidFill>
                <a:srgbClr val="FFFF00"/>
              </a:solidFill>
            </a:endParaRPr>
          </a:p>
        </p:txBody>
      </p:sp>
      <p:pic>
        <p:nvPicPr>
          <p:cNvPr id="5122" name="Picture 2" descr="1354203339%5FMiM-D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286388"/>
            <a:ext cx="3286148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14480" y="571480"/>
            <a:ext cx="47863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XI</a:t>
            </a:r>
            <a:r>
              <a:rPr lang="ru-RU" sz="3200" b="1" dirty="0" smtClean="0">
                <a:solidFill>
                  <a:srgbClr val="FF0000"/>
                </a:solidFill>
              </a:rPr>
              <a:t>. Игра  «Кто или что ?»</a:t>
            </a:r>
          </a:p>
          <a:p>
            <a:endParaRPr lang="ru-RU" dirty="0"/>
          </a:p>
        </p:txBody>
      </p:sp>
      <p:pic>
        <p:nvPicPr>
          <p:cNvPr id="9" name="Рисунок 8" descr="Учебни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071678"/>
            <a:ext cx="1643074" cy="123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рас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00438"/>
            <a:ext cx="1314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allforchildren.ru/pictures/tangled_s/tangled09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571612"/>
            <a:ext cx="1571626" cy="1428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allforchildren.ru/pictures/mim_s/mim025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285860"/>
            <a:ext cx="1428750" cy="174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Кисти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4286256"/>
            <a:ext cx="135732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квант\Desktop\картинки\егше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4714884"/>
            <a:ext cx="1238250" cy="1238250"/>
          </a:xfrm>
          <a:prstGeom prst="rect">
            <a:avLst/>
          </a:prstGeom>
          <a:noFill/>
        </p:spPr>
      </p:pic>
      <p:pic>
        <p:nvPicPr>
          <p:cNvPr id="6147" name="Picture 3" descr="C:\Users\квант\Desktop\картинки\3йпнр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1500174"/>
            <a:ext cx="847725" cy="1123950"/>
          </a:xfrm>
          <a:prstGeom prst="rect">
            <a:avLst/>
          </a:prstGeom>
          <a:noFill/>
        </p:spPr>
      </p:pic>
      <p:pic>
        <p:nvPicPr>
          <p:cNvPr id="6148" name="Picture 4" descr="C:\Users\квант\Desktop\картинки\18\49991_9951-800x60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32" y="5000636"/>
            <a:ext cx="1214446" cy="1571612"/>
          </a:xfrm>
          <a:prstGeom prst="rect">
            <a:avLst/>
          </a:prstGeom>
          <a:noFill/>
        </p:spPr>
      </p:pic>
      <p:pic>
        <p:nvPicPr>
          <p:cNvPr id="6149" name="Picture 5" descr="C:\Users\квант\Desktop\картинки\18\28359882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00958" y="3357562"/>
            <a:ext cx="1500198" cy="1785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1071546"/>
            <a:ext cx="67151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XII</a:t>
            </a:r>
            <a:r>
              <a:rPr lang="ru-RU" sz="3600" b="1" dirty="0" smtClean="0">
                <a:solidFill>
                  <a:srgbClr val="FF0000"/>
                </a:solidFill>
              </a:rPr>
              <a:t>. Рефлексия .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Чем мы занимались на уроке ?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 Что нового узнали?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7170" name="Picture 2" descr="8d93d7347d_67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357562"/>
            <a:ext cx="714380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57166"/>
            <a:ext cx="7786742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XIII</a:t>
            </a:r>
            <a:r>
              <a:rPr lang="ru-RU" sz="3600" b="1" dirty="0" smtClean="0">
                <a:solidFill>
                  <a:srgbClr val="FF0000"/>
                </a:solidFill>
              </a:rPr>
              <a:t>. Итог  урока.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Домашнее задание :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упр. 447 стр. 168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1354203339%5FMiM-D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14620"/>
            <a:ext cx="7358114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6050" y="328612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214338"/>
            <a:ext cx="9144000" cy="7072338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3" y="571479"/>
            <a:ext cx="828680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Цели :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а) закрепить и обобщить полученные знания по теме :                    « Имя существительное»;                        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б) развивать  память , речь ,творческие способности;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)прививать любовь к природе, уважительное и доброе  отношение в классе к друг к другу.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Тип урока :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  повторение</a:t>
            </a:r>
            <a:endParaRPr lang="ru-RU" sz="36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 descr="Учебни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572140"/>
            <a:ext cx="1428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575881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43578"/>
            <a:ext cx="1928794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://allforchildren.ru/pictures/mim_s/mim00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286256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828680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AutoNum type="romanUcPeriod"/>
            </a:pPr>
            <a:r>
              <a:rPr lang="ru-RU" sz="3200" b="1" dirty="0" smtClean="0">
                <a:solidFill>
                  <a:srgbClr val="FF0000"/>
                </a:solidFill>
              </a:rPr>
              <a:t>Организационный момент.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571500" indent="-571500">
              <a:buAutoNum type="romanUcPeriod"/>
            </a:pPr>
            <a:r>
              <a:rPr lang="ru-RU" sz="3200" b="1" dirty="0" smtClean="0">
                <a:solidFill>
                  <a:srgbClr val="FF0000"/>
                </a:solidFill>
              </a:rPr>
              <a:t>Эмоциональный настрой.</a:t>
            </a:r>
          </a:p>
          <a:p>
            <a:pPr marL="571500" indent="-571500"/>
            <a:endParaRPr lang="ru-RU" sz="3200" b="1" dirty="0" smtClean="0">
              <a:solidFill>
                <a:srgbClr val="FF0000"/>
              </a:solidFill>
            </a:endParaRP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Звенит звонок ,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Проверь дружок,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Готов ли ты начать урок?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Всё ль на месте, всё ль в порядке: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Ручка , книжка и тетрадка?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Руки ? На месте!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Ноги? На месте!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Локти? У края!</a:t>
            </a:r>
          </a:p>
          <a:p>
            <a:pPr marL="571500" indent="-571500" algn="ctr"/>
            <a:r>
              <a:rPr lang="ru-RU" sz="2400" b="1" dirty="0" smtClean="0">
                <a:solidFill>
                  <a:srgbClr val="7030A0"/>
                </a:solidFill>
              </a:rPr>
              <a:t> Спина? Прямая!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" name="Рисунок 9" descr="http://allforchildren.ru/pictures/mim_s/mim01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643446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://allforchildren.ru/pictures/mim_s/mim00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214818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285728"/>
            <a:ext cx="7858179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857250" indent="-857250" algn="ctr"/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.Постановка цели.</a:t>
            </a:r>
          </a:p>
          <a:p>
            <a:pPr marL="857250" indent="-857250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Сегодня на уроке мы повторим  всё , что знаем об имени существительном, закрепим умение распознавать род и число имён существительных.</a:t>
            </a:r>
          </a:p>
          <a:p>
            <a:pPr marL="857250" indent="-857250"/>
            <a:r>
              <a:rPr lang="ru-RU" sz="2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ёще у нас сегодня  в гостях Маша и медведь. Они </a:t>
            </a:r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будут вам задавать  задания , а вы постарайтесь на них ответить. </a:t>
            </a:r>
            <a:r>
              <a:rPr lang="ru-RU" sz="2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8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://allforchildren.ru/pictures/mim_s/mim01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286256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428604"/>
            <a:ext cx="678661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IV</a:t>
            </a:r>
            <a:r>
              <a:rPr lang="ru-RU" sz="3200" b="1" dirty="0" smtClean="0">
                <a:solidFill>
                  <a:srgbClr val="FF0000"/>
                </a:solidFill>
              </a:rPr>
              <a:t>. Фронтальный опрос.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Задание от Маши: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1.Что называется именем существительным?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2.Чем отличаются одушевленные имена существительные от неодушевленных?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3. Приведите примеры имён существительных в единственном числе, во множественном числе.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4.Какие имена существительные относятся к женскому роду ,какие- к мужскому, какие- к среднему роду?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5. Когда у имён существительных с шипящими на конце пишется мягкий знак?</a:t>
            </a: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://allforchildren.ru/pictures/mim_s/mim01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428604"/>
            <a:ext cx="807249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V</a:t>
            </a:r>
            <a:r>
              <a:rPr lang="ru-RU" sz="3600" b="1" dirty="0" smtClean="0">
                <a:solidFill>
                  <a:srgbClr val="FF0000"/>
                </a:solidFill>
              </a:rPr>
              <a:t>. Задание от Миши: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0070C0"/>
                </a:solidFill>
              </a:rPr>
              <a:t>Найти  в тексте имена существительные:</a:t>
            </a:r>
          </a:p>
          <a:p>
            <a:endParaRPr lang="ru-RU" sz="2800" dirty="0" smtClean="0">
              <a:solidFill>
                <a:srgbClr val="0070C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Травка зеленеет,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Солнышко блестит,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Ласточка с весною 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 сени к нам летит.  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://allforchildren.ru/pictures/mim_s/mim0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429132"/>
            <a:ext cx="250033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785794"/>
            <a:ext cx="828680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</a:t>
            </a:r>
            <a:r>
              <a:rPr lang="ru-RU" sz="3200" b="1" dirty="0" smtClean="0">
                <a:solidFill>
                  <a:srgbClr val="FF0000"/>
                </a:solidFill>
              </a:rPr>
              <a:t>.Минутка чистописания :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Восемнадцатое февраля.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         Классная работа.</a:t>
            </a:r>
          </a:p>
          <a:p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Мм  медведь Маша Миша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8d93d7347d_88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429132"/>
            <a:ext cx="3000396" cy="221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 descr="http://allforchildren.ru/pictures/mim_s/mim00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572008"/>
            <a:ext cx="18288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00100" y="642918"/>
            <a:ext cx="735811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</a:t>
            </a:r>
            <a:r>
              <a:rPr lang="ru-RU" sz="3200" b="1" dirty="0" smtClean="0">
                <a:solidFill>
                  <a:srgbClr val="FF0000"/>
                </a:solidFill>
              </a:rPr>
              <a:t>. Работа у доски .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Упражнение 442 стр. 167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Дописать существительные- антонимы.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1.Зимой приходит холод , а летом наступает …  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2. Добро спасает человека, а …  разрушает.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3. Если друг спорит , то … поддакивает.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7030A0"/>
                </a:solidFill>
              </a:rPr>
              <a:t>Слова – помощники: недруг , зло , жара.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45E345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082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714356"/>
            <a:ext cx="78581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VII</a:t>
            </a:r>
            <a:r>
              <a:rPr lang="ru-RU" sz="3200" b="1" dirty="0" smtClean="0">
                <a:solidFill>
                  <a:srgbClr val="FF0000"/>
                </a:solidFill>
              </a:rPr>
              <a:t>.Работа по рядам :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Списать слова в два столбика: в первый – слова женского рода, во второй- мужского.</a:t>
            </a:r>
          </a:p>
          <a:p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Машина , вертолёт , собака , папа , мама , дядя.</a:t>
            </a:r>
            <a:endParaRPr lang="ru-RU" sz="28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Рисунок 7" descr="http://allforchildren.ru/pictures/mim_s/mim01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714752"/>
            <a:ext cx="30003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482</Words>
  <PresentationFormat>Экран (4:3)</PresentationFormat>
  <Paragraphs>101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квант</dc:creator>
  <cp:lastModifiedBy>квант</cp:lastModifiedBy>
  <cp:revision>21</cp:revision>
  <dcterms:created xsi:type="dcterms:W3CDTF">2013-02-01T15:46:03Z</dcterms:created>
  <dcterms:modified xsi:type="dcterms:W3CDTF">2013-02-17T18:36:44Z</dcterms:modified>
</cp:coreProperties>
</file>