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62" r:id="rId4"/>
    <p:sldId id="266" r:id="rId5"/>
    <p:sldId id="258" r:id="rId6"/>
    <p:sldId id="272" r:id="rId7"/>
    <p:sldId id="263" r:id="rId8"/>
    <p:sldId id="269" r:id="rId9"/>
    <p:sldId id="268" r:id="rId10"/>
    <p:sldId id="271" r:id="rId11"/>
    <p:sldId id="270" r:id="rId12"/>
    <p:sldId id="273" r:id="rId13"/>
    <p:sldId id="260" r:id="rId14"/>
    <p:sldId id="25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2BCF"/>
    <a:srgbClr val="501DD1"/>
    <a:srgbClr val="C3C646"/>
    <a:srgbClr val="E9051B"/>
    <a:srgbClr val="22FB1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07" autoAdjust="0"/>
  </p:normalViewPr>
  <p:slideViewPr>
    <p:cSldViewPr>
      <p:cViewPr varScale="1">
        <p:scale>
          <a:sx n="86" d="100"/>
          <a:sy n="86" d="100"/>
        </p:scale>
        <p:origin x="-750" y="-2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B7D3E6-B30D-4EA6-90AA-CE1468408174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E55F3B-8021-482B-9A33-CE196ED622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55F3B-8021-482B-9A33-CE196ED622A4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55F3B-8021-482B-9A33-CE196ED622A4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55F3B-8021-482B-9A33-CE196ED622A4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55F3B-8021-482B-9A33-CE196ED622A4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6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6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allforchildren.ru/pictures/bg_s/bg010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361555" y="214290"/>
            <a:ext cx="475835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285728"/>
            <a:ext cx="88582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Тема : 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«Решение задач»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282" y="1928802"/>
            <a:ext cx="87868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Цель</a:t>
            </a:r>
            <a:r>
              <a:rPr lang="ru-RU" sz="3200" dirty="0" smtClean="0">
                <a:solidFill>
                  <a:srgbClr val="FF0000"/>
                </a:solidFill>
              </a:rPr>
              <a:t> </a:t>
            </a:r>
            <a:r>
              <a:rPr lang="ru-RU" sz="3200" dirty="0" smtClean="0">
                <a:solidFill>
                  <a:srgbClr val="002060"/>
                </a:solidFill>
              </a:rPr>
              <a:t>:</a:t>
            </a:r>
            <a:r>
              <a:rPr lang="ru-RU" sz="3200" dirty="0" smtClean="0">
                <a:solidFill>
                  <a:srgbClr val="FF0000"/>
                </a:solidFill>
              </a:rPr>
              <a:t> уметь решать задачи изученных видов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282" y="3000372"/>
            <a:ext cx="939049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Задачи </a:t>
            </a:r>
            <a:r>
              <a:rPr lang="ru-RU" sz="2000" b="1" dirty="0" smtClean="0">
                <a:solidFill>
                  <a:srgbClr val="002060"/>
                </a:solidFill>
              </a:rPr>
              <a:t>:</a:t>
            </a:r>
            <a:r>
              <a:rPr lang="ru-RU" sz="2000" b="1" dirty="0" smtClean="0">
                <a:solidFill>
                  <a:srgbClr val="FF0000"/>
                </a:solidFill>
              </a:rPr>
              <a:t>    1 .закреплять   табличные случаи умножения и деления;</a:t>
            </a:r>
          </a:p>
          <a:p>
            <a:r>
              <a:rPr lang="ru-RU" sz="2000" b="1" dirty="0" smtClean="0">
                <a:solidFill>
                  <a:srgbClr val="FF0000"/>
                </a:solidFill>
              </a:rPr>
              <a:t>                             2. способствовать развитию математической речи,</a:t>
            </a:r>
          </a:p>
          <a:p>
            <a:r>
              <a:rPr lang="ru-RU" sz="2000" b="1" dirty="0" smtClean="0">
                <a:solidFill>
                  <a:srgbClr val="FF0000"/>
                </a:solidFill>
              </a:rPr>
              <a:t>                             внимания . мышления  ;</a:t>
            </a:r>
          </a:p>
          <a:p>
            <a:r>
              <a:rPr lang="ru-RU" sz="2000" b="1" dirty="0" smtClean="0">
                <a:solidFill>
                  <a:srgbClr val="FF0000"/>
                </a:solidFill>
              </a:rPr>
              <a:t>                            3.воспитывать интерес к предмету.  </a:t>
            </a:r>
          </a:p>
          <a:p>
            <a:r>
              <a:rPr lang="ru-RU" dirty="0" smtClean="0"/>
              <a:t>                 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14282" y="5429264"/>
            <a:ext cx="9144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Тип урока</a:t>
            </a:r>
            <a:r>
              <a:rPr lang="ru-RU" sz="2400" b="1" dirty="0" smtClean="0">
                <a:solidFill>
                  <a:srgbClr val="FF0000"/>
                </a:solidFill>
              </a:rPr>
              <a:t>: комплексное  применение  знаний и умений.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allforchildren.ru/pictures/bg_s/bg001.gif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14282" y="2357430"/>
            <a:ext cx="8072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E9051B"/>
                </a:solidFill>
              </a:rPr>
              <a:t>  </a:t>
            </a:r>
            <a:endParaRPr lang="ru-RU" sz="2400" b="1" dirty="0">
              <a:solidFill>
                <a:srgbClr val="E9051B"/>
              </a:solidFill>
            </a:endParaRPr>
          </a:p>
        </p:txBody>
      </p:sp>
      <p:pic>
        <p:nvPicPr>
          <p:cNvPr id="11" name="Рисунок 10" descr="004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016111"/>
            <a:ext cx="1584177" cy="1841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Выноска-облако 8"/>
          <p:cNvSpPr/>
          <p:nvPr/>
        </p:nvSpPr>
        <p:spPr>
          <a:xfrm>
            <a:off x="1835696" y="116632"/>
            <a:ext cx="6912768" cy="2232248"/>
          </a:xfrm>
          <a:prstGeom prst="cloudCallout">
            <a:avLst>
              <a:gd name="adj1" fmla="val -20833"/>
              <a:gd name="adj2" fmla="val 86760"/>
            </a:avLst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361554" y="857233"/>
            <a:ext cx="535371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Игра «Числовая картотека»</a:t>
            </a:r>
            <a:endParaRPr lang="ru-RU" sz="32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4" name="7-конечная звезда 13"/>
          <p:cNvSpPr/>
          <p:nvPr/>
        </p:nvSpPr>
        <p:spPr>
          <a:xfrm>
            <a:off x="3143240" y="3214686"/>
            <a:ext cx="914400" cy="914400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501DD1"/>
                </a:solidFill>
              </a:rPr>
              <a:t>89</a:t>
            </a:r>
            <a:endParaRPr lang="ru-RU" b="1" dirty="0">
              <a:solidFill>
                <a:srgbClr val="501DD1"/>
              </a:solidFill>
            </a:endParaRPr>
          </a:p>
        </p:txBody>
      </p:sp>
      <p:sp>
        <p:nvSpPr>
          <p:cNvPr id="15" name="7-конечная звезда 14"/>
          <p:cNvSpPr/>
          <p:nvPr/>
        </p:nvSpPr>
        <p:spPr>
          <a:xfrm>
            <a:off x="1428728" y="2214554"/>
            <a:ext cx="1071570" cy="914400"/>
          </a:xfrm>
          <a:prstGeom prst="star7">
            <a:avLst/>
          </a:prstGeom>
          <a:solidFill>
            <a:srgbClr val="F52BC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501DD1"/>
                </a:solidFill>
              </a:rPr>
              <a:t>345</a:t>
            </a:r>
            <a:endParaRPr lang="ru-RU" b="1" dirty="0">
              <a:solidFill>
                <a:srgbClr val="501DD1"/>
              </a:solidFill>
            </a:endParaRPr>
          </a:p>
        </p:txBody>
      </p:sp>
      <p:sp>
        <p:nvSpPr>
          <p:cNvPr id="16" name="7-конечная звезда 15"/>
          <p:cNvSpPr/>
          <p:nvPr/>
        </p:nvSpPr>
        <p:spPr>
          <a:xfrm>
            <a:off x="500034" y="3571876"/>
            <a:ext cx="914400" cy="914400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56</a:t>
            </a:r>
            <a:endParaRPr lang="ru-RU" b="1" dirty="0"/>
          </a:p>
        </p:txBody>
      </p:sp>
      <p:sp>
        <p:nvSpPr>
          <p:cNvPr id="17" name="7-конечная звезда 16"/>
          <p:cNvSpPr/>
          <p:nvPr/>
        </p:nvSpPr>
        <p:spPr>
          <a:xfrm>
            <a:off x="3143240" y="4714884"/>
            <a:ext cx="914400" cy="914400"/>
          </a:xfrm>
          <a:prstGeom prst="star7">
            <a:avLst/>
          </a:prstGeom>
          <a:solidFill>
            <a:srgbClr val="C3C64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5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8" name="7-конечная звезда 17"/>
          <p:cNvSpPr/>
          <p:nvPr/>
        </p:nvSpPr>
        <p:spPr>
          <a:xfrm>
            <a:off x="5214942" y="3286124"/>
            <a:ext cx="1000132" cy="914400"/>
          </a:xfrm>
          <a:prstGeom prst="star7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456</a:t>
            </a:r>
            <a:endParaRPr lang="ru-RU" b="1" dirty="0"/>
          </a:p>
        </p:txBody>
      </p:sp>
      <p:sp>
        <p:nvSpPr>
          <p:cNvPr id="19" name="7-конечная звезда 18"/>
          <p:cNvSpPr/>
          <p:nvPr/>
        </p:nvSpPr>
        <p:spPr>
          <a:xfrm>
            <a:off x="5715008" y="4857760"/>
            <a:ext cx="1214446" cy="914400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567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0" name="7-конечная звезда 19"/>
          <p:cNvSpPr/>
          <p:nvPr/>
        </p:nvSpPr>
        <p:spPr>
          <a:xfrm>
            <a:off x="7358082" y="3214686"/>
            <a:ext cx="1214446" cy="914400"/>
          </a:xfrm>
          <a:prstGeom prst="star7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501DD1"/>
                </a:solidFill>
              </a:rPr>
              <a:t>1000</a:t>
            </a:r>
            <a:endParaRPr lang="ru-RU" b="1" dirty="0">
              <a:solidFill>
                <a:srgbClr val="501DD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7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4406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>
          <a:xfrm flipH="1">
            <a:off x="2857488" y="285728"/>
            <a:ext cx="55007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E9051B"/>
                </a:solidFill>
              </a:rPr>
              <a:t>VII</a:t>
            </a:r>
            <a:r>
              <a:rPr lang="ru-RU" sz="3200" b="1" dirty="0" smtClean="0">
                <a:solidFill>
                  <a:srgbClr val="E9051B"/>
                </a:solidFill>
              </a:rPr>
              <a:t>. Работа у доски</a:t>
            </a:r>
            <a:endParaRPr lang="ru-RU" sz="3200" b="1" dirty="0">
              <a:solidFill>
                <a:srgbClr val="E9051B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5720" y="1428736"/>
            <a:ext cx="9072626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1.Решить уравнения</a:t>
            </a:r>
            <a:r>
              <a:rPr lang="ru-RU" sz="2000" b="1" dirty="0" smtClean="0"/>
              <a:t>:</a:t>
            </a:r>
          </a:p>
          <a:p>
            <a:endParaRPr lang="ru-RU" sz="2000" b="1" dirty="0" smtClean="0"/>
          </a:p>
          <a:p>
            <a:endParaRPr lang="ru-RU" sz="2000" b="1" dirty="0" smtClean="0"/>
          </a:p>
          <a:p>
            <a:endParaRPr lang="ru-RU" dirty="0" smtClean="0"/>
          </a:p>
          <a:p>
            <a:r>
              <a:rPr lang="ru-RU" sz="2800" dirty="0" smtClean="0"/>
              <a:t>У +260 =650 + 350                               </a:t>
            </a:r>
            <a:r>
              <a:rPr lang="ru-RU" sz="2800" dirty="0" smtClean="0"/>
              <a:t> </a:t>
            </a:r>
            <a:r>
              <a:rPr lang="ru-RU" sz="2800" dirty="0" smtClean="0"/>
              <a:t>6 * </a:t>
            </a:r>
            <a:r>
              <a:rPr lang="ru-RU" sz="2800" dirty="0" err="1" smtClean="0"/>
              <a:t>х</a:t>
            </a:r>
            <a:r>
              <a:rPr lang="ru-RU" sz="2800" dirty="0" smtClean="0"/>
              <a:t> = 30 + 330</a:t>
            </a:r>
          </a:p>
          <a:p>
            <a:endParaRPr lang="ru-RU" sz="2800" dirty="0" smtClean="0"/>
          </a:p>
          <a:p>
            <a:r>
              <a:rPr lang="ru-RU" sz="2800" dirty="0" smtClean="0"/>
              <a:t>600 –</a:t>
            </a:r>
            <a:r>
              <a:rPr lang="ru-RU" sz="2800" dirty="0" err="1" smtClean="0"/>
              <a:t>х</a:t>
            </a:r>
            <a:r>
              <a:rPr lang="ru-RU" sz="2800" dirty="0" smtClean="0"/>
              <a:t> = 3 * 90                                     </a:t>
            </a:r>
            <a:r>
              <a:rPr lang="ru-RU" sz="2800" dirty="0" smtClean="0"/>
              <a:t>  </a:t>
            </a:r>
            <a:r>
              <a:rPr lang="ru-RU" sz="2800" dirty="0" smtClean="0"/>
              <a:t>810 : у = 30 +30 +30</a:t>
            </a:r>
          </a:p>
          <a:p>
            <a:endParaRPr lang="ru-RU" sz="2800" dirty="0" smtClean="0"/>
          </a:p>
          <a:p>
            <a:endParaRPr lang="ru-RU" sz="2800" dirty="0"/>
          </a:p>
        </p:txBody>
      </p:sp>
      <p:pic>
        <p:nvPicPr>
          <p:cNvPr id="19" name="Рисунок 18" descr="CLOWN7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72" y="0"/>
            <a:ext cx="1872208" cy="2431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Рисунок 19" descr="004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016111"/>
            <a:ext cx="1584177" cy="1841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7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4406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1071538" y="571480"/>
            <a:ext cx="7000924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 smtClean="0"/>
          </a:p>
          <a:p>
            <a:r>
              <a:rPr lang="ru-RU" sz="3600" b="1" dirty="0" smtClean="0"/>
              <a:t>2. Решить задачу</a:t>
            </a:r>
            <a:r>
              <a:rPr lang="ru-RU" sz="3600" b="1" dirty="0" smtClean="0"/>
              <a:t>:</a:t>
            </a:r>
          </a:p>
          <a:p>
            <a:endParaRPr lang="ru-RU" sz="3600" b="1" dirty="0" smtClean="0"/>
          </a:p>
          <a:p>
            <a:endParaRPr lang="ru-RU" dirty="0" smtClean="0"/>
          </a:p>
          <a:p>
            <a:r>
              <a:rPr lang="ru-RU" sz="3600" dirty="0" smtClean="0"/>
              <a:t>Коробка имеет длину 8 см , ширину 7 см, высоту 5 см.  Вычислите  объём коробки.</a:t>
            </a:r>
          </a:p>
          <a:p>
            <a:r>
              <a:rPr lang="ru-RU" sz="3600" dirty="0" smtClean="0"/>
              <a:t>                                      </a:t>
            </a:r>
            <a:endParaRPr lang="ru-RU" sz="3600" dirty="0"/>
          </a:p>
        </p:txBody>
      </p:sp>
      <p:pic>
        <p:nvPicPr>
          <p:cNvPr id="19" name="Рисунок 18" descr="CLOWN7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72" y="0"/>
            <a:ext cx="1872208" cy="2431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Рисунок 19" descr="004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016111"/>
            <a:ext cx="1584177" cy="1841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allforchildren.ru/pictures/bg_s/bg019.gif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Блок-схема: извлечение 5"/>
          <p:cNvSpPr/>
          <p:nvPr/>
        </p:nvSpPr>
        <p:spPr>
          <a:xfrm>
            <a:off x="7286644" y="5286388"/>
            <a:ext cx="1285884" cy="1000132"/>
          </a:xfrm>
          <a:prstGeom prst="flowChartExtra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071538" y="3929066"/>
            <a:ext cx="914400" cy="9144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214282" y="0"/>
            <a:ext cx="914400" cy="914400"/>
          </a:xfrm>
          <a:prstGeom prst="ellipse">
            <a:avLst/>
          </a:prstGeom>
          <a:solidFill>
            <a:srgbClr val="C3C64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42844" y="4857760"/>
            <a:ext cx="1771656" cy="914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2786050" y="5715016"/>
            <a:ext cx="155734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2500298" y="0"/>
            <a:ext cx="5000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FFFF00"/>
                </a:solidFill>
              </a:rPr>
              <a:t>VIII</a:t>
            </a:r>
            <a:r>
              <a:rPr lang="ru-RU" sz="4000" b="1" dirty="0" smtClean="0">
                <a:solidFill>
                  <a:srgbClr val="FFFF00"/>
                </a:solidFill>
              </a:rPr>
              <a:t>.Назвать фигуры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16" name="Блок-схема: извлечение 15"/>
          <p:cNvSpPr/>
          <p:nvPr/>
        </p:nvSpPr>
        <p:spPr>
          <a:xfrm>
            <a:off x="7286644" y="4429132"/>
            <a:ext cx="1285884" cy="1000132"/>
          </a:xfrm>
          <a:prstGeom prst="flowChartExtra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извлечение 16"/>
          <p:cNvSpPr/>
          <p:nvPr/>
        </p:nvSpPr>
        <p:spPr>
          <a:xfrm>
            <a:off x="7286644" y="3429000"/>
            <a:ext cx="1285884" cy="1000132"/>
          </a:xfrm>
          <a:prstGeom prst="flowChartExtra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лок-схема: извлечение 17"/>
          <p:cNvSpPr/>
          <p:nvPr/>
        </p:nvSpPr>
        <p:spPr>
          <a:xfrm>
            <a:off x="7286644" y="2500306"/>
            <a:ext cx="1285884" cy="1000132"/>
          </a:xfrm>
          <a:prstGeom prst="flowChartExtra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42844" y="3929066"/>
            <a:ext cx="914400" cy="914400"/>
          </a:xfrm>
          <a:prstGeom prst="rect">
            <a:avLst/>
          </a:prstGeom>
          <a:solidFill>
            <a:srgbClr val="E9051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2857488" y="4857760"/>
            <a:ext cx="155734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2857488" y="3929066"/>
            <a:ext cx="155734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3143240" y="3000372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142844" y="5786454"/>
            <a:ext cx="1771656" cy="91440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авильный пятиугольник 24"/>
          <p:cNvSpPr/>
          <p:nvPr/>
        </p:nvSpPr>
        <p:spPr>
          <a:xfrm>
            <a:off x="214282" y="2571744"/>
            <a:ext cx="1817344" cy="1357322"/>
          </a:xfrm>
          <a:prstGeom prst="pentago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Улыбающееся лицо 26"/>
          <p:cNvSpPr/>
          <p:nvPr/>
        </p:nvSpPr>
        <p:spPr>
          <a:xfrm>
            <a:off x="3143240" y="3000372"/>
            <a:ext cx="914400" cy="914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rot="16200000" flipH="1">
            <a:off x="4357686" y="4286256"/>
            <a:ext cx="771524" cy="7715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5400000">
            <a:off x="1964513" y="4464851"/>
            <a:ext cx="928694" cy="7143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Блок-схема: извлечение 35"/>
          <p:cNvSpPr/>
          <p:nvPr/>
        </p:nvSpPr>
        <p:spPr>
          <a:xfrm>
            <a:off x="3286116" y="2357430"/>
            <a:ext cx="685800" cy="685800"/>
          </a:xfrm>
          <a:prstGeom prst="flowChartExtract">
            <a:avLst/>
          </a:prstGeom>
          <a:solidFill>
            <a:srgbClr val="F52BC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TextBox 36"/>
          <p:cNvSpPr txBox="1"/>
          <p:nvPr/>
        </p:nvSpPr>
        <p:spPr>
          <a:xfrm>
            <a:off x="1357290" y="714356"/>
            <a:ext cx="75009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Сколько треугольников ? Сколько квадратов ? Сколько овалов? Сколько прямоугольников?</a:t>
            </a:r>
            <a:endParaRPr lang="ru-RU" sz="2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allforchildren.ru/pictures/bg_s/bg015.gif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361554" y="571480"/>
            <a:ext cx="442502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IX</a:t>
            </a:r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.Рефлексия .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1714488"/>
            <a:ext cx="55721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Что нового узнали ?</a:t>
            </a:r>
          </a:p>
          <a:p>
            <a:r>
              <a:rPr lang="ru-RU" sz="2400" b="1" dirty="0" smtClean="0">
                <a:solidFill>
                  <a:srgbClr val="FFFF00"/>
                </a:solidFill>
              </a:rPr>
              <a:t>Что понравилось вам на уроке ?</a:t>
            </a:r>
          </a:p>
          <a:p>
            <a:r>
              <a:rPr lang="ru-RU" sz="2400" b="1" dirty="0" smtClean="0">
                <a:solidFill>
                  <a:srgbClr val="FFFF00"/>
                </a:solidFill>
              </a:rPr>
              <a:t>Чему научились?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5984" y="3071810"/>
            <a:ext cx="417280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X</a:t>
            </a:r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.Итог урока.</a:t>
            </a:r>
          </a:p>
          <a:p>
            <a:pPr algn="ctr"/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4348" y="4286256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Домашнее задание : № 4 </a:t>
            </a:r>
            <a:r>
              <a:rPr lang="ru-RU" sz="2400" b="1" dirty="0" err="1" smtClean="0">
                <a:solidFill>
                  <a:srgbClr val="FFFF00"/>
                </a:solidFill>
              </a:rPr>
              <a:t>стр</a:t>
            </a:r>
            <a:r>
              <a:rPr lang="ru-RU" sz="2400" b="1" dirty="0" smtClean="0">
                <a:solidFill>
                  <a:srgbClr val="FFFF00"/>
                </a:solidFill>
              </a:rPr>
              <a:t> 68</a:t>
            </a:r>
            <a:endParaRPr lang="ru-RU" sz="2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allforchildren.ru/pictures/bg_s/bg001.gif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-1143032"/>
            <a:ext cx="9358346" cy="8001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3" y="214291"/>
            <a:ext cx="992988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Организационный момент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1357298"/>
            <a:ext cx="8501122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Чтоб врачом , моряком</a:t>
            </a:r>
          </a:p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Или лётчиком стать </a:t>
            </a:r>
          </a:p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Надо  твёрдо на « 5»</a:t>
            </a:r>
          </a:p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Математику знать!</a:t>
            </a:r>
            <a:endParaRPr lang="ru-RU" sz="48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allforchildren.ru/pictures/bg_s/bg001.gif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714480" y="1714488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54474" y="357166"/>
            <a:ext cx="463505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II</a:t>
            </a:r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. Устный счёт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2" y="1500174"/>
            <a:ext cx="803944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</a:rPr>
              <a:t>А) Если  6 на 2 умножить ,</a:t>
            </a:r>
          </a:p>
          <a:p>
            <a:r>
              <a:rPr lang="ru-RU" sz="3600" b="1" dirty="0" smtClean="0">
                <a:solidFill>
                  <a:srgbClr val="FFFF00"/>
                </a:solidFill>
              </a:rPr>
              <a:t>     А затем прибавить 5,</a:t>
            </a:r>
          </a:p>
          <a:p>
            <a:r>
              <a:rPr lang="ru-RU" sz="3600" b="1" dirty="0" smtClean="0">
                <a:solidFill>
                  <a:srgbClr val="FFFF00"/>
                </a:solidFill>
              </a:rPr>
              <a:t>     Сколько будет же в итоге,</a:t>
            </a:r>
          </a:p>
          <a:p>
            <a:r>
              <a:rPr lang="ru-RU" sz="3600" b="1" dirty="0" smtClean="0">
                <a:solidFill>
                  <a:srgbClr val="FFFF00"/>
                </a:solidFill>
              </a:rPr>
              <a:t>     Кто мне может подсказать ?</a:t>
            </a:r>
          </a:p>
          <a:p>
            <a:r>
              <a:rPr lang="ru-RU" sz="3600" b="1" dirty="0" smtClean="0">
                <a:solidFill>
                  <a:srgbClr val="FFFF00"/>
                </a:solidFill>
              </a:rPr>
              <a:t> </a:t>
            </a:r>
            <a:r>
              <a:rPr lang="ru-RU" sz="3600" b="1" dirty="0" smtClean="0">
                <a:solidFill>
                  <a:srgbClr val="0070C0"/>
                </a:solidFill>
              </a:rPr>
              <a:t>Б) Любит рыбу кот Василий ,</a:t>
            </a:r>
          </a:p>
          <a:p>
            <a:r>
              <a:rPr lang="ru-RU" sz="3600" b="1" dirty="0" smtClean="0">
                <a:solidFill>
                  <a:srgbClr val="0070C0"/>
                </a:solidFill>
              </a:rPr>
              <a:t>      Может съесть он в день 4.</a:t>
            </a:r>
          </a:p>
          <a:p>
            <a:r>
              <a:rPr lang="ru-RU" sz="3600" b="1" dirty="0" smtClean="0">
                <a:solidFill>
                  <a:srgbClr val="0070C0"/>
                </a:solidFill>
              </a:rPr>
              <a:t>      Сколько съест он за 5 дней ,</a:t>
            </a:r>
          </a:p>
          <a:p>
            <a:r>
              <a:rPr lang="ru-RU" sz="3600" b="1" dirty="0" smtClean="0">
                <a:solidFill>
                  <a:srgbClr val="0070C0"/>
                </a:solidFill>
              </a:rPr>
              <a:t>      Подсчитайте поскорей.</a:t>
            </a:r>
          </a:p>
          <a:p>
            <a:endParaRPr lang="ru-RU" sz="36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7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4406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85786" y="285728"/>
            <a:ext cx="83582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Сколько всего единиц в числах? Сколько всего десятков ? Сколько всего сотен?</a:t>
            </a:r>
            <a:endParaRPr lang="ru-RU" sz="2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28596" y="1857364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890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715140" y="3143248"/>
            <a:ext cx="914400" cy="91440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204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43174" y="1928802"/>
            <a:ext cx="914400" cy="914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605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14810" y="3214686"/>
            <a:ext cx="914400" cy="914400"/>
          </a:xfrm>
          <a:prstGeom prst="rect">
            <a:avLst/>
          </a:prstGeom>
          <a:solidFill>
            <a:srgbClr val="22FB1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800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572132" y="1785926"/>
            <a:ext cx="914400" cy="9144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</a:rPr>
              <a:t>230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571604" y="3286124"/>
            <a:ext cx="914400" cy="914400"/>
          </a:xfrm>
          <a:prstGeom prst="rect">
            <a:avLst/>
          </a:prstGeom>
          <a:solidFill>
            <a:srgbClr val="F52BC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355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929586" y="1785926"/>
            <a:ext cx="914400" cy="9144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</a:rPr>
              <a:t>957</a:t>
            </a:r>
            <a:endParaRPr lang="ru-RU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http://allforchildren.ru/pictures/bg_s/bg017.gif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84" y="0"/>
            <a:ext cx="94297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357554" y="264318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6" name="Picture 4" descr="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85783" y="-387424"/>
            <a:ext cx="9429783" cy="7245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-142908" y="-500090"/>
            <a:ext cx="11298900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8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14 февраля.</a:t>
            </a:r>
          </a:p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Классная работа.</a:t>
            </a:r>
            <a:endParaRPr lang="en-US" sz="4800" b="1" dirty="0" smtClean="0">
              <a:solidFill>
                <a:srgbClr val="FF0000"/>
              </a:solidFill>
            </a:endParaRPr>
          </a:p>
          <a:p>
            <a:pPr algn="ctr"/>
            <a:endParaRPr lang="ru-RU" sz="4800" b="1" dirty="0" smtClean="0">
              <a:solidFill>
                <a:srgbClr val="FF0000"/>
              </a:solidFill>
            </a:endParaRPr>
          </a:p>
          <a:p>
            <a:r>
              <a:rPr lang="en-US" sz="3600" b="1" dirty="0" smtClean="0">
                <a:solidFill>
                  <a:srgbClr val="501DD1"/>
                </a:solidFill>
              </a:rPr>
              <a:t>III</a:t>
            </a:r>
            <a:r>
              <a:rPr lang="ru-RU" sz="3600" b="1" dirty="0" smtClean="0">
                <a:solidFill>
                  <a:srgbClr val="501DD1"/>
                </a:solidFill>
              </a:rPr>
              <a:t>. Минутка чистописания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Продолжите ряд чисел :  2, 4 , 6……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Какие числа получились?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Какие это  числа? Четные или нечетные</a:t>
            </a:r>
            <a:r>
              <a:rPr lang="ru-RU" sz="4000" b="1" dirty="0" smtClean="0">
                <a:solidFill>
                  <a:srgbClr val="FF0000"/>
                </a:solidFill>
              </a:rPr>
              <a:t>?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8" name="Рисунок 7" descr="004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57222" y="5016111"/>
            <a:ext cx="1584177" cy="1841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14346" y="0"/>
            <a:ext cx="964406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57158" y="0"/>
            <a:ext cx="8429684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                       </a:t>
            </a:r>
            <a:r>
              <a:rPr lang="en-US" sz="3600" b="1" dirty="0" smtClean="0">
                <a:solidFill>
                  <a:srgbClr val="501DD1"/>
                </a:solidFill>
              </a:rPr>
              <a:t>IV</a:t>
            </a:r>
            <a:r>
              <a:rPr lang="ru-RU" sz="3600" b="1" dirty="0" smtClean="0">
                <a:solidFill>
                  <a:srgbClr val="501DD1"/>
                </a:solidFill>
              </a:rPr>
              <a:t>. Работа по теме.</a:t>
            </a:r>
          </a:p>
          <a:p>
            <a:endParaRPr lang="ru-RU" sz="3600" b="1" dirty="0" smtClean="0">
              <a:solidFill>
                <a:srgbClr val="FF0000"/>
              </a:solidFill>
            </a:endParaRPr>
          </a:p>
          <a:p>
            <a:r>
              <a:rPr lang="ru-RU" sz="2000" b="1" dirty="0" smtClean="0">
                <a:solidFill>
                  <a:srgbClr val="C00000"/>
                </a:solidFill>
              </a:rPr>
              <a:t>                                    Решать задачи- это здорово,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                                    </a:t>
            </a:r>
            <a:r>
              <a:rPr lang="ru-RU" sz="2000" b="1" dirty="0" err="1" smtClean="0">
                <a:solidFill>
                  <a:srgbClr val="C00000"/>
                </a:solidFill>
              </a:rPr>
              <a:t>Неитересен</a:t>
            </a:r>
            <a:r>
              <a:rPr lang="ru-RU" sz="2000" b="1" dirty="0" smtClean="0">
                <a:solidFill>
                  <a:srgbClr val="C00000"/>
                </a:solidFill>
              </a:rPr>
              <a:t>  урок без задач.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                                    Задачи заставляют думать,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                                    Анализировать  и рассуждать.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                                    Будем задачи сегодня решать,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                                    Складывать, делить, вычитать и умножать</a:t>
            </a:r>
            <a:r>
              <a:rPr lang="ru-RU" sz="2000" b="1" dirty="0" smtClean="0">
                <a:solidFill>
                  <a:srgbClr val="C00000"/>
                </a:solidFill>
              </a:rPr>
              <a:t>.</a:t>
            </a:r>
          </a:p>
          <a:p>
            <a:endParaRPr lang="ru-RU" sz="2000" b="1" dirty="0" smtClean="0">
              <a:solidFill>
                <a:srgbClr val="C00000"/>
              </a:solidFill>
            </a:endParaRPr>
          </a:p>
          <a:p>
            <a:endParaRPr lang="ru-RU" sz="2000" b="1" dirty="0" smtClean="0">
              <a:solidFill>
                <a:srgbClr val="C00000"/>
              </a:solidFill>
            </a:endParaRPr>
          </a:p>
          <a:p>
            <a:endParaRPr lang="ru-RU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571472" y="3786190"/>
            <a:ext cx="40005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А) В коробки укладывали пачки с карандашами по 12 штук в каждой.</a:t>
            </a:r>
          </a:p>
          <a:p>
            <a:r>
              <a:rPr lang="ru-RU" b="1" dirty="0" smtClean="0"/>
              <a:t>Сколько карандашей вместилось в коробку, если пачку уложили в 4 ряда по 5 штук в каждом?</a:t>
            </a:r>
            <a:endParaRPr lang="ru-RU" b="1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4929190" y="3857628"/>
            <a:ext cx="328614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Б) К празднику </a:t>
            </a:r>
            <a:r>
              <a:rPr lang="ru-RU" b="1" dirty="0" err="1" smtClean="0"/>
              <a:t>Наурыз</a:t>
            </a:r>
            <a:r>
              <a:rPr lang="ru-RU" b="1" dirty="0" smtClean="0"/>
              <a:t> для девочек трёх классов заказали национальные платья. В каждом классе 15 девочек. На пошив одного платья портниха расходует 4 м ткани. Сколько метров ткани понадобиться?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857224" y="3286124"/>
            <a:ext cx="6643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№  3 стр.67 Составить краткую запись и решить задачу.</a:t>
            </a:r>
            <a:endParaRPr lang="ru-RU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2" name="Рисунок 11" descr="004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214950"/>
            <a:ext cx="1584177" cy="16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13" descr="CLOWN7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68" y="0"/>
            <a:ext cx="1872208" cy="2431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allforchildren.ru/pictures/bg_s/bg001.gif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85776"/>
            <a:ext cx="9144000" cy="7143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42844" y="1214422"/>
            <a:ext cx="91440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Используйте ответ предыдущего выражения для решения следующего.</a:t>
            </a:r>
          </a:p>
          <a:p>
            <a:endParaRPr lang="ru-RU" sz="2800" dirty="0">
              <a:solidFill>
                <a:srgbClr val="501DD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2357430"/>
            <a:ext cx="84296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( 45 + 45 ) * 8 =</a:t>
            </a:r>
            <a:r>
              <a:rPr lang="ru-RU" sz="3200" b="1" dirty="0"/>
              <a:t> </a:t>
            </a:r>
            <a:r>
              <a:rPr lang="ru-RU" sz="3200" b="1" dirty="0" smtClean="0"/>
              <a:t>                     (70 + 8) : 26 =                                                    </a:t>
            </a:r>
          </a:p>
          <a:p>
            <a:r>
              <a:rPr lang="ru-RU" sz="3200" b="1" dirty="0" smtClean="0"/>
              <a:t>1000 – ( 45 +45 )* 8 =           ( 70 +8) : 26 =</a:t>
            </a:r>
          </a:p>
          <a:p>
            <a:r>
              <a:rPr lang="ru-RU" sz="3200" b="1" dirty="0" smtClean="0"/>
              <a:t>1000 – ( 45 +45)*8 =             850 – (70 +8) :26*25=</a:t>
            </a:r>
          </a:p>
        </p:txBody>
      </p:sp>
      <p:pic>
        <p:nvPicPr>
          <p:cNvPr id="1026" name="Picture 2" descr="C:\Users\квант\Desktop\картинки\е34црцр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4714884"/>
            <a:ext cx="1214446" cy="142876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" y="0"/>
            <a:ext cx="87154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Самостоятельная работа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rusalka7.ucoz.ru/_ld/0/02155829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>
          <a:xfrm>
            <a:off x="1500167" y="285728"/>
            <a:ext cx="47466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физминутка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1500174"/>
            <a:ext cx="864399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52BCF"/>
                </a:solidFill>
              </a:rPr>
              <a:t>Мы решали ,мы решали,</a:t>
            </a:r>
          </a:p>
          <a:p>
            <a:r>
              <a:rPr lang="ru-RU" sz="2800" b="1" dirty="0" smtClean="0">
                <a:solidFill>
                  <a:srgbClr val="F52BCF"/>
                </a:solidFill>
              </a:rPr>
              <a:t>Что-то очень мы устали.</a:t>
            </a:r>
          </a:p>
          <a:p>
            <a:r>
              <a:rPr lang="ru-RU" sz="2800" b="1" dirty="0" smtClean="0">
                <a:solidFill>
                  <a:srgbClr val="F52BCF"/>
                </a:solidFill>
              </a:rPr>
              <a:t>Мы сейчас потопаем ,</a:t>
            </a:r>
          </a:p>
          <a:p>
            <a:r>
              <a:rPr lang="ru-RU" sz="2800" b="1" dirty="0" smtClean="0">
                <a:solidFill>
                  <a:srgbClr val="F52BCF"/>
                </a:solidFill>
              </a:rPr>
              <a:t>Ручками похлопаем,</a:t>
            </a:r>
          </a:p>
          <a:p>
            <a:r>
              <a:rPr lang="ru-RU" sz="2800" b="1" dirty="0" smtClean="0">
                <a:solidFill>
                  <a:srgbClr val="F52BCF"/>
                </a:solidFill>
              </a:rPr>
              <a:t>Раз присядем, </a:t>
            </a:r>
          </a:p>
          <a:p>
            <a:r>
              <a:rPr lang="ru-RU" sz="2800" b="1" dirty="0" smtClean="0">
                <a:solidFill>
                  <a:srgbClr val="F52BCF"/>
                </a:solidFill>
              </a:rPr>
              <a:t>Быстро встанем, </a:t>
            </a:r>
          </a:p>
          <a:p>
            <a:r>
              <a:rPr lang="ru-RU" sz="2800" b="1" dirty="0" smtClean="0">
                <a:solidFill>
                  <a:srgbClr val="F52BCF"/>
                </a:solidFill>
              </a:rPr>
              <a:t>Улыбнемся, тихо сядем.</a:t>
            </a:r>
            <a:endParaRPr lang="ru-RU" sz="2800" b="1" dirty="0">
              <a:solidFill>
                <a:srgbClr val="F52BC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allforchildren.ru/pictures/bg_s/bg001.gif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142976" y="285728"/>
            <a:ext cx="647213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VI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.Работа по рядам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2976" y="1785926"/>
            <a:ext cx="6929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1 ряд                                                                                          2 ряд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00166" y="1357298"/>
            <a:ext cx="6143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</a:rPr>
              <a:t>Вычислить, записывая выражения столбиком</a:t>
            </a:r>
            <a:endParaRPr lang="ru-RU" sz="2000" b="1" dirty="0">
              <a:solidFill>
                <a:schemeClr val="tx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282" y="2357430"/>
            <a:ext cx="80724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E9051B"/>
                </a:solidFill>
              </a:rPr>
              <a:t>  241 + 431 +321=                                              145 +146+ 147 =</a:t>
            </a:r>
          </a:p>
          <a:p>
            <a:r>
              <a:rPr lang="ru-RU" sz="2400" b="1" dirty="0" smtClean="0">
                <a:solidFill>
                  <a:srgbClr val="E9051B"/>
                </a:solidFill>
              </a:rPr>
              <a:t>  35 +235+ 575=                                                  444 +333+ 222 =</a:t>
            </a:r>
          </a:p>
          <a:p>
            <a:r>
              <a:rPr lang="ru-RU" sz="2400" b="1" dirty="0" smtClean="0">
                <a:solidFill>
                  <a:srgbClr val="E9051B"/>
                </a:solidFill>
              </a:rPr>
              <a:t>  64 +368 +302=                                                  341+32 +97 =</a:t>
            </a:r>
          </a:p>
          <a:p>
            <a:r>
              <a:rPr lang="ru-RU" sz="2400" b="1" dirty="0" smtClean="0">
                <a:solidFill>
                  <a:srgbClr val="E9051B"/>
                </a:solidFill>
              </a:rPr>
              <a:t>  51 +690 +32 =                                                    221 +45 +70 = </a:t>
            </a:r>
            <a:endParaRPr lang="ru-RU" sz="2400" b="1" dirty="0">
              <a:solidFill>
                <a:srgbClr val="E9051B"/>
              </a:solidFill>
            </a:endParaRPr>
          </a:p>
        </p:txBody>
      </p:sp>
      <p:pic>
        <p:nvPicPr>
          <p:cNvPr id="11" name="Рисунок 10" descr="004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016111"/>
            <a:ext cx="1584177" cy="1841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2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</TotalTime>
  <Words>582</Words>
  <PresentationFormat>Экран (4:3)</PresentationFormat>
  <Paragraphs>107</Paragraphs>
  <Slides>14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квант</dc:creator>
  <cp:lastModifiedBy>квант</cp:lastModifiedBy>
  <cp:revision>39</cp:revision>
  <dcterms:created xsi:type="dcterms:W3CDTF">2013-02-01T12:35:21Z</dcterms:created>
  <dcterms:modified xsi:type="dcterms:W3CDTF">2013-02-14T06:03:56Z</dcterms:modified>
</cp:coreProperties>
</file>