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C4E60-E864-4B7F-8289-2B373B8BA1E8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9A44D-052F-430D-B14E-B8CA75A2B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599AD-DFFE-4DBF-9E0C-DCC65CB31D7E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147F6-E19A-45FE-A38A-40FD9FEE14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A25A2-16BE-4663-AB82-C101F6C46231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9DC7A-04BF-4E26-8B3D-34365C89E9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24B03-0164-4814-BB43-FB2297561A99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7E31D-19B9-4AF8-9172-28E05F99D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5345A-9FE7-4E48-875E-42CD81D02F3F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5B975-4628-4231-8E5F-59B3BF1B9D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C5D3F-D3ED-4EF6-806E-F2193ACD7B98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CFCD2-4479-4E3A-B13F-936CF194A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AD3CC-0ABF-430E-AA7C-A55C823850E8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ED0D5-2FBB-4038-B004-102075742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65CCF-D719-4274-A308-9D7D0076508F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ADC1D-A80D-4C37-87FC-3D83C88F3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175D9-272E-4E63-8435-922132A5BE60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10429-A795-4FEA-92AB-8A1D9E45E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4EAD1-D660-4126-8995-24511E791B1E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87D57-E722-4F7A-A303-2658B4753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F87AB-2809-4471-BF04-5D5ABA30AA77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25751-8A6A-4FE9-A93C-24AB53B7B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F7D108-E62D-462B-9A95-B64CFD41D9AD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2BFDCA-FDEB-422D-9249-9FFD3B7503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3" r:id="rId4"/>
    <p:sldLayoutId id="2147483687" r:id="rId5"/>
    <p:sldLayoutId id="2147483682" r:id="rId6"/>
    <p:sldLayoutId id="2147483688" r:id="rId7"/>
    <p:sldLayoutId id="2147483689" r:id="rId8"/>
    <p:sldLayoutId id="2147483690" r:id="rId9"/>
    <p:sldLayoutId id="2147483681" r:id="rId10"/>
    <p:sldLayoutId id="214748369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4format.ru/photo.open.php?percenta=1.00&amp;file=42c049b5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857620" y="357166"/>
            <a:ext cx="5076825" cy="453707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«Русский язык необыкновенно богат наречиями , которые делают нашу речь точной, образной , выразительной»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А.М.Горький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6" descr="М. Горький. Фото 19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571500"/>
            <a:ext cx="3214688" cy="559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 descr="http://www.a4format.ru/graph/zoom4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825" y="-4129088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20_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0" y="4843463"/>
            <a:ext cx="185737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15148"/>
          </a:xfrm>
        </p:spPr>
        <p:txBody>
          <a:bodyPr numCol="2">
            <a:noAutofit/>
          </a:bodyPr>
          <a:lstStyle/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b="1" dirty="0" smtClean="0"/>
              <a:t>                                                 Тест </a:t>
            </a:r>
            <a:r>
              <a:rPr lang="ru-RU" sz="1200" b="1" dirty="0"/>
              <a:t>по теме «Наречие</a:t>
            </a:r>
            <a:r>
              <a:rPr lang="ru-RU" sz="1200" b="1" dirty="0" smtClean="0"/>
              <a:t>»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1.Укажите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наречие с буквой -а на конце: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надолг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… уехать      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В) приехать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издалек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С)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навечн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… распрощаться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вытереть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насух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засветл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вернуться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Дефис не пишется в наречии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А) в(?) третьих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по(?)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казахски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куда(?) либо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по(?)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летнему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не(?)мыслимо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3.Укажите наречие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никакой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В) ни 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кем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С) никому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нигде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Е) никто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4.В  предложение можно вставить отрицательное наречие:  Он ушел …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в школу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В) не прощаясь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С) в никуда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Д) в будущее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не спеша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5.Укажите, какой частью речи выражено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обстоятельство в предложении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: Два стареньких буксира прошли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навстречу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         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наречием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деепричастием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причастием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Д) словосочетанием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Е) неопределенной формой глагола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6.Наречие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отвечает на вопросы…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Кто? Что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В) Какой? Какая? Какое? Какие?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С)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Что делать? Что сделать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Как? Где? Куда? Когда?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Сколько?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Который?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7.Укажите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наречие без Ь на конце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навзнич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замуж…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наотмаш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проч…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Е)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сплош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8.Количество наречий в ряду: замуж, навзничь, наотмашь, горяч,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настежь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А)4    В) 2    С)3    Д)5    Е)1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9.Укажите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основу слова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непостоянно: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непостоянн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постоянн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С) непостоянно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Д)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непостоян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Е)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постоян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10.Укажите предложение, в котором есть наречие с приставкой- НИ-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А) Очки не действуют н…как.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В) Все равно н…куда спешить.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С) Им н…откуда было ждать помощи.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Д) Было так тесно, что сесть н…где.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Е) Н…когда присесть, а до вечера еще далеко.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8" y="1285875"/>
            <a:ext cx="8358187" cy="3214688"/>
          </a:xfrm>
        </p:spPr>
        <p:txBody>
          <a:bodyPr/>
          <a:lstStyle/>
          <a:p>
            <a:pPr marL="514350" indent="-514350" algn="just">
              <a:buFont typeface="Wingdings 2" pitchFamily="18" charset="2"/>
              <a:buAutoNum type="arabicPeriod"/>
            </a:pP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Какой раздел в русском языке изучает части речи?</a:t>
            </a:r>
          </a:p>
          <a:p>
            <a:pPr marL="514350" indent="-514350" algn="just">
              <a:buFont typeface="Wingdings 2" pitchFamily="18" charset="2"/>
              <a:buAutoNum type="arabicPeriod"/>
            </a:pP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какие группы делятся части речи?</a:t>
            </a:r>
          </a:p>
          <a:p>
            <a:pPr marL="514350" indent="-514350" algn="just">
              <a:buFont typeface="Wingdings 2" pitchFamily="18" charset="2"/>
              <a:buAutoNum type="arabicPeriod"/>
            </a:pP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Назовите самостоятельные части речи?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C000"/>
                </a:solidFill>
              </a:rPr>
              <a:t>Диагностическая таблица</a:t>
            </a:r>
            <a:endParaRPr lang="ru-RU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654"/>
                <a:gridCol w="2790051"/>
                <a:gridCol w="3227395"/>
                <a:gridCol w="21717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solidFill>
                            <a:srgbClr val="FFFF00"/>
                          </a:solidFill>
                        </a:rPr>
                        <a:t>№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solidFill>
                            <a:srgbClr val="FFFF00"/>
                          </a:solidFill>
                        </a:rPr>
                        <a:t>Тема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solidFill>
                            <a:srgbClr val="FFFF00"/>
                          </a:solidFill>
                        </a:rPr>
                        <a:t>Что я знаю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solidFill>
                            <a:srgbClr val="FFFF00"/>
                          </a:solidFill>
                        </a:rPr>
                        <a:t>Что</a:t>
                      </a:r>
                      <a:r>
                        <a:rPr lang="kk-KZ" baseline="0" dirty="0" smtClean="0">
                          <a:solidFill>
                            <a:srgbClr val="FFFF00"/>
                          </a:solidFill>
                        </a:rPr>
                        <a:t> я не знаю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Разряды наречий</a:t>
                      </a:r>
                      <a:r>
                        <a:rPr lang="kk-KZ" baseline="0" dirty="0" smtClean="0"/>
                        <a:t> по значению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6520" marR="9652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2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Правописание</a:t>
                      </a:r>
                      <a:r>
                        <a:rPr lang="kk-KZ" baseline="0" dirty="0" smtClean="0"/>
                        <a:t> наречий:</a:t>
                      </a:r>
                    </a:p>
                    <a:p>
                      <a:endParaRPr lang="kk-KZ" baseline="0" dirty="0" smtClean="0"/>
                    </a:p>
                    <a:p>
                      <a:r>
                        <a:rPr lang="kk-KZ" baseline="0" dirty="0" smtClean="0"/>
                        <a:t>А) дефис в наречиях</a:t>
                      </a:r>
                    </a:p>
                    <a:p>
                      <a:endParaRPr lang="kk-KZ" baseline="0" dirty="0" smtClean="0"/>
                    </a:p>
                    <a:p>
                      <a:r>
                        <a:rPr lang="kk-KZ" baseline="0" dirty="0" smtClean="0"/>
                        <a:t>Б) </a:t>
                      </a:r>
                      <a:r>
                        <a:rPr lang="kk-KZ" baseline="0" dirty="0" smtClean="0">
                          <a:solidFill>
                            <a:srgbClr val="FF0000"/>
                          </a:solidFill>
                        </a:rPr>
                        <a:t>ь</a:t>
                      </a:r>
                      <a:r>
                        <a:rPr lang="kk-KZ" baseline="0" dirty="0" smtClean="0"/>
                        <a:t> после шипящих</a:t>
                      </a:r>
                    </a:p>
                    <a:p>
                      <a:endParaRPr lang="kk-KZ" baseline="0" dirty="0" smtClean="0"/>
                    </a:p>
                    <a:p>
                      <a:r>
                        <a:rPr lang="kk-KZ" baseline="0" dirty="0" smtClean="0"/>
                        <a:t>В)гласные на конце </a:t>
                      </a:r>
                    </a:p>
                    <a:p>
                      <a:r>
                        <a:rPr lang="kk-KZ" baseline="0" dirty="0" smtClean="0"/>
                        <a:t>    наречий</a:t>
                      </a:r>
                    </a:p>
                    <a:p>
                      <a:endParaRPr lang="kk-KZ" baseline="0" dirty="0" smtClean="0"/>
                    </a:p>
                    <a:p>
                      <a:r>
                        <a:rPr lang="kk-KZ" baseline="0" dirty="0" smtClean="0"/>
                        <a:t>Г)</a:t>
                      </a:r>
                      <a:r>
                        <a:rPr lang="kk-KZ" baseline="0" dirty="0" smtClean="0">
                          <a:solidFill>
                            <a:srgbClr val="FF0000"/>
                          </a:solidFill>
                        </a:rPr>
                        <a:t>не </a:t>
                      </a:r>
                      <a:r>
                        <a:rPr lang="kk-KZ" baseline="0" dirty="0" smtClean="0"/>
                        <a:t>и </a:t>
                      </a:r>
                      <a:r>
                        <a:rPr lang="kk-KZ" baseline="0" dirty="0" smtClean="0">
                          <a:solidFill>
                            <a:srgbClr val="FF0000"/>
                          </a:solidFill>
                        </a:rPr>
                        <a:t>ни</a:t>
                      </a:r>
                    </a:p>
                    <a:p>
                      <a:endParaRPr lang="kk-KZ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6520" marR="9652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500" y="1643063"/>
          <a:ext cx="8215370" cy="256032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714644"/>
                <a:gridCol w="2771756"/>
                <a:gridCol w="27289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solidFill>
                            <a:srgbClr val="FFFF00"/>
                          </a:solidFill>
                        </a:rPr>
                        <a:t>Вопросы, на которые отвечают наречия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solidFill>
                            <a:srgbClr val="FFFF00"/>
                          </a:solidFill>
                        </a:rPr>
                        <a:t>Значения наречий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solidFill>
                            <a:srgbClr val="FFFF00"/>
                          </a:solidFill>
                        </a:rPr>
                        <a:t>Примеры 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b="0" dirty="0" smtClean="0"/>
                        <a:t>Как?</a:t>
                      </a:r>
                    </a:p>
                    <a:p>
                      <a:r>
                        <a:rPr lang="kk-KZ" b="0" dirty="0" smtClean="0"/>
                        <a:t>Каким</a:t>
                      </a:r>
                      <a:r>
                        <a:rPr lang="kk-KZ" b="0" baseline="0" dirty="0" smtClean="0"/>
                        <a:t> образом?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0" dirty="0" smtClean="0"/>
                        <a:t>Образа действия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0" dirty="0" smtClean="0"/>
                        <a:t>Быстро, медленно, по-хорошему.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b="0" dirty="0" smtClean="0"/>
                        <a:t>Когда? С каких пор? Как долго?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0" dirty="0" smtClean="0"/>
                        <a:t>времени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0" dirty="0" smtClean="0"/>
                        <a:t>Сегодня, завтра, утром.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b="0" dirty="0" smtClean="0"/>
                        <a:t>Где? Куда? откуда?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0" dirty="0" smtClean="0"/>
                        <a:t>места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0" dirty="0" smtClean="0"/>
                        <a:t>Вверху, внизу,везде.</a:t>
                      </a:r>
                    </a:p>
                    <a:p>
                      <a:endParaRPr lang="ru-RU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405" name="TextBox 3"/>
          <p:cNvSpPr txBox="1">
            <a:spLocks noChangeArrowheads="1"/>
          </p:cNvSpPr>
          <p:nvPr/>
        </p:nvSpPr>
        <p:spPr bwMode="auto">
          <a:xfrm>
            <a:off x="3000375" y="571500"/>
            <a:ext cx="2928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4000" b="1">
                <a:solidFill>
                  <a:srgbClr val="FF0000"/>
                </a:solidFill>
                <a:latin typeface="Franklin Gothic Book" pitchFamily="34" charset="0"/>
              </a:rPr>
              <a:t>Наречие </a:t>
            </a:r>
            <a:endParaRPr lang="ru-RU" sz="4000" b="1">
              <a:solidFill>
                <a:srgbClr val="FF0000"/>
              </a:solidFill>
              <a:latin typeface="Franklin Gothic Book" pitchFamily="34" charset="0"/>
            </a:endParaRPr>
          </a:p>
        </p:txBody>
      </p:sp>
      <p:graphicFrame>
        <p:nvGraphicFramePr>
          <p:cNvPr id="16436" name="Group 52"/>
          <p:cNvGraphicFramePr>
            <a:graphicFrameLocks noGrp="1"/>
          </p:cNvGraphicFramePr>
          <p:nvPr/>
        </p:nvGraphicFramePr>
        <p:xfrm>
          <a:off x="539750" y="4076700"/>
          <a:ext cx="8208963" cy="1657350"/>
        </p:xfrm>
        <a:graphic>
          <a:graphicData uri="http://schemas.openxmlformats.org/drawingml/2006/table">
            <a:tbl>
              <a:tblPr/>
              <a:tblGrid>
                <a:gridCol w="2687638"/>
                <a:gridCol w="2689225"/>
                <a:gridCol w="2832100"/>
              </a:tblGrid>
              <a:tr h="165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Почему? Отчего?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95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причины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95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Сгор</a:t>
                      </a: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я</a:t>
                      </a: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ча, сослепу, со зла</a:t>
                      </a: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957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427" name="Group 43"/>
          <p:cNvGraphicFramePr>
            <a:graphicFrameLocks noGrp="1"/>
          </p:cNvGraphicFramePr>
          <p:nvPr/>
        </p:nvGraphicFramePr>
        <p:xfrm>
          <a:off x="539750" y="4652963"/>
          <a:ext cx="8215313" cy="1297305"/>
        </p:xfrm>
        <a:graphic>
          <a:graphicData uri="http://schemas.openxmlformats.org/drawingml/2006/table">
            <a:tbl>
              <a:tblPr/>
              <a:tblGrid>
                <a:gridCol w="2738438"/>
                <a:gridCol w="2738437"/>
                <a:gridCol w="2738438"/>
              </a:tblGrid>
              <a:tr h="657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Зачем? С какой  целью?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95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цели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95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Нарочно, назло,незачем.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957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Сколько? Во сколько? В </a:t>
                      </a: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</a:t>
                      </a: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акой степени?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меры и степени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F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Очень, вдоволь, досыта.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195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FE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kk-KZ" dirty="0" smtClean="0">
                <a:solidFill>
                  <a:srgbClr val="FF0000"/>
                </a:solidFill>
              </a:rPr>
              <a:t>Правописание  гласных  на конце наречий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17433" name="Group 25"/>
          <p:cNvGraphicFramePr>
            <a:graphicFrameLocks noGrp="1"/>
          </p:cNvGraphicFramePr>
          <p:nvPr/>
        </p:nvGraphicFramePr>
        <p:xfrm>
          <a:off x="500063" y="2143125"/>
          <a:ext cx="8215312" cy="3663315"/>
        </p:xfrm>
        <a:graphic>
          <a:graphicData uri="http://schemas.openxmlformats.org/drawingml/2006/table">
            <a:tbl>
              <a:tblPr/>
              <a:tblGrid>
                <a:gridCol w="4071937"/>
                <a:gridCol w="4143375"/>
              </a:tblGrid>
              <a:tr h="371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О</a:t>
                      </a:r>
                      <a:r>
                        <a:rPr kumimoji="0" lang="kk-KZ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 – </a:t>
                      </a:r>
                      <a:r>
                        <a:rPr kumimoji="0" lang="kk-KZ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Е</a:t>
                      </a:r>
                      <a:r>
                        <a:rPr kumimoji="0" lang="kk-KZ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 после шипящих в суффиксах  наречий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Под ударением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Без ударения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Горячо, свежо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Неуклюже, вызывающе.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Исключение: </a:t>
                      </a:r>
                      <a:r>
                        <a:rPr kumimoji="0" lang="kk-K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ещ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конце наречий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с приставками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Из,- До,-С.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О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с приставками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В,- На, - За.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изредка ,досуха, слева.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влево., направо, заново.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smtClean="0">
                <a:solidFill>
                  <a:srgbClr val="FF0000"/>
                </a:solidFill>
              </a:rPr>
              <a:t>Ь</a:t>
            </a:r>
            <a:r>
              <a:rPr lang="ru-RU" smtClean="0"/>
              <a:t> на конце наречий</a:t>
            </a:r>
          </a:p>
          <a:p>
            <a:pPr algn="ctr">
              <a:buFont typeface="Wingdings 2" pitchFamily="18" charset="2"/>
              <a:buNone/>
            </a:pPr>
            <a:endParaRPr lang="ru-RU" smtClean="0"/>
          </a:p>
          <a:p>
            <a:pPr algn="ctr">
              <a:buFont typeface="Wingdings 2" pitchFamily="18" charset="2"/>
              <a:buNone/>
            </a:pPr>
            <a:r>
              <a:rPr lang="ru-RU" smtClean="0"/>
              <a:t>После шипящих на конце наречий пишется </a:t>
            </a:r>
            <a:r>
              <a:rPr lang="ru-RU" b="1" smtClean="0">
                <a:solidFill>
                  <a:srgbClr val="FF0000"/>
                </a:solidFill>
              </a:rPr>
              <a:t>Ь</a:t>
            </a:r>
            <a:r>
              <a:rPr lang="ru-RU" smtClean="0"/>
              <a:t>:</a:t>
            </a:r>
          </a:p>
          <a:p>
            <a:pPr algn="ctr">
              <a:buFont typeface="Wingdings 2" pitchFamily="18" charset="2"/>
              <a:buNone/>
            </a:pPr>
            <a:r>
              <a:rPr lang="ru-RU" i="1" smtClean="0"/>
              <a:t>Прочь, вскачь, невмочь, наотмашь</a:t>
            </a:r>
            <a:r>
              <a:rPr lang="ru-RU" smtClean="0"/>
              <a:t>.</a:t>
            </a:r>
          </a:p>
          <a:p>
            <a:pPr algn="ctr">
              <a:buFont typeface="Wingdings 2" pitchFamily="18" charset="2"/>
              <a:buNone/>
            </a:pPr>
            <a:endParaRPr lang="ru-RU" smtClean="0"/>
          </a:p>
          <a:p>
            <a:pPr algn="ctr">
              <a:buFont typeface="Wingdings 2" pitchFamily="18" charset="2"/>
              <a:buNone/>
            </a:pPr>
            <a:r>
              <a:rPr lang="ru-RU" b="1" u="sng" smtClean="0"/>
              <a:t>Исключения</a:t>
            </a:r>
            <a:r>
              <a:rPr lang="ru-RU" smtClean="0"/>
              <a:t>: уж, замуж, невтерпеж.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err="1" smtClean="0">
                <a:solidFill>
                  <a:srgbClr val="FF0000"/>
                </a:solidFill>
              </a:rPr>
              <a:t>не,-ни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в отрицательных наречиях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63" y="2786063"/>
          <a:ext cx="8229600" cy="1604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580179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</a:t>
                      </a:r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Не</a:t>
                      </a:r>
                      <a:r>
                        <a:rPr lang="ru-RU" sz="2800" dirty="0" smtClean="0"/>
                        <a:t> под ударением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          Ни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без ударения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02384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Некогда</a:t>
                      </a:r>
                    </a:p>
                    <a:p>
                      <a:pPr algn="ctr"/>
                      <a:r>
                        <a:rPr lang="ru-RU" dirty="0" smtClean="0"/>
                        <a:t>Негде</a:t>
                      </a:r>
                    </a:p>
                    <a:p>
                      <a:pPr algn="ctr"/>
                      <a:r>
                        <a:rPr lang="ru-RU" dirty="0" smtClean="0"/>
                        <a:t>Некуда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Никогда</a:t>
                      </a:r>
                    </a:p>
                    <a:p>
                      <a:pPr algn="ctr"/>
                      <a:r>
                        <a:rPr lang="ru-RU" dirty="0" smtClean="0"/>
                        <a:t>Нигде</a:t>
                      </a:r>
                    </a:p>
                    <a:p>
                      <a:pPr algn="ctr"/>
                      <a:r>
                        <a:rPr lang="ru-RU" dirty="0" smtClean="0"/>
                        <a:t>никуда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Правописание  наречий через дефис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1600200"/>
          <a:ext cx="8472518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6259"/>
                <a:gridCol w="4236259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Наречия с приставкой 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ПО-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на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ОМУ, ЕМУ, СКИ,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</a:rPr>
                        <a:t> КИ, ЬИ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ru-RU" sz="2400" b="0" i="1" u="sng" baseline="0" dirty="0" smtClean="0">
                          <a:solidFill>
                            <a:schemeClr val="tx1"/>
                          </a:solidFill>
                        </a:rPr>
                        <a:t>Исключения:  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</a:rPr>
                        <a:t>потому, поэтому.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 По-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</a:rPr>
                        <a:t> другому, по – </a:t>
                      </a:r>
                      <a:r>
                        <a:rPr lang="ru-RU" sz="2400" b="0" baseline="0" dirty="0" err="1" smtClean="0">
                          <a:solidFill>
                            <a:schemeClr val="tx1"/>
                          </a:solidFill>
                        </a:rPr>
                        <a:t>русски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ru-RU" sz="2400" b="0" baseline="0" dirty="0" err="1" smtClean="0">
                          <a:solidFill>
                            <a:schemeClr val="tx1"/>
                          </a:solidFill>
                        </a:rPr>
                        <a:t>по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</a:rPr>
                        <a:t> - волчьи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2.</a:t>
                      </a:r>
                      <a:r>
                        <a:rPr lang="ru-RU" sz="2400" baseline="0" dirty="0" smtClean="0"/>
                        <a:t> Наречия с приставкой 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</a:rPr>
                        <a:t>ВО</a:t>
                      </a:r>
                    </a:p>
                    <a:p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</a:rPr>
                        <a:t>(В-), </a:t>
                      </a:r>
                      <a:r>
                        <a:rPr lang="ru-RU" sz="2400" baseline="0" dirty="0" smtClean="0"/>
                        <a:t>образованные от порядковых числительных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 –первых, в – третьих.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3.</a:t>
                      </a:r>
                      <a:r>
                        <a:rPr lang="ru-RU" sz="2400" baseline="0" dirty="0" smtClean="0"/>
                        <a:t> Наречия с суффиксами 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</a:rPr>
                        <a:t>ТО-</a:t>
                      </a:r>
                      <a:r>
                        <a:rPr lang="ru-RU" sz="2400" baseline="0" dirty="0" smtClean="0"/>
                        <a:t>, 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</a:rPr>
                        <a:t>ЛИБО-, НИБУДЬ-</a:t>
                      </a:r>
                      <a:r>
                        <a:rPr lang="ru-RU" sz="2400" baseline="0" dirty="0" smtClean="0"/>
                        <a:t>, приставкой 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</a:rPr>
                        <a:t>КОЕ-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Что-то, где – либо, кое – кто.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4.</a:t>
                      </a:r>
                      <a:r>
                        <a:rPr lang="ru-RU" sz="2400" baseline="0" dirty="0" smtClean="0"/>
                        <a:t> Наречия, образованные повторением слов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Еле-</a:t>
                      </a:r>
                      <a:r>
                        <a:rPr lang="ru-RU" sz="2400" baseline="0" dirty="0" smtClean="0"/>
                        <a:t> еле, </a:t>
                      </a:r>
                      <a:r>
                        <a:rPr lang="ru-RU" sz="2400" baseline="0" dirty="0" err="1" smtClean="0"/>
                        <a:t>точь</a:t>
                      </a:r>
                      <a:r>
                        <a:rPr lang="ru-RU" sz="2400" baseline="0" dirty="0" smtClean="0"/>
                        <a:t> – в – </a:t>
                      </a:r>
                      <a:r>
                        <a:rPr lang="ru-RU" sz="2400" baseline="0" dirty="0" err="1" smtClean="0"/>
                        <a:t>точь</a:t>
                      </a:r>
                      <a:r>
                        <a:rPr lang="ru-RU" sz="2400" baseline="0" dirty="0" smtClean="0"/>
                        <a:t>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Определите конечную букву в наречиях</a:t>
            </a:r>
            <a:endParaRPr lang="ru-RU" dirty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4625975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Изредк… набегает ветерок.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Вагон снов… тряхнуло.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Хозяин велел наглух… забить дачу.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Издавн… русские считались храбрыми воинами.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Жулька металась справ… налев… и слев.. направ… .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Кирила Петрович запрост… приезжал в домишко товарища.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125</TotalTime>
  <Words>794</Words>
  <Application>Microsoft Office PowerPoint</Application>
  <PresentationFormat>Экран (4:3)</PresentationFormat>
  <Paragraphs>158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Franklin Gothic Book</vt:lpstr>
      <vt:lpstr>Franklin Gothic Medium</vt:lpstr>
      <vt:lpstr>Times New Roman</vt:lpstr>
      <vt:lpstr>Wingdings 2</vt:lpstr>
      <vt:lpstr>Трек</vt:lpstr>
      <vt:lpstr>«Русский язык необыкновенно богат наречиями , которые делают нашу речь точной, образной , выразительной»  А.М.Горький</vt:lpstr>
      <vt:lpstr>Презентация PowerPoint</vt:lpstr>
      <vt:lpstr>Диагностическая таблица</vt:lpstr>
      <vt:lpstr>Презентация PowerPoint</vt:lpstr>
      <vt:lpstr>Правописание  гласных  на конце наречий</vt:lpstr>
      <vt:lpstr>Презентация PowerPoint</vt:lpstr>
      <vt:lpstr>-не,-ни в отрицательных наречиях </vt:lpstr>
      <vt:lpstr>Правописание  наречий через дефис</vt:lpstr>
      <vt:lpstr>Определите конечную букву в наречиях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«Русский язык необыкновенно богат наречиями , которые делают нашу речь точной, образной , выразительной»  А.М.Горький</dc:title>
  <dc:creator>Admin</dc:creator>
  <cp:lastModifiedBy>asd asdfgs</cp:lastModifiedBy>
  <cp:revision>24</cp:revision>
  <dcterms:created xsi:type="dcterms:W3CDTF">2014-11-27T12:23:14Z</dcterms:created>
  <dcterms:modified xsi:type="dcterms:W3CDTF">2015-01-11T22:45:17Z</dcterms:modified>
</cp:coreProperties>
</file>