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60" r:id="rId4"/>
    <p:sldId id="265" r:id="rId5"/>
    <p:sldId id="261" r:id="rId6"/>
    <p:sldId id="262" r:id="rId7"/>
    <p:sldId id="267" r:id="rId8"/>
    <p:sldId id="263" r:id="rId9"/>
    <p:sldId id="266" r:id="rId10"/>
    <p:sldId id="268" r:id="rId11"/>
    <p:sldId id="269" r:id="rId12"/>
    <p:sldId id="272" r:id="rId13"/>
    <p:sldId id="270" r:id="rId14"/>
    <p:sldId id="257" r:id="rId15"/>
    <p:sldId id="271" r:id="rId16"/>
    <p:sldId id="258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11B2474-A1A6-490F-8DD3-6F1EF8871B24}" type="datetimeFigureOut">
              <a:rPr lang="ru-RU" smtClean="0"/>
              <a:pPr/>
              <a:t>22.11.2014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B6BD651-9C16-4D3A-9D1E-F5C0FD4D1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3"/>
          </a:xfrm>
        </p:spPr>
        <p:txBody>
          <a:bodyPr>
            <a:normAutofit/>
          </a:bodyPr>
          <a:lstStyle/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704856" cy="4442048"/>
          </a:xfrm>
        </p:spPr>
        <p:txBody>
          <a:bodyPr>
            <a:normAutofit fontScale="77500" lnSpcReduction="20000"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К </a:t>
            </a:r>
            <a:r>
              <a:rPr lang="en-US" sz="8800" b="1" dirty="0" smtClean="0">
                <a:solidFill>
                  <a:srgbClr val="FF0000"/>
                </a:solidFill>
              </a:rPr>
              <a:t>-</a:t>
            </a:r>
            <a:r>
              <a:rPr lang="ru-RU" sz="8800" b="1" dirty="0" smtClean="0">
                <a:solidFill>
                  <a:srgbClr val="FF0000"/>
                </a:solidFill>
              </a:rPr>
              <a:t> конкурс</a:t>
            </a:r>
          </a:p>
          <a:p>
            <a:r>
              <a:rPr lang="ru-RU" sz="8800" b="1" dirty="0" smtClean="0">
                <a:solidFill>
                  <a:srgbClr val="00B0F0"/>
                </a:solidFill>
              </a:rPr>
              <a:t>В</a:t>
            </a:r>
            <a:r>
              <a:rPr lang="ru-RU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smtClean="0">
                <a:solidFill>
                  <a:srgbClr val="00B0F0"/>
                </a:solidFill>
              </a:rPr>
              <a:t> - </a:t>
            </a:r>
            <a:r>
              <a:rPr lang="ru-RU" sz="6000" b="1" dirty="0" smtClean="0">
                <a:solidFill>
                  <a:srgbClr val="00B0F0"/>
                </a:solidFill>
              </a:rPr>
              <a:t>весёлых</a:t>
            </a:r>
          </a:p>
          <a:p>
            <a:r>
              <a:rPr lang="ru-RU" sz="1800" b="1" dirty="0" smtClean="0">
                <a:solidFill>
                  <a:srgbClr val="00B0F0"/>
                </a:solidFill>
              </a:rPr>
              <a:t> </a:t>
            </a:r>
            <a:r>
              <a:rPr lang="ru-RU" sz="1800" b="1" dirty="0" smtClean="0"/>
              <a:t>И                           </a:t>
            </a:r>
            <a:r>
              <a:rPr lang="ru-RU" sz="1800" b="1" dirty="0" err="1" smtClean="0"/>
              <a:t>и</a:t>
            </a:r>
            <a:endParaRPr lang="ru-RU" sz="1800" b="1" dirty="0" smtClean="0"/>
          </a:p>
          <a:p>
            <a:endParaRPr lang="ru-RU" sz="1800" b="1" dirty="0" smtClean="0"/>
          </a:p>
          <a:p>
            <a:r>
              <a:rPr lang="ru-RU" sz="8000" b="1" dirty="0" smtClean="0">
                <a:solidFill>
                  <a:srgbClr val="7030A0"/>
                </a:solidFill>
              </a:rPr>
              <a:t>Н </a:t>
            </a:r>
            <a:r>
              <a:rPr lang="en-US" sz="8000" b="1" dirty="0" smtClean="0">
                <a:solidFill>
                  <a:srgbClr val="7030A0"/>
                </a:solidFill>
              </a:rPr>
              <a:t>-</a:t>
            </a:r>
            <a:r>
              <a:rPr lang="ru-RU" sz="8000" b="1" dirty="0" smtClean="0">
                <a:solidFill>
                  <a:srgbClr val="7030A0"/>
                </a:solidFill>
              </a:rPr>
              <a:t> находчивых</a:t>
            </a:r>
          </a:p>
          <a:p>
            <a:r>
              <a:rPr lang="ru-RU" sz="8000" b="1" dirty="0" smtClean="0">
                <a:solidFill>
                  <a:srgbClr val="FFFF00"/>
                </a:solidFill>
              </a:rPr>
              <a:t>М</a:t>
            </a:r>
            <a:r>
              <a:rPr lang="en-US" sz="8000" b="1" dirty="0" smtClean="0">
                <a:solidFill>
                  <a:srgbClr val="FFFF00"/>
                </a:solidFill>
              </a:rPr>
              <a:t> - </a:t>
            </a:r>
            <a:r>
              <a:rPr lang="ru-RU" sz="8000" b="1" dirty="0" smtClean="0">
                <a:solidFill>
                  <a:srgbClr val="FFFF00"/>
                </a:solidFill>
              </a:rPr>
              <a:t>математиков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  </a:t>
            </a:r>
            <a:r>
              <a:rPr lang="ru-RU" sz="6000" dirty="0" smtClean="0">
                <a:solidFill>
                  <a:srgbClr val="002060"/>
                </a:solidFill>
              </a:rPr>
              <a:t>На грядке сидело 7 воробьёв. К ним подкрался кот и схватил одного. Сколько воробьёв осталось на грядке?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8197" name="Picture 5" descr="C:\Users\Александр\AppData\Local\Microsoft\Windows\Temporary Internet Files\Content.IE5\OFH8UMLC\MC90042585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7" y="5445224"/>
            <a:ext cx="1190845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Александр\AppData\Local\Microsoft\Windows\Temporary Internet Files\Content.IE5\OFH8UMLC\MP90044658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8640"/>
            <a:ext cx="1224136" cy="94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7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836712"/>
            <a:ext cx="7520940" cy="3579849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  </a:t>
            </a:r>
            <a:r>
              <a:rPr lang="ru-RU" sz="4800" dirty="0" smtClean="0">
                <a:solidFill>
                  <a:srgbClr val="002060"/>
                </a:solidFill>
              </a:rPr>
              <a:t>Куплено 15 кг яблок . На приготовление варенья израсходовали 2/3 купленных яблок. Сколько килограмм яблок было израсходовано на варенье?</a:t>
            </a:r>
          </a:p>
          <a:p>
            <a:r>
              <a:rPr lang="ru-RU" sz="4800" dirty="0" smtClean="0">
                <a:solidFill>
                  <a:srgbClr val="002060"/>
                </a:solidFill>
              </a:rPr>
              <a:t>  Сколько осталось?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9218" name="Picture 2" descr="C:\Users\Александр\AppData\Local\Microsoft\Windows\Temporary Internet Files\Content.IE5\NT4ZPMF5\MC9004324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19812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лександр\AppData\Local\Microsoft\Windows\Temporary Internet Files\Content.IE5\W7EH4IMR\MC90028718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60" y="1124744"/>
            <a:ext cx="119150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8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Римские цифры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7520940" cy="3579849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C000"/>
                </a:solidFill>
              </a:rPr>
              <a:t>I – 1</a:t>
            </a:r>
          </a:p>
          <a:p>
            <a:r>
              <a:rPr lang="en-US" sz="4800" dirty="0" smtClean="0">
                <a:solidFill>
                  <a:srgbClr val="00B050"/>
                </a:solidFill>
              </a:rPr>
              <a:t>V- 5</a:t>
            </a:r>
          </a:p>
          <a:p>
            <a:r>
              <a:rPr lang="en-US" sz="4800" dirty="0" smtClean="0">
                <a:solidFill>
                  <a:srgbClr val="00B0F0"/>
                </a:solidFill>
              </a:rPr>
              <a:t>X – 10 </a:t>
            </a:r>
          </a:p>
          <a:p>
            <a:r>
              <a:rPr lang="en-US" sz="4800" dirty="0" smtClean="0">
                <a:solidFill>
                  <a:srgbClr val="7030A0"/>
                </a:solidFill>
              </a:rPr>
              <a:t>L – 50</a:t>
            </a:r>
          </a:p>
          <a:p>
            <a:r>
              <a:rPr lang="en-US" sz="4800" dirty="0" smtClean="0">
                <a:solidFill>
                  <a:srgbClr val="FF0000"/>
                </a:solidFill>
              </a:rPr>
              <a:t>C -100</a:t>
            </a:r>
          </a:p>
          <a:p>
            <a:r>
              <a:rPr lang="en-US" sz="4800" dirty="0" smtClean="0"/>
              <a:t>D – 500</a:t>
            </a:r>
          </a:p>
          <a:p>
            <a:r>
              <a:rPr lang="en-US" sz="4800" dirty="0" smtClean="0"/>
              <a:t>M - 1000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584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Запишите  римскими цифрами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7520940" cy="3579849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3 - </a:t>
            </a:r>
          </a:p>
          <a:p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</a:rPr>
              <a:t>12 -</a:t>
            </a:r>
          </a:p>
          <a:p>
            <a:r>
              <a:rPr lang="en-US" sz="6000" dirty="0" smtClean="0">
                <a:solidFill>
                  <a:srgbClr val="0070C0"/>
                </a:solidFill>
              </a:rPr>
              <a:t>28 -</a:t>
            </a:r>
          </a:p>
          <a:p>
            <a:r>
              <a:rPr lang="en-US" sz="6000" dirty="0" smtClean="0">
                <a:solidFill>
                  <a:srgbClr val="FF0000"/>
                </a:solidFill>
              </a:rPr>
              <a:t>39</a:t>
            </a:r>
            <a:r>
              <a:rPr lang="en-US" sz="6000" dirty="0" smtClean="0">
                <a:solidFill>
                  <a:srgbClr val="0070C0"/>
                </a:solidFill>
              </a:rPr>
              <a:t> –</a:t>
            </a:r>
          </a:p>
          <a:p>
            <a:r>
              <a:rPr lang="en-US" sz="6000" dirty="0" smtClean="0">
                <a:solidFill>
                  <a:srgbClr val="0070C0"/>
                </a:solidFill>
              </a:rPr>
              <a:t>101 –</a:t>
            </a:r>
          </a:p>
          <a:p>
            <a:r>
              <a:rPr lang="en-US" sz="6000" dirty="0" smtClean="0">
                <a:solidFill>
                  <a:srgbClr val="FF0000"/>
                </a:solidFill>
              </a:rPr>
              <a:t>700 -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79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Правильные ответы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929411"/>
          </a:xfrm>
        </p:spPr>
        <p:txBody>
          <a:bodyPr>
            <a:normAutofit lnSpcReduction="10000"/>
          </a:bodyPr>
          <a:lstStyle/>
          <a:p>
            <a:r>
              <a:rPr lang="ru-RU" sz="8000" dirty="0" smtClean="0">
                <a:solidFill>
                  <a:srgbClr val="7030A0"/>
                </a:solidFill>
              </a:rPr>
              <a:t>3</a:t>
            </a:r>
            <a:r>
              <a:rPr lang="ru-RU" sz="8000" dirty="0" smtClean="0"/>
              <a:t>   - </a:t>
            </a:r>
            <a:r>
              <a:rPr lang="en-US" sz="8000" dirty="0" smtClean="0"/>
              <a:t>III</a:t>
            </a:r>
            <a:endParaRPr lang="ru-RU" sz="8000" dirty="0" smtClean="0"/>
          </a:p>
          <a:p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</a:rPr>
              <a:t>12</a:t>
            </a:r>
            <a:r>
              <a:rPr lang="ru-RU" sz="8000" dirty="0" smtClean="0"/>
              <a:t> - </a:t>
            </a:r>
            <a:r>
              <a:rPr lang="en-US" sz="8000" dirty="0" smtClean="0"/>
              <a:t>XII</a:t>
            </a:r>
            <a:endParaRPr lang="ru-RU" sz="8000" dirty="0" smtClean="0"/>
          </a:p>
          <a:p>
            <a:r>
              <a:rPr lang="ru-RU" sz="8000" dirty="0" smtClean="0">
                <a:solidFill>
                  <a:srgbClr val="0070C0"/>
                </a:solidFill>
              </a:rPr>
              <a:t>28</a:t>
            </a:r>
            <a:r>
              <a:rPr lang="ru-RU" sz="8000" dirty="0" smtClean="0"/>
              <a:t> - </a:t>
            </a:r>
            <a:r>
              <a:rPr lang="en-US" sz="8000" dirty="0" smtClean="0"/>
              <a:t>XXVIII</a:t>
            </a:r>
            <a:endParaRPr lang="ru-RU" sz="8000" dirty="0" smtClean="0"/>
          </a:p>
          <a:p>
            <a:r>
              <a:rPr lang="ru-RU" sz="8000" dirty="0" smtClean="0">
                <a:solidFill>
                  <a:srgbClr val="FFFF00"/>
                </a:solidFill>
              </a:rPr>
              <a:t>39 </a:t>
            </a:r>
            <a:r>
              <a:rPr lang="ru-RU" sz="8000" dirty="0" smtClean="0"/>
              <a:t>-</a:t>
            </a:r>
            <a:r>
              <a:rPr lang="en-US" sz="8000" dirty="0" smtClean="0"/>
              <a:t> XXXIX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7030A0"/>
                </a:solidFill>
              </a:rPr>
              <a:t>101 – </a:t>
            </a:r>
            <a:r>
              <a:rPr lang="en-US" sz="8000" dirty="0" smtClean="0"/>
              <a:t>CI</a:t>
            </a:r>
          </a:p>
          <a:p>
            <a:r>
              <a:rPr lang="en-US" sz="8000" dirty="0" smtClean="0">
                <a:solidFill>
                  <a:srgbClr val="FF0000"/>
                </a:solidFill>
              </a:rPr>
              <a:t>700 - </a:t>
            </a:r>
            <a:r>
              <a:rPr lang="en-US" sz="8000" dirty="0" smtClean="0"/>
              <a:t>DCC</a:t>
            </a: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72931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Прочти  поговорку 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28800"/>
            <a:ext cx="7520940" cy="357984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8800" dirty="0" smtClean="0">
                <a:solidFill>
                  <a:srgbClr val="00B0F0"/>
                </a:solidFill>
              </a:rPr>
              <a:t>ИДНО</a:t>
            </a:r>
            <a:r>
              <a:rPr lang="ru-RU" sz="8800" dirty="0" smtClean="0"/>
              <a:t> </a:t>
            </a:r>
            <a:r>
              <a:rPr lang="ru-RU" sz="8800" dirty="0" smtClean="0">
                <a:solidFill>
                  <a:srgbClr val="FF0000"/>
                </a:solidFill>
              </a:rPr>
              <a:t>АЗ</a:t>
            </a:r>
            <a:r>
              <a:rPr lang="ru-RU" sz="8800" dirty="0" smtClean="0"/>
              <a:t> </a:t>
            </a:r>
            <a:r>
              <a:rPr lang="ru-RU" sz="8800" dirty="0" smtClean="0">
                <a:solidFill>
                  <a:schemeClr val="accent4">
                    <a:lumMod val="75000"/>
                  </a:schemeClr>
                </a:solidFill>
              </a:rPr>
              <a:t>ХЕВС</a:t>
            </a:r>
            <a:r>
              <a:rPr lang="ru-RU" sz="8800" dirty="0" smtClean="0"/>
              <a:t>, </a:t>
            </a:r>
            <a:r>
              <a:rPr lang="ru-RU" sz="8800" dirty="0" smtClean="0">
                <a:solidFill>
                  <a:srgbClr val="002060"/>
                </a:solidFill>
              </a:rPr>
              <a:t>ВЕС</a:t>
            </a:r>
            <a:r>
              <a:rPr lang="ru-RU" sz="8800" dirty="0" smtClean="0"/>
              <a:t> </a:t>
            </a:r>
            <a:r>
              <a:rPr lang="ru-RU" sz="8800" dirty="0" smtClean="0">
                <a:solidFill>
                  <a:srgbClr val="FFC000"/>
                </a:solidFill>
              </a:rPr>
              <a:t>ЗА </a:t>
            </a:r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</a:rPr>
              <a:t>ОГОДНО</a:t>
            </a:r>
            <a:endParaRPr lang="ru-RU" sz="8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Прочти  поговорку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4"/>
            <a:ext cx="7520940" cy="357984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М</a:t>
            </a:r>
            <a:r>
              <a:rPr lang="ru-RU" sz="8000" b="1" dirty="0" smtClean="0">
                <a:solidFill>
                  <a:srgbClr val="00B050"/>
                </a:solidFill>
              </a:rPr>
              <a:t>А</a:t>
            </a:r>
            <a:r>
              <a:rPr lang="ru-RU" sz="8000" b="1" dirty="0" smtClean="0"/>
              <a:t>Ы</a:t>
            </a:r>
            <a:r>
              <a:rPr lang="ru-RU" sz="8000" b="1" dirty="0" smtClean="0">
                <a:solidFill>
                  <a:srgbClr val="00B0F0"/>
                </a:solidFill>
              </a:rPr>
              <a:t>Д</a:t>
            </a:r>
            <a:r>
              <a:rPr lang="ru-RU" sz="8000" b="1" dirty="0" smtClean="0"/>
              <a:t> Б</a:t>
            </a:r>
            <a:r>
              <a:rPr lang="ru-RU" sz="8000" b="1" dirty="0" smtClean="0">
                <a:solidFill>
                  <a:srgbClr val="92D050"/>
                </a:solidFill>
              </a:rPr>
              <a:t>З</a:t>
            </a:r>
            <a:r>
              <a:rPr lang="ru-RU" sz="8000" b="1" dirty="0" smtClean="0">
                <a:solidFill>
                  <a:srgbClr val="FFC000"/>
                </a:solidFill>
              </a:rPr>
              <a:t>Е</a:t>
            </a:r>
            <a:r>
              <a:rPr lang="ru-RU" sz="8000" b="1" dirty="0" smtClean="0"/>
              <a:t> </a:t>
            </a:r>
            <a:r>
              <a:rPr lang="ru-RU" sz="8000" b="1" dirty="0" smtClean="0">
                <a:solidFill>
                  <a:srgbClr val="7030A0"/>
                </a:solidFill>
              </a:rPr>
              <a:t>Н</a:t>
            </a:r>
            <a:r>
              <a:rPr lang="ru-RU" sz="8000" b="1" dirty="0" smtClean="0">
                <a:solidFill>
                  <a:srgbClr val="FFC000"/>
                </a:solidFill>
              </a:rPr>
              <a:t>О</a:t>
            </a:r>
            <a:r>
              <a:rPr lang="ru-RU" sz="8000" b="1" dirty="0" smtClean="0">
                <a:solidFill>
                  <a:srgbClr val="C00000"/>
                </a:solidFill>
              </a:rPr>
              <a:t>Г</a:t>
            </a:r>
            <a:r>
              <a:rPr lang="ru-RU" sz="8000" b="1" dirty="0" smtClean="0"/>
              <a:t>Я </a:t>
            </a:r>
            <a:r>
              <a:rPr lang="ru-RU" sz="8000" b="1" dirty="0" smtClean="0">
                <a:solidFill>
                  <a:srgbClr val="7030A0"/>
                </a:solidFill>
              </a:rPr>
              <a:t>Е</a:t>
            </a:r>
            <a:r>
              <a:rPr lang="ru-RU" sz="8000" b="1" dirty="0" smtClean="0">
                <a:solidFill>
                  <a:srgbClr val="FF0000"/>
                </a:solidFill>
              </a:rPr>
              <a:t>Н </a:t>
            </a:r>
            <a:r>
              <a:rPr lang="ru-RU" sz="8000" b="1" dirty="0" smtClean="0">
                <a:solidFill>
                  <a:srgbClr val="00B050"/>
                </a:solidFill>
              </a:rPr>
              <a:t>Т</a:t>
            </a:r>
            <a:r>
              <a:rPr lang="ru-RU" sz="8000" b="1" dirty="0" smtClean="0"/>
              <a:t>Ы</a:t>
            </a:r>
            <a:r>
              <a:rPr lang="ru-RU" sz="8000" b="1" dirty="0" smtClean="0">
                <a:solidFill>
                  <a:srgbClr val="0070C0"/>
                </a:solidFill>
              </a:rPr>
              <a:t>Б</a:t>
            </a:r>
            <a:r>
              <a:rPr lang="ru-RU" sz="8000" b="1" dirty="0" smtClean="0"/>
              <a:t>Е</a:t>
            </a:r>
            <a:r>
              <a:rPr lang="ru-RU" sz="8000" b="1" dirty="0" smtClean="0">
                <a:solidFill>
                  <a:srgbClr val="00B050"/>
                </a:solidFill>
              </a:rPr>
              <a:t>А</a:t>
            </a:r>
            <a:r>
              <a:rPr lang="ru-RU" sz="8000" b="1" dirty="0" smtClean="0"/>
              <a:t>В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«К</a:t>
            </a:r>
            <a:r>
              <a:rPr lang="ru-RU" sz="6600" dirty="0" smtClean="0">
                <a:solidFill>
                  <a:schemeClr val="accent3"/>
                </a:solidFill>
              </a:rPr>
              <a:t>о</a:t>
            </a:r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</a:rPr>
              <a:t>н</a:t>
            </a:r>
            <a:r>
              <a:rPr lang="ru-RU" sz="6600" dirty="0" smtClean="0">
                <a:solidFill>
                  <a:schemeClr val="accent2"/>
                </a:solidFill>
              </a:rPr>
              <a:t>к</a:t>
            </a:r>
            <a:r>
              <a:rPr lang="ru-RU" sz="6600" dirty="0" smtClean="0">
                <a:solidFill>
                  <a:srgbClr val="00B050"/>
                </a:solidFill>
              </a:rPr>
              <a:t>у</a:t>
            </a:r>
            <a:r>
              <a:rPr lang="ru-RU" sz="6600" dirty="0" smtClean="0">
                <a:solidFill>
                  <a:srgbClr val="FF0000"/>
                </a:solidFill>
              </a:rPr>
              <a:t>р</a:t>
            </a:r>
            <a:r>
              <a:rPr lang="ru-RU" sz="6600" dirty="0" smtClean="0">
                <a:solidFill>
                  <a:srgbClr val="7030A0"/>
                </a:solidFill>
              </a:rPr>
              <a:t>с</a:t>
            </a: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ru-RU" sz="6600" dirty="0" smtClean="0">
                <a:solidFill>
                  <a:srgbClr val="0070C0"/>
                </a:solidFill>
              </a:rPr>
              <a:t>Э</a:t>
            </a:r>
            <a:r>
              <a:rPr lang="ru-RU" sz="6600" dirty="0" smtClean="0">
                <a:solidFill>
                  <a:srgbClr val="C00000"/>
                </a:solidFill>
              </a:rPr>
              <a:t>р</a:t>
            </a:r>
            <a:r>
              <a:rPr lang="ru-RU" sz="6600" dirty="0" smtClean="0"/>
              <a:t>у</a:t>
            </a:r>
            <a:r>
              <a:rPr lang="ru-RU" sz="6600" dirty="0" smtClean="0">
                <a:solidFill>
                  <a:srgbClr val="FFC000"/>
                </a:solidFill>
              </a:rPr>
              <a:t>д</a:t>
            </a:r>
            <a:r>
              <a:rPr lang="ru-RU" sz="6600" dirty="0" smtClean="0">
                <a:solidFill>
                  <a:srgbClr val="7030A0"/>
                </a:solidFill>
              </a:rPr>
              <a:t>и</a:t>
            </a:r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</a:rPr>
              <a:t>т</a:t>
            </a:r>
            <a:r>
              <a:rPr lang="ru-RU" sz="6600" dirty="0" smtClean="0">
                <a:solidFill>
                  <a:schemeClr val="bg2">
                    <a:lumMod val="50000"/>
                  </a:schemeClr>
                </a:solidFill>
              </a:rPr>
              <a:t>о</a:t>
            </a:r>
            <a:r>
              <a:rPr lang="ru-RU" sz="6600" dirty="0" smtClean="0">
                <a:solidFill>
                  <a:srgbClr val="FF0000"/>
                </a:solidFill>
              </a:rPr>
              <a:t>в</a:t>
            </a:r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123" name="Picture 3" descr="C:\Users\Александр\AppData\Local\Microsoft\Windows\Temporary Internet Files\Content.IE5\NT4ZPMF5\MM900285289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728192" cy="228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78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Ответы задания № 1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1*2 = 2</a:t>
            </a:r>
          </a:p>
          <a:p>
            <a:r>
              <a:rPr lang="ru-RU" sz="6000" dirty="0" smtClean="0"/>
              <a:t>3-2+1=2</a:t>
            </a:r>
          </a:p>
          <a:p>
            <a:r>
              <a:rPr lang="ru-RU" sz="6000" dirty="0" smtClean="0"/>
              <a:t>(1+2+3+4) : 5=2</a:t>
            </a:r>
          </a:p>
          <a:p>
            <a:r>
              <a:rPr lang="ru-RU" sz="6000" dirty="0" smtClean="0"/>
              <a:t>(1+23+4+5) = 33</a:t>
            </a:r>
          </a:p>
          <a:p>
            <a:r>
              <a:rPr lang="ru-RU" sz="6000" dirty="0" smtClean="0"/>
              <a:t>1+23+45=69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023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2000" dirty="0" smtClean="0">
              <a:solidFill>
                <a:srgbClr val="C00000"/>
              </a:solidFill>
            </a:endParaRPr>
          </a:p>
          <a:p>
            <a:pPr algn="ctr"/>
            <a:r>
              <a:rPr lang="ru-RU" sz="7200" dirty="0" smtClean="0">
                <a:solidFill>
                  <a:srgbClr val="C00000"/>
                </a:solidFill>
              </a:rPr>
              <a:t>Великолепная </a:t>
            </a:r>
            <a:r>
              <a:rPr lang="ru-RU" sz="7200" dirty="0">
                <a:solidFill>
                  <a:srgbClr val="C00000"/>
                </a:solidFill>
              </a:rPr>
              <a:t>семёрка</a:t>
            </a:r>
            <a:endParaRPr lang="ru-RU" sz="7200" dirty="0"/>
          </a:p>
        </p:txBody>
      </p:sp>
      <p:pic>
        <p:nvPicPr>
          <p:cNvPr id="4098" name="Picture 2" descr="C:\Users\Александр\AppData\Local\Microsoft\Windows\Temporary Internet Files\Content.IE5\OFH8UMLC\MC9003487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3884"/>
            <a:ext cx="1584176" cy="157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7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20382"/>
            <a:ext cx="7781488" cy="4056564"/>
          </a:xfrm>
        </p:spPr>
        <p:txBody>
          <a:bodyPr>
            <a:noAutofit/>
          </a:bodyPr>
          <a:lstStyle/>
          <a:p>
            <a:r>
              <a:rPr lang="ru-RU" sz="6000" dirty="0" smtClean="0"/>
              <a:t>  У Марины было целое яблоко, две половинки и четыре четвертинки. </a:t>
            </a:r>
          </a:p>
          <a:p>
            <a:r>
              <a:rPr lang="ru-RU" sz="6000" dirty="0" smtClean="0"/>
              <a:t> Сколько было у неё яблок?</a:t>
            </a:r>
            <a:endParaRPr lang="ru-RU" sz="6000" dirty="0"/>
          </a:p>
        </p:txBody>
      </p:sp>
      <p:pic>
        <p:nvPicPr>
          <p:cNvPr id="1026" name="Picture 2" descr="C:\Users\Александр\AppData\Local\Microsoft\Windows\Temporary Internet Files\Content.IE5\W7EH4IMR\MC900441708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313"/>
            <a:ext cx="971398" cy="97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\AppData\Local\Microsoft\Windows\Temporary Internet Files\Content.IE5\OFH8UMLC\MC900439046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884" y="5373216"/>
            <a:ext cx="1399604" cy="133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98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  К однозначному числу приписали  такую же цифру.</a:t>
            </a:r>
          </a:p>
          <a:p>
            <a:r>
              <a:rPr lang="ru-RU" sz="6000" dirty="0" smtClean="0"/>
              <a:t>  Во сколько раз увеличилось число?</a:t>
            </a:r>
            <a:endParaRPr lang="ru-RU" sz="6000" dirty="0"/>
          </a:p>
        </p:txBody>
      </p:sp>
      <p:pic>
        <p:nvPicPr>
          <p:cNvPr id="2050" name="Picture 2" descr="C:\Users\Александр\AppData\Local\Microsoft\Windows\Temporary Internet Files\Content.IE5\OFH8UMLC\MC9000890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366114" cy="180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59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000" dirty="0" smtClean="0"/>
              <a:t>  </a:t>
            </a:r>
          </a:p>
          <a:p>
            <a:r>
              <a:rPr lang="ru-RU" sz="6000" dirty="0" smtClean="0">
                <a:solidFill>
                  <a:srgbClr val="0070C0"/>
                </a:solidFill>
              </a:rPr>
              <a:t> Что больше произведение всех цифр или их сумма ?</a:t>
            </a: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Александр\AppData\Local\Microsoft\Windows\Temporary Internet Files\Content.IE5\W7EH4IMR\MC9002906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941168"/>
            <a:ext cx="2065699" cy="170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Александр\AppData\Local\Microsoft\Windows\Temporary Internet Files\Content.IE5\27TD52WE\MC90037012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943" y="692696"/>
            <a:ext cx="1363427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3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9"/>
            <a:ext cx="7565464" cy="3552508"/>
          </a:xfrm>
        </p:spPr>
        <p:txBody>
          <a:bodyPr>
            <a:noAutofit/>
          </a:bodyPr>
          <a:lstStyle/>
          <a:p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Сумма трёх чисел равна их произведению.  Эти числа различные и однозначные.</a:t>
            </a:r>
          </a:p>
          <a:p>
            <a:r>
              <a:rPr lang="ru-RU" sz="6000" dirty="0" smtClean="0">
                <a:solidFill>
                  <a:srgbClr val="C00000"/>
                </a:solidFill>
              </a:rPr>
              <a:t> Назовите эти числа</a:t>
            </a:r>
            <a:r>
              <a:rPr lang="ru-RU" sz="6000" dirty="0" smtClean="0"/>
              <a:t>. </a:t>
            </a:r>
            <a:endParaRPr lang="ru-RU" sz="6000" dirty="0"/>
          </a:p>
        </p:txBody>
      </p:sp>
      <p:pic>
        <p:nvPicPr>
          <p:cNvPr id="3074" name="Picture 2" descr="C:\Users\Александр\AppData\Local\Microsoft\Windows\Temporary Internet Files\Content.IE5\W7EH4IMR\MC9003556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814170" cy="173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18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402" y="332656"/>
            <a:ext cx="7520940" cy="54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 </a:t>
            </a:r>
            <a:r>
              <a:rPr lang="ru-RU" sz="8000" dirty="0" smtClean="0">
                <a:solidFill>
                  <a:srgbClr val="002060"/>
                </a:solidFill>
              </a:rPr>
              <a:t>Какое число на все числа делится без остатка ?</a:t>
            </a:r>
            <a:endParaRPr lang="ru-RU" sz="8000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Александр\AppData\Local\Microsoft\Windows\Temporary Internet Files\Content.IE5\NT4ZPMF5\MM900205402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301208"/>
            <a:ext cx="2013258" cy="149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лександр\AppData\Local\Microsoft\Windows\Temporary Internet Files\Content.IE5\W7EH4IMR\MM900356713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1350662" cy="114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3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347</TotalTime>
  <Words>236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Углы</vt:lpstr>
      <vt:lpstr>Презентация PowerPoint</vt:lpstr>
      <vt:lpstr>Презентация PowerPoint</vt:lpstr>
      <vt:lpstr>Ответы задания №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Римские цифры</vt:lpstr>
      <vt:lpstr>Запишите  римскими цифрами</vt:lpstr>
      <vt:lpstr>Правильные ответы</vt:lpstr>
      <vt:lpstr>Презентация PowerPoint</vt:lpstr>
      <vt:lpstr>Прочти  поговорку </vt:lpstr>
      <vt:lpstr>Прочти  поговорку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 5 класс</dc:title>
  <dc:creator>владелец</dc:creator>
  <cp:lastModifiedBy>okushy</cp:lastModifiedBy>
  <cp:revision>61</cp:revision>
  <dcterms:created xsi:type="dcterms:W3CDTF">2013-10-24T17:02:10Z</dcterms:created>
  <dcterms:modified xsi:type="dcterms:W3CDTF">2014-11-22T05:48:36Z</dcterms:modified>
</cp:coreProperties>
</file>