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8" r:id="rId1"/>
  </p:sldMasterIdLst>
  <p:sldIdLst>
    <p:sldId id="256" r:id="rId2"/>
    <p:sldId id="257" r:id="rId3"/>
    <p:sldId id="258" r:id="rId4"/>
    <p:sldId id="259" r:id="rId5"/>
    <p:sldId id="260" r:id="rId6"/>
    <p:sldId id="271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74" r:id="rId15"/>
    <p:sldId id="268" r:id="rId16"/>
    <p:sldId id="269" r:id="rId17"/>
    <p:sldId id="270" r:id="rId18"/>
    <p:sldId id="272" r:id="rId19"/>
    <p:sldId id="273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138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34402-DB42-4FCE-872E-29E09EBD078A}" type="datetimeFigureOut">
              <a:rPr lang="ru-RU" smtClean="0"/>
              <a:t>25.11.2014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77461-A9DD-41BE-8776-2202A77F5A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6497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34402-DB42-4FCE-872E-29E09EBD078A}" type="datetimeFigureOut">
              <a:rPr lang="ru-RU" smtClean="0"/>
              <a:t>25.11.2014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77461-A9DD-41BE-8776-2202A77F5A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7223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34402-DB42-4FCE-872E-29E09EBD078A}" type="datetimeFigureOut">
              <a:rPr lang="ru-RU" smtClean="0"/>
              <a:t>25.11.2014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77461-A9DD-41BE-8776-2202A77F5AF1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544294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34402-DB42-4FCE-872E-29E09EBD078A}" type="datetimeFigureOut">
              <a:rPr lang="ru-RU" smtClean="0"/>
              <a:t>25.11.2014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77461-A9DD-41BE-8776-2202A77F5A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93952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34402-DB42-4FCE-872E-29E09EBD078A}" type="datetimeFigureOut">
              <a:rPr lang="ru-RU" smtClean="0"/>
              <a:t>25.11.2014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77461-A9DD-41BE-8776-2202A77F5AF1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308053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34402-DB42-4FCE-872E-29E09EBD078A}" type="datetimeFigureOut">
              <a:rPr lang="ru-RU" smtClean="0"/>
              <a:t>25.11.2014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77461-A9DD-41BE-8776-2202A77F5A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104582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34402-DB42-4FCE-872E-29E09EBD078A}" type="datetimeFigureOut">
              <a:rPr lang="ru-RU" smtClean="0"/>
              <a:t>25.11.2014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77461-A9DD-41BE-8776-2202A77F5A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17458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34402-DB42-4FCE-872E-29E09EBD078A}" type="datetimeFigureOut">
              <a:rPr lang="ru-RU" smtClean="0"/>
              <a:t>25.11.2014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77461-A9DD-41BE-8776-2202A77F5A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26092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34402-DB42-4FCE-872E-29E09EBD078A}" type="datetimeFigureOut">
              <a:rPr lang="ru-RU" smtClean="0"/>
              <a:t>25.11.2014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77461-A9DD-41BE-8776-2202A77F5A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92147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34402-DB42-4FCE-872E-29E09EBD078A}" type="datetimeFigureOut">
              <a:rPr lang="ru-RU" smtClean="0"/>
              <a:t>25.11.2014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77461-A9DD-41BE-8776-2202A77F5A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99862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34402-DB42-4FCE-872E-29E09EBD078A}" type="datetimeFigureOut">
              <a:rPr lang="ru-RU" smtClean="0"/>
              <a:t>25.11.2014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77461-A9DD-41BE-8776-2202A77F5A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71923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34402-DB42-4FCE-872E-29E09EBD078A}" type="datetimeFigureOut">
              <a:rPr lang="ru-RU" smtClean="0"/>
              <a:t>25.11.2014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77461-A9DD-41BE-8776-2202A77F5A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9365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34402-DB42-4FCE-872E-29E09EBD078A}" type="datetimeFigureOut">
              <a:rPr lang="ru-RU" smtClean="0"/>
              <a:t>25.11.2014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77461-A9DD-41BE-8776-2202A77F5A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32661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34402-DB42-4FCE-872E-29E09EBD078A}" type="datetimeFigureOut">
              <a:rPr lang="ru-RU" smtClean="0"/>
              <a:t>25.11.2014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77461-A9DD-41BE-8776-2202A77F5A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59649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34402-DB42-4FCE-872E-29E09EBD078A}" type="datetimeFigureOut">
              <a:rPr lang="ru-RU" smtClean="0"/>
              <a:t>25.11.2014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77461-A9DD-41BE-8776-2202A77F5A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77068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34402-DB42-4FCE-872E-29E09EBD078A}" type="datetimeFigureOut">
              <a:rPr lang="ru-RU" smtClean="0"/>
              <a:t>25.11.2014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77461-A9DD-41BE-8776-2202A77F5A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20368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534402-DB42-4FCE-872E-29E09EBD078A}" type="datetimeFigureOut">
              <a:rPr lang="ru-RU" smtClean="0"/>
              <a:t>25.11.2014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C1B77461-A9DD-41BE-8776-2202A77F5A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89179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9" r:id="rId1"/>
    <p:sldLayoutId id="2147483870" r:id="rId2"/>
    <p:sldLayoutId id="2147483871" r:id="rId3"/>
    <p:sldLayoutId id="2147483872" r:id="rId4"/>
    <p:sldLayoutId id="2147483873" r:id="rId5"/>
    <p:sldLayoutId id="2147483874" r:id="rId6"/>
    <p:sldLayoutId id="2147483875" r:id="rId7"/>
    <p:sldLayoutId id="2147483876" r:id="rId8"/>
    <p:sldLayoutId id="2147483877" r:id="rId9"/>
    <p:sldLayoutId id="2147483878" r:id="rId10"/>
    <p:sldLayoutId id="2147483879" r:id="rId11"/>
    <p:sldLayoutId id="2147483880" r:id="rId12"/>
    <p:sldLayoutId id="2147483881" r:id="rId13"/>
    <p:sldLayoutId id="2147483882" r:id="rId14"/>
    <p:sldLayoutId id="2147483883" r:id="rId15"/>
    <p:sldLayoutId id="214748388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7200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Открытый урок по русскому языку </a:t>
            </a:r>
            <a:endParaRPr lang="ru-RU" sz="7200" dirty="0">
              <a:solidFill>
                <a:srgbClr val="7030A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27909" y="3643602"/>
            <a:ext cx="9144000" cy="1655762"/>
          </a:xfrm>
        </p:spPr>
        <p:txBody>
          <a:bodyPr/>
          <a:lstStyle/>
          <a:p>
            <a:endParaRPr lang="ru-RU" dirty="0" smtClean="0"/>
          </a:p>
          <a:p>
            <a:r>
              <a:rPr lang="ru-RU" dirty="0" smtClean="0">
                <a:solidFill>
                  <a:schemeClr val="tx1"/>
                </a:solidFill>
              </a:rPr>
              <a:t>Подготовила и провела 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учитель русского языка и литературы 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Помогаева Ольга Анатольевна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9278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Задание в конвертах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0297" y="1625971"/>
            <a:ext cx="8596668" cy="4249138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r>
              <a:rPr lang="ru-RU" sz="4600" b="1" cap="all" dirty="0" smtClean="0">
                <a:solidFill>
                  <a:schemeClr val="tx1"/>
                </a:solidFill>
              </a:rPr>
              <a:t>Ветер занес семена в топкое болото. </a:t>
            </a:r>
            <a:endParaRPr lang="ru-RU" sz="4600" b="1" cap="all" dirty="0">
              <a:solidFill>
                <a:schemeClr val="tx1"/>
              </a:solidFill>
            </a:endParaRPr>
          </a:p>
          <a:p>
            <a:pPr marL="0" indent="0" algn="ctr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sz="2600" dirty="0" smtClean="0"/>
              <a:t>О </a:t>
            </a:r>
            <a:r>
              <a:rPr lang="ru-RU" sz="2600" dirty="0"/>
              <a:t>каких членах данного предложения идёт речь?</a:t>
            </a:r>
          </a:p>
          <a:p>
            <a:r>
              <a:rPr lang="ru-RU" sz="2600" dirty="0"/>
              <a:t>1) Зависит от существительного, обозначает признак предмета, отвечает на вопрос </a:t>
            </a:r>
            <a:r>
              <a:rPr lang="ru-RU" sz="2600" b="1" dirty="0" smtClean="0">
                <a:solidFill>
                  <a:schemeClr val="tx1"/>
                </a:solidFill>
              </a:rPr>
              <a:t>к а к о е</a:t>
            </a:r>
            <a:r>
              <a:rPr lang="ru-RU" sz="2600" dirty="0">
                <a:solidFill>
                  <a:schemeClr val="tx1"/>
                </a:solidFill>
              </a:rPr>
              <a:t>? </a:t>
            </a:r>
            <a:endParaRPr lang="ru-RU" sz="2600" dirty="0" smtClean="0">
              <a:solidFill>
                <a:schemeClr val="tx1"/>
              </a:solidFill>
            </a:endParaRPr>
          </a:p>
          <a:p>
            <a:r>
              <a:rPr lang="ru-RU" sz="2600" i="1" dirty="0" smtClean="0">
                <a:solidFill>
                  <a:schemeClr val="tx1"/>
                </a:solidFill>
              </a:rPr>
              <a:t>(определение</a:t>
            </a:r>
            <a:r>
              <a:rPr lang="ru-RU" sz="2600" i="1" dirty="0" smtClean="0">
                <a:solidFill>
                  <a:srgbClr val="FF0000"/>
                </a:solidFill>
              </a:rPr>
              <a:t> </a:t>
            </a:r>
            <a:r>
              <a:rPr lang="ru-RU" sz="2600" b="1" i="1" dirty="0" smtClean="0">
                <a:solidFill>
                  <a:srgbClr val="FF0000"/>
                </a:solidFill>
              </a:rPr>
              <a:t>топкое</a:t>
            </a:r>
            <a:r>
              <a:rPr lang="ru-RU" sz="2600" i="1" dirty="0" smtClean="0">
                <a:solidFill>
                  <a:srgbClr val="FF0000"/>
                </a:solidFill>
              </a:rPr>
              <a:t>)</a:t>
            </a:r>
          </a:p>
          <a:p>
            <a:r>
              <a:rPr lang="ru-RU" sz="2600" dirty="0" smtClean="0"/>
              <a:t>2</a:t>
            </a:r>
            <a:r>
              <a:rPr lang="ru-RU" sz="2600" dirty="0"/>
              <a:t>) </a:t>
            </a:r>
            <a:r>
              <a:rPr lang="ru-RU" sz="2600" dirty="0" smtClean="0"/>
              <a:t>Обозначает </a:t>
            </a:r>
            <a:r>
              <a:rPr lang="ru-RU" sz="2600" dirty="0"/>
              <a:t>место действия, зависит от сказуемого-глагола, отвечает на </a:t>
            </a:r>
            <a:r>
              <a:rPr lang="ru-RU" sz="2600" dirty="0" smtClean="0"/>
              <a:t>вопрос </a:t>
            </a:r>
            <a:r>
              <a:rPr lang="ru-RU" sz="2600" b="1" dirty="0" smtClean="0">
                <a:solidFill>
                  <a:schemeClr val="tx1"/>
                </a:solidFill>
              </a:rPr>
              <a:t>к у д а</a:t>
            </a:r>
            <a:r>
              <a:rPr lang="ru-RU" sz="2600" dirty="0" smtClean="0"/>
              <a:t>? </a:t>
            </a:r>
            <a:r>
              <a:rPr lang="ru-RU" sz="2600" dirty="0"/>
              <a:t>выражено существительным с предлогом </a:t>
            </a:r>
            <a:endParaRPr lang="ru-RU" sz="2600" dirty="0" smtClean="0"/>
          </a:p>
          <a:p>
            <a:r>
              <a:rPr lang="ru-RU" sz="2600" dirty="0" smtClean="0">
                <a:solidFill>
                  <a:schemeClr val="tx1"/>
                </a:solidFill>
              </a:rPr>
              <a:t>(обстоятельство места </a:t>
            </a:r>
            <a:r>
              <a:rPr lang="ru-RU" sz="2600" b="1" i="1" dirty="0" smtClean="0">
                <a:solidFill>
                  <a:srgbClr val="FF0000"/>
                </a:solidFill>
              </a:rPr>
              <a:t>в болото</a:t>
            </a:r>
            <a:r>
              <a:rPr lang="ru-RU" sz="2600" dirty="0" smtClean="0">
                <a:solidFill>
                  <a:srgbClr val="FF0000"/>
                </a:solidFill>
              </a:rPr>
              <a:t>)</a:t>
            </a:r>
          </a:p>
          <a:p>
            <a:r>
              <a:rPr lang="ru-RU" sz="2600" dirty="0" smtClean="0"/>
              <a:t>3</a:t>
            </a:r>
            <a:r>
              <a:rPr lang="ru-RU" sz="2600" dirty="0"/>
              <a:t>) Зависит от сказуемого –глагола, обозначает </a:t>
            </a:r>
            <a:r>
              <a:rPr lang="ru-RU" sz="2600" dirty="0" err="1" smtClean="0"/>
              <a:t>предмет,на</a:t>
            </a:r>
            <a:r>
              <a:rPr lang="ru-RU" sz="2600" dirty="0" smtClean="0"/>
              <a:t> который направлено действие, отвечает на вопрос </a:t>
            </a:r>
            <a:r>
              <a:rPr lang="ru-RU" sz="2600" b="1" dirty="0" smtClean="0">
                <a:solidFill>
                  <a:schemeClr val="tx1"/>
                </a:solidFill>
              </a:rPr>
              <a:t>ч т о</a:t>
            </a:r>
            <a:r>
              <a:rPr lang="ru-RU" sz="2600" dirty="0" smtClean="0">
                <a:solidFill>
                  <a:schemeClr val="tx1"/>
                </a:solidFill>
              </a:rPr>
              <a:t>?, </a:t>
            </a:r>
            <a:r>
              <a:rPr lang="ru-RU" sz="2600" dirty="0"/>
              <a:t>выражено </a:t>
            </a:r>
            <a:r>
              <a:rPr lang="ru-RU" sz="2600" dirty="0" smtClean="0"/>
              <a:t>существительным в винительном падеже? </a:t>
            </a:r>
          </a:p>
          <a:p>
            <a:r>
              <a:rPr lang="ru-RU" sz="2600" dirty="0" smtClean="0">
                <a:solidFill>
                  <a:schemeClr val="tx1"/>
                </a:solidFill>
              </a:rPr>
              <a:t>(дополнение </a:t>
            </a:r>
            <a:r>
              <a:rPr lang="ru-RU" sz="2600" b="1" i="1" dirty="0" smtClean="0">
                <a:solidFill>
                  <a:srgbClr val="FF0000"/>
                </a:solidFill>
              </a:rPr>
              <a:t>семена</a:t>
            </a:r>
            <a:r>
              <a:rPr lang="ru-RU" sz="2600" dirty="0" smtClean="0">
                <a:solidFill>
                  <a:srgbClr val="FF0000"/>
                </a:solidFill>
              </a:rPr>
              <a:t>)</a:t>
            </a:r>
            <a:endParaRPr lang="ru-RU" sz="2600" dirty="0">
              <a:solidFill>
                <a:srgbClr val="FF000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21236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1991" y="1359747"/>
            <a:ext cx="8596668" cy="1826581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ru-RU" b="1" u="dotDash" cap="all" dirty="0" smtClean="0">
                <a:uFill>
                  <a:solidFill>
                    <a:srgbClr val="C00000"/>
                  </a:solidFill>
                </a:uFill>
              </a:rPr>
              <a:t/>
            </a:r>
            <a:br>
              <a:rPr lang="ru-RU" b="1" u="dotDash" cap="all" dirty="0" smtClean="0">
                <a:uFill>
                  <a:solidFill>
                    <a:srgbClr val="C00000"/>
                  </a:solidFill>
                </a:uFill>
              </a:rPr>
            </a:br>
            <a:r>
              <a:rPr lang="ru-RU" b="1" u="dotDash" cap="all" dirty="0">
                <a:uFill>
                  <a:solidFill>
                    <a:srgbClr val="C00000"/>
                  </a:solidFill>
                </a:uFill>
              </a:rPr>
              <a:t/>
            </a:r>
            <a:br>
              <a:rPr lang="ru-RU" b="1" u="dotDash" cap="all" dirty="0">
                <a:uFill>
                  <a:solidFill>
                    <a:srgbClr val="C00000"/>
                  </a:solidFill>
                </a:uFill>
              </a:rPr>
            </a:br>
            <a:r>
              <a:rPr lang="ru-RU" b="1" u="dotDash" cap="all" dirty="0" smtClean="0">
                <a:uFill>
                  <a:solidFill>
                    <a:srgbClr val="C00000"/>
                  </a:solidFill>
                </a:uFill>
              </a:rPr>
              <a:t/>
            </a:r>
            <a:br>
              <a:rPr lang="ru-RU" b="1" u="dotDash" cap="all" dirty="0" smtClean="0">
                <a:uFill>
                  <a:solidFill>
                    <a:srgbClr val="C00000"/>
                  </a:solidFill>
                </a:uFill>
              </a:rPr>
            </a:br>
            <a:r>
              <a:rPr lang="ru-RU" b="1" u="dotDash" cap="all" dirty="0">
                <a:uFill>
                  <a:solidFill>
                    <a:srgbClr val="C00000"/>
                  </a:solidFill>
                </a:uFill>
              </a:rPr>
              <a:t/>
            </a:r>
            <a:br>
              <a:rPr lang="ru-RU" b="1" u="dotDash" cap="all" dirty="0">
                <a:uFill>
                  <a:solidFill>
                    <a:srgbClr val="C00000"/>
                  </a:solidFill>
                </a:uFill>
              </a:rPr>
            </a:br>
            <a:r>
              <a:rPr lang="ru-RU" b="1" u="dotDash" cap="all" dirty="0" smtClean="0">
                <a:uFill>
                  <a:solidFill>
                    <a:srgbClr val="C00000"/>
                  </a:solidFill>
                </a:uFill>
              </a:rPr>
              <a:t/>
            </a:r>
            <a:br>
              <a:rPr lang="ru-RU" b="1" u="dotDash" cap="all" dirty="0" smtClean="0">
                <a:uFill>
                  <a:solidFill>
                    <a:srgbClr val="C00000"/>
                  </a:solidFill>
                </a:uFill>
              </a:rPr>
            </a:br>
            <a:r>
              <a:rPr lang="ru-RU" b="1" u="dotDash" cap="all" dirty="0">
                <a:uFill>
                  <a:solidFill>
                    <a:srgbClr val="C00000"/>
                  </a:solidFill>
                </a:uFill>
              </a:rPr>
              <a:t/>
            </a:r>
            <a:br>
              <a:rPr lang="ru-RU" b="1" u="dotDash" cap="all" dirty="0">
                <a:uFill>
                  <a:solidFill>
                    <a:srgbClr val="C00000"/>
                  </a:solidFill>
                </a:uFill>
              </a:rPr>
            </a:br>
            <a:r>
              <a:rPr lang="ru-RU" b="1" u="dotDash" cap="all" dirty="0" smtClean="0">
                <a:uFill>
                  <a:solidFill>
                    <a:srgbClr val="C00000"/>
                  </a:solidFill>
                </a:uFill>
              </a:rPr>
              <a:t/>
            </a:r>
            <a:br>
              <a:rPr lang="ru-RU" b="1" u="dotDash" cap="all" dirty="0" smtClean="0">
                <a:uFill>
                  <a:solidFill>
                    <a:srgbClr val="C00000"/>
                  </a:solidFill>
                </a:uFill>
              </a:rPr>
            </a:br>
            <a:r>
              <a:rPr lang="ru-RU" b="1" u="dotDash" cap="all" dirty="0">
                <a:uFill>
                  <a:solidFill>
                    <a:srgbClr val="C00000"/>
                  </a:solidFill>
                </a:uFill>
              </a:rPr>
              <a:t/>
            </a:r>
            <a:br>
              <a:rPr lang="ru-RU" b="1" u="dotDash" cap="all" dirty="0">
                <a:uFill>
                  <a:solidFill>
                    <a:srgbClr val="C00000"/>
                  </a:solidFill>
                </a:uFill>
              </a:rPr>
            </a:br>
            <a:r>
              <a:rPr lang="ru-RU" b="1" u="dotDash" cap="all" dirty="0" smtClean="0">
                <a:uFill>
                  <a:solidFill>
                    <a:srgbClr val="C00000"/>
                  </a:solidFill>
                </a:uFill>
              </a:rPr>
              <a:t/>
            </a:r>
            <a:br>
              <a:rPr lang="ru-RU" b="1" u="dotDash" cap="all" dirty="0" smtClean="0">
                <a:uFill>
                  <a:solidFill>
                    <a:srgbClr val="C00000"/>
                  </a:solidFill>
                </a:uFill>
              </a:rPr>
            </a:br>
            <a:r>
              <a:rPr lang="ru-RU" b="1" u="dotDash" cap="all" dirty="0">
                <a:uFill>
                  <a:solidFill>
                    <a:srgbClr val="C00000"/>
                  </a:solidFill>
                </a:uFill>
              </a:rPr>
              <a:t/>
            </a:r>
            <a:br>
              <a:rPr lang="ru-RU" b="1" u="dotDash" cap="all" dirty="0">
                <a:uFill>
                  <a:solidFill>
                    <a:srgbClr val="C00000"/>
                  </a:solidFill>
                </a:uFill>
              </a:rPr>
            </a:br>
            <a:r>
              <a:rPr lang="ru-RU" b="1" u="dotDash" cap="all" dirty="0" smtClean="0">
                <a:uFill>
                  <a:solidFill>
                    <a:srgbClr val="C00000"/>
                  </a:solidFill>
                </a:uFill>
              </a:rPr>
              <a:t/>
            </a:r>
            <a:br>
              <a:rPr lang="ru-RU" b="1" u="dotDash" cap="all" dirty="0" smtClean="0">
                <a:uFill>
                  <a:solidFill>
                    <a:srgbClr val="C00000"/>
                  </a:solidFill>
                </a:uFill>
              </a:rPr>
            </a:br>
            <a:r>
              <a:rPr lang="ru-RU" b="1" u="dotDash" cap="all" dirty="0">
                <a:uFill>
                  <a:solidFill>
                    <a:srgbClr val="C00000"/>
                  </a:solidFill>
                </a:uFill>
              </a:rPr>
              <a:t/>
            </a:r>
            <a:br>
              <a:rPr lang="ru-RU" b="1" u="dotDash" cap="all" dirty="0">
                <a:uFill>
                  <a:solidFill>
                    <a:srgbClr val="C00000"/>
                  </a:solidFill>
                </a:uFill>
              </a:rPr>
            </a:br>
            <a:r>
              <a:rPr lang="ru-RU" b="1" u="dotDash" cap="all" dirty="0" smtClean="0">
                <a:uFill>
                  <a:solidFill>
                    <a:srgbClr val="C00000"/>
                  </a:solidFill>
                </a:uFill>
              </a:rPr>
              <a:t/>
            </a:r>
            <a:br>
              <a:rPr lang="ru-RU" b="1" u="dotDash" cap="all" dirty="0" smtClean="0">
                <a:uFill>
                  <a:solidFill>
                    <a:srgbClr val="C00000"/>
                  </a:solidFill>
                </a:uFill>
              </a:rPr>
            </a:br>
            <a:r>
              <a:rPr lang="ru-RU" b="1" u="dotDash" cap="all" dirty="0">
                <a:uFill>
                  <a:solidFill>
                    <a:srgbClr val="C00000"/>
                  </a:solidFill>
                </a:uFill>
              </a:rPr>
              <a:t/>
            </a:r>
            <a:br>
              <a:rPr lang="ru-RU" b="1" u="dotDash" cap="all" dirty="0">
                <a:uFill>
                  <a:solidFill>
                    <a:srgbClr val="C00000"/>
                  </a:solidFill>
                </a:uFill>
              </a:rPr>
            </a:br>
            <a:r>
              <a:rPr lang="ru-RU" b="1" u="dotDash" cap="all" dirty="0" smtClean="0">
                <a:uFill>
                  <a:solidFill>
                    <a:srgbClr val="C00000"/>
                  </a:solidFill>
                </a:uFill>
              </a:rPr>
              <a:t/>
            </a:r>
            <a:br>
              <a:rPr lang="ru-RU" b="1" u="dotDash" cap="all" dirty="0" smtClean="0">
                <a:uFill>
                  <a:solidFill>
                    <a:srgbClr val="C00000"/>
                  </a:solidFill>
                </a:uFill>
              </a:rPr>
            </a:br>
            <a:r>
              <a:rPr lang="ru-RU" b="1" u="dotDash" cap="all" dirty="0" smtClean="0">
                <a:uFill>
                  <a:solidFill>
                    <a:srgbClr val="C00000"/>
                  </a:solidFill>
                </a:uFill>
              </a:rPr>
              <a:t/>
            </a:r>
            <a:br>
              <a:rPr lang="ru-RU" b="1" u="dotDash" cap="all" dirty="0" smtClean="0">
                <a:uFill>
                  <a:solidFill>
                    <a:srgbClr val="C00000"/>
                  </a:solidFill>
                </a:uFill>
              </a:rPr>
            </a:br>
            <a:r>
              <a:rPr lang="ru-RU" b="1" u="heavy" cap="all" dirty="0" smtClean="0">
                <a:solidFill>
                  <a:schemeClr val="tx1"/>
                </a:solidFill>
                <a:uFill>
                  <a:solidFill>
                    <a:srgbClr val="C00000"/>
                  </a:solidFill>
                </a:uFill>
              </a:rPr>
              <a:t>ветер </a:t>
            </a:r>
            <a:r>
              <a:rPr lang="ru-RU" b="1" u="dbl" cap="all" dirty="0" smtClean="0">
                <a:solidFill>
                  <a:schemeClr val="tx1"/>
                </a:solidFill>
                <a:uFill>
                  <a:solidFill>
                    <a:srgbClr val="C00000"/>
                  </a:solidFill>
                </a:uFill>
              </a:rPr>
              <a:t>занес </a:t>
            </a:r>
            <a:r>
              <a:rPr lang="ru-RU" b="1" u="sng" cap="all" dirty="0" smtClean="0">
                <a:solidFill>
                  <a:schemeClr val="tx1"/>
                </a:solidFill>
                <a:uFill>
                  <a:solidFill>
                    <a:srgbClr val="C00000"/>
                  </a:solidFill>
                </a:uFill>
              </a:rPr>
              <a:t> </a:t>
            </a:r>
            <a:r>
              <a:rPr lang="ru-RU" b="1" u="dashLong" cap="all" dirty="0" smtClean="0">
                <a:solidFill>
                  <a:schemeClr val="tx1"/>
                </a:solidFill>
                <a:uFill>
                  <a:solidFill>
                    <a:srgbClr val="C00000"/>
                  </a:solidFill>
                </a:uFill>
              </a:rPr>
              <a:t>семена </a:t>
            </a:r>
            <a:r>
              <a:rPr lang="ru-RU" b="1" u="dotDash" cap="all" dirty="0" smtClean="0">
                <a:solidFill>
                  <a:schemeClr val="tx1"/>
                </a:solidFill>
                <a:uFill>
                  <a:solidFill>
                    <a:srgbClr val="C00000"/>
                  </a:solidFill>
                </a:uFill>
              </a:rPr>
              <a:t>в </a:t>
            </a:r>
            <a:r>
              <a:rPr lang="ru-RU" b="1" u="wavyHeavy" cap="all" dirty="0" smtClean="0">
                <a:solidFill>
                  <a:schemeClr val="tx1"/>
                </a:solidFill>
                <a:uFill>
                  <a:solidFill>
                    <a:srgbClr val="C00000"/>
                  </a:solidFill>
                </a:uFill>
              </a:rPr>
              <a:t>топкое </a:t>
            </a:r>
            <a:r>
              <a:rPr lang="ru-RU" b="1" u="dotDash" cap="all" dirty="0" smtClean="0">
                <a:solidFill>
                  <a:schemeClr val="tx1"/>
                </a:solidFill>
                <a:uFill>
                  <a:solidFill>
                    <a:srgbClr val="C00000"/>
                  </a:solidFill>
                </a:uFill>
              </a:rPr>
              <a:t>болото.</a:t>
            </a:r>
            <a:r>
              <a:rPr lang="ru-RU" b="1" u="sng" cap="all" dirty="0" smtClean="0">
                <a:solidFill>
                  <a:schemeClr val="tx1"/>
                </a:solidFill>
                <a:uFill>
                  <a:solidFill>
                    <a:srgbClr val="C00000"/>
                  </a:solidFill>
                </a:uFill>
              </a:rPr>
              <a:t> </a:t>
            </a:r>
            <a:r>
              <a:rPr lang="ru-RU" b="1" cap="all" dirty="0" smtClean="0">
                <a:solidFill>
                  <a:schemeClr val="tx1"/>
                </a:solidFill>
                <a:uFill>
                  <a:solidFill>
                    <a:srgbClr val="C00000"/>
                  </a:solidFill>
                </a:uFill>
              </a:rPr>
              <a:t/>
            </a:r>
            <a:br>
              <a:rPr lang="ru-RU" b="1" cap="all" dirty="0" smtClean="0">
                <a:solidFill>
                  <a:schemeClr val="tx1"/>
                </a:solidFill>
                <a:uFill>
                  <a:solidFill>
                    <a:srgbClr val="C00000"/>
                  </a:solidFill>
                </a:uFill>
              </a:rPr>
            </a:br>
            <a:endParaRPr lang="ru-RU" dirty="0">
              <a:solidFill>
                <a:schemeClr val="tx1"/>
              </a:solidFill>
              <a:uFill>
                <a:solidFill>
                  <a:srgbClr val="C00000"/>
                </a:solidFill>
              </a:u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836168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rgbClr val="0070C0"/>
                </a:solidFill>
              </a:rPr>
              <a:t>Найдите </a:t>
            </a:r>
            <a:r>
              <a:rPr lang="ru-RU" dirty="0" smtClean="0">
                <a:solidFill>
                  <a:srgbClr val="0070C0"/>
                </a:solidFill>
              </a:rPr>
              <a:t>предложения, соответствующие </a:t>
            </a:r>
            <a:r>
              <a:rPr lang="ru-RU" dirty="0">
                <a:solidFill>
                  <a:srgbClr val="0070C0"/>
                </a:solidFill>
              </a:rPr>
              <a:t>схемам: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/>
              <a:t>1)[– - =]      </a:t>
            </a:r>
            <a:endParaRPr lang="ru-RU" dirty="0" smtClean="0"/>
          </a:p>
          <a:p>
            <a:r>
              <a:rPr lang="ru-RU" dirty="0" smtClean="0"/>
              <a:t>2</a:t>
            </a:r>
            <a:r>
              <a:rPr lang="ru-RU" dirty="0"/>
              <a:t>)[– =], и [– = ]</a:t>
            </a:r>
          </a:p>
          <a:p>
            <a:r>
              <a:rPr lang="ru-RU" dirty="0"/>
              <a:t>3)[О,… ]!</a:t>
            </a:r>
          </a:p>
          <a:p>
            <a:r>
              <a:rPr lang="ru-RU" dirty="0"/>
              <a:t>4)[…], ( что… ).</a:t>
            </a:r>
          </a:p>
          <a:p>
            <a:r>
              <a:rPr lang="ru-RU" dirty="0"/>
              <a:t>5)А: «П».   </a:t>
            </a:r>
            <a:endParaRPr lang="ru-RU" dirty="0" smtClean="0"/>
          </a:p>
          <a:p>
            <a:r>
              <a:rPr lang="ru-RU" dirty="0" smtClean="0"/>
              <a:t>6</a:t>
            </a:r>
            <a:r>
              <a:rPr lang="ru-RU" dirty="0"/>
              <a:t>) [O и O].</a:t>
            </a:r>
          </a:p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/>
              <a:t>1) Книга – лучший товарищ.</a:t>
            </a:r>
          </a:p>
          <a:p>
            <a:r>
              <a:rPr lang="ru-RU" dirty="0"/>
              <a:t>2) Проводник сказал, что в лесу водятся медведи.</a:t>
            </a:r>
          </a:p>
          <a:p>
            <a:r>
              <a:rPr lang="ru-RU" dirty="0"/>
              <a:t>3) Ребята, принимайте активное участие в конкурсах!</a:t>
            </a:r>
          </a:p>
          <a:p>
            <a:r>
              <a:rPr lang="ru-RU" dirty="0"/>
              <a:t>4) Море </a:t>
            </a:r>
            <a:r>
              <a:rPr lang="ru-RU" dirty="0" smtClean="0"/>
              <a:t>утихло </a:t>
            </a:r>
            <a:r>
              <a:rPr lang="ru-RU" dirty="0"/>
              <a:t>и только изредка глухо вздыхало.</a:t>
            </a:r>
          </a:p>
          <a:p>
            <a:r>
              <a:rPr lang="ru-RU" dirty="0"/>
              <a:t>5) Дверь тихонько отворилась, и царевна очутилась в светлой горнице своей.</a:t>
            </a:r>
          </a:p>
          <a:p>
            <a:r>
              <a:rPr lang="ru-RU" dirty="0"/>
              <a:t>6) А с платформы говорят: «Это город Ленинград».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5620942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99744" y="414528"/>
            <a:ext cx="8144256" cy="6753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07000"/>
              </a:lnSpc>
              <a:spcBef>
                <a:spcPts val="150"/>
              </a:spcBef>
              <a:spcAft>
                <a:spcPts val="800"/>
              </a:spcAft>
              <a:buAutoNum type="arabicParenR"/>
            </a:pPr>
            <a:r>
              <a:rPr lang="ru-RU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Книга – лучший товарищ.</a:t>
            </a:r>
          </a:p>
          <a:p>
            <a:pPr marL="228600" lvl="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prstClr val="black"/>
                </a:solidFill>
              </a:rPr>
              <a:t>1)[– - =]      </a:t>
            </a:r>
          </a:p>
          <a:p>
            <a:pPr>
              <a:lnSpc>
                <a:spcPct val="107000"/>
              </a:lnSpc>
              <a:spcBef>
                <a:spcPts val="150"/>
              </a:spcBef>
              <a:spcAft>
                <a:spcPts val="800"/>
              </a:spcAft>
            </a:pPr>
            <a:r>
              <a:rPr lang="ru-RU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2) Проводник сказал, что в лесу водятся медведи.</a:t>
            </a:r>
          </a:p>
          <a:p>
            <a:pPr marL="228600" lvl="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prstClr val="black"/>
                </a:solidFill>
              </a:rPr>
              <a:t>4)[…], ( что… </a:t>
            </a:r>
            <a:r>
              <a:rPr lang="ru-RU" sz="2800" dirty="0" smtClean="0">
                <a:solidFill>
                  <a:prstClr val="black"/>
                </a:solidFill>
              </a:rPr>
              <a:t>).</a:t>
            </a:r>
            <a:endParaRPr lang="ru-RU" b="1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Bef>
                <a:spcPts val="150"/>
              </a:spcBef>
              <a:spcAft>
                <a:spcPts val="800"/>
              </a:spcAft>
            </a:pPr>
            <a:r>
              <a:rPr lang="ru-RU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3) Ребята, принимайте активное участие в конкурсах!</a:t>
            </a:r>
          </a:p>
          <a:p>
            <a:pPr marL="228600" lvl="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prstClr val="black"/>
                </a:solidFill>
              </a:rPr>
              <a:t>3)[О,… </a:t>
            </a:r>
            <a:r>
              <a:rPr lang="ru-RU" sz="2800" dirty="0" smtClean="0">
                <a:solidFill>
                  <a:prstClr val="black"/>
                </a:solidFill>
              </a:rPr>
              <a:t>]!</a:t>
            </a:r>
            <a:endParaRPr lang="ru-RU" b="1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Bef>
                <a:spcPts val="150"/>
              </a:spcBef>
              <a:spcAft>
                <a:spcPts val="800"/>
              </a:spcAft>
            </a:pPr>
            <a:r>
              <a:rPr lang="ru-RU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4) Море утихло и только изредка глухо вздыхало.</a:t>
            </a:r>
          </a:p>
          <a:p>
            <a:pPr marL="228600" lvl="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prstClr val="black"/>
                </a:solidFill>
              </a:rPr>
              <a:t>6) [O и O].</a:t>
            </a:r>
          </a:p>
          <a:p>
            <a:pPr>
              <a:lnSpc>
                <a:spcPct val="107000"/>
              </a:lnSpc>
              <a:spcBef>
                <a:spcPts val="150"/>
              </a:spcBef>
              <a:spcAft>
                <a:spcPts val="800"/>
              </a:spcAft>
            </a:pPr>
            <a:endParaRPr lang="ru-RU" b="1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Bef>
                <a:spcPts val="150"/>
              </a:spcBef>
              <a:spcAft>
                <a:spcPts val="800"/>
              </a:spcAft>
            </a:pPr>
            <a:r>
              <a:rPr lang="ru-RU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5) Дверь тихонько отворилась, и царевна очутилась в светлой горнице своей.</a:t>
            </a:r>
          </a:p>
          <a:p>
            <a:pPr marL="228600" lvl="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prstClr val="black"/>
                </a:solidFill>
              </a:rPr>
              <a:t>2)[– =], и [– = </a:t>
            </a:r>
            <a:r>
              <a:rPr lang="ru-RU" sz="2800" dirty="0" smtClean="0">
                <a:solidFill>
                  <a:prstClr val="black"/>
                </a:solidFill>
              </a:rPr>
              <a:t>]</a:t>
            </a:r>
            <a:endParaRPr lang="ru-RU" b="1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Bef>
                <a:spcPts val="150"/>
              </a:spcBef>
              <a:spcAft>
                <a:spcPts val="800"/>
              </a:spcAft>
            </a:pPr>
            <a:r>
              <a:rPr lang="ru-RU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6) А с платформы говорят: «Это город Ленинград».</a:t>
            </a:r>
          </a:p>
          <a:p>
            <a:pPr marL="228600" lvl="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prstClr val="black"/>
                </a:solidFill>
              </a:rPr>
              <a:t>5)А: «П».   </a:t>
            </a:r>
          </a:p>
          <a:p>
            <a:pPr>
              <a:lnSpc>
                <a:spcPct val="107000"/>
              </a:lnSpc>
              <a:spcBef>
                <a:spcPts val="150"/>
              </a:spcBef>
              <a:spcAft>
                <a:spcPts val="800"/>
              </a:spcAft>
            </a:pPr>
            <a:endParaRPr lang="ru-RU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4075606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7172" y="466821"/>
            <a:ext cx="8596668" cy="178800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Comic Sans MS" panose="030F0702030302020204" pitchFamily="66" charset="0"/>
              </a:rPr>
              <a:t>«Третий лишний</a:t>
            </a:r>
            <a:r>
              <a:rPr lang="ru-RU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»</a:t>
            </a:r>
            <a:r>
              <a:rPr lang="ru-RU" b="1" dirty="0">
                <a:solidFill>
                  <a:schemeClr val="tx1"/>
                </a:solidFill>
                <a:latin typeface="Comic Sans MS" panose="030F0702030302020204" pitchFamily="66" charset="0"/>
              </a:rPr>
              <a:t/>
            </a:r>
            <a:br>
              <a:rPr lang="ru-RU" b="1" dirty="0">
                <a:solidFill>
                  <a:schemeClr val="tx1"/>
                </a:solidFill>
                <a:latin typeface="Comic Sans MS" panose="030F0702030302020204" pitchFamily="66" charset="0"/>
              </a:rPr>
            </a:br>
            <a:r>
              <a:rPr lang="ru-RU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/>
            </a:r>
            <a:br>
              <a:rPr lang="ru-RU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</a:br>
            <a:r>
              <a:rPr lang="ru-RU" i="1" dirty="0" smtClean="0">
                <a:solidFill>
                  <a:schemeClr val="tx1"/>
                </a:solidFill>
              </a:rPr>
              <a:t>Найдите </a:t>
            </a:r>
            <a:r>
              <a:rPr lang="ru-RU" i="1" dirty="0">
                <a:solidFill>
                  <a:schemeClr val="tx1"/>
                </a:solidFill>
              </a:rPr>
              <a:t>лишнее слово:</a:t>
            </a:r>
            <a:br>
              <a:rPr lang="ru-RU" i="1" dirty="0">
                <a:solidFill>
                  <a:schemeClr val="tx1"/>
                </a:solidFill>
              </a:rPr>
            </a:br>
            <a:endParaRPr lang="ru-RU" sz="2000" i="1" dirty="0">
              <a:solidFill>
                <a:schemeClr val="tx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77335" y="2337955"/>
            <a:ext cx="8596668" cy="3470563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1)Простое</a:t>
            </a:r>
            <a:r>
              <a:rPr lang="ru-RU" dirty="0">
                <a:solidFill>
                  <a:schemeClr val="tx1"/>
                </a:solidFill>
              </a:rPr>
              <a:t>, бессоюзное, сложное</a:t>
            </a:r>
            <a:r>
              <a:rPr lang="ru-RU" dirty="0" smtClean="0">
                <a:solidFill>
                  <a:schemeClr val="tx1"/>
                </a:solidFill>
              </a:rPr>
              <a:t>;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Сложное</a:t>
            </a:r>
          </a:p>
          <a:p>
            <a:r>
              <a:rPr lang="ru-RU" dirty="0">
                <a:solidFill>
                  <a:schemeClr val="tx1"/>
                </a:solidFill>
              </a:rPr>
              <a:t/>
            </a:r>
            <a:br>
              <a:rPr lang="ru-RU" dirty="0">
                <a:solidFill>
                  <a:schemeClr val="tx1"/>
                </a:solidFill>
              </a:rPr>
            </a:br>
            <a:r>
              <a:rPr lang="ru-RU" dirty="0">
                <a:solidFill>
                  <a:schemeClr val="tx1"/>
                </a:solidFill>
              </a:rPr>
              <a:t>2) Определение, обстоятельство, подлежащее</a:t>
            </a:r>
            <a:r>
              <a:rPr lang="ru-RU" dirty="0" smtClean="0">
                <a:solidFill>
                  <a:schemeClr val="tx1"/>
                </a:solidFill>
              </a:rPr>
              <a:t>;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 подлежащее</a:t>
            </a:r>
          </a:p>
          <a:p>
            <a:r>
              <a:rPr lang="ru-RU" dirty="0">
                <a:solidFill>
                  <a:schemeClr val="tx1"/>
                </a:solidFill>
              </a:rPr>
              <a:t/>
            </a:r>
            <a:br>
              <a:rPr lang="ru-RU" dirty="0">
                <a:solidFill>
                  <a:schemeClr val="tx1"/>
                </a:solidFill>
              </a:rPr>
            </a:br>
            <a:r>
              <a:rPr lang="ru-RU" dirty="0">
                <a:solidFill>
                  <a:schemeClr val="tx1"/>
                </a:solidFill>
              </a:rPr>
              <a:t>3) Повествовательное, </a:t>
            </a:r>
            <a:r>
              <a:rPr lang="ru-RU" dirty="0" smtClean="0">
                <a:solidFill>
                  <a:schemeClr val="tx1"/>
                </a:solidFill>
              </a:rPr>
              <a:t>восклицательное, </a:t>
            </a:r>
            <a:r>
              <a:rPr lang="ru-RU" dirty="0">
                <a:solidFill>
                  <a:schemeClr val="tx1"/>
                </a:solidFill>
              </a:rPr>
              <a:t>невосклицательное</a:t>
            </a:r>
            <a:r>
              <a:rPr lang="ru-RU" dirty="0" smtClean="0">
                <a:solidFill>
                  <a:schemeClr val="tx1"/>
                </a:solidFill>
              </a:rPr>
              <a:t>;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Восклицательное</a:t>
            </a:r>
          </a:p>
          <a:p>
            <a:r>
              <a:rPr lang="ru-RU" dirty="0">
                <a:solidFill>
                  <a:schemeClr val="tx1"/>
                </a:solidFill>
              </a:rPr>
              <a:t/>
            </a:r>
            <a:br>
              <a:rPr lang="ru-RU" dirty="0">
                <a:solidFill>
                  <a:schemeClr val="tx1"/>
                </a:solidFill>
              </a:rPr>
            </a:br>
            <a:r>
              <a:rPr lang="ru-RU" dirty="0">
                <a:solidFill>
                  <a:schemeClr val="tx1"/>
                </a:solidFill>
              </a:rPr>
              <a:t>4) Простое, нераспространённое, распространённое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Простое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51019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effectLst/>
                <a:latin typeface="Segoe Script" panose="020B0504020000000003" pitchFamily="34" charset="0"/>
                <a:ea typeface="Times New Roman" panose="02020603050405020304" pitchFamily="18" charset="0"/>
              </a:rPr>
              <a:t>Физкультминутка</a:t>
            </a:r>
            <a:endParaRPr lang="ru-RU" b="1" dirty="0">
              <a:solidFill>
                <a:srgbClr val="002060"/>
              </a:solidFill>
              <a:latin typeface="Segoe Script" panose="020B0504020000000003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lnSpc>
                <a:spcPct val="107000"/>
              </a:lnSpc>
              <a:spcBef>
                <a:spcPts val="150"/>
              </a:spcBef>
              <a:spcAft>
                <a:spcPts val="800"/>
              </a:spcAft>
            </a:pPr>
            <a:r>
              <a:rPr lang="ru-RU" sz="20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синтаксис- наклон вперёд;</a:t>
            </a:r>
          </a:p>
          <a:p>
            <a:pPr algn="just">
              <a:lnSpc>
                <a:spcPct val="107000"/>
              </a:lnSpc>
              <a:spcBef>
                <a:spcPts val="150"/>
              </a:spcBef>
              <a:spcAft>
                <a:spcPts val="800"/>
              </a:spcAft>
            </a:pPr>
            <a:endParaRPr lang="ru-RU" sz="2000" dirty="0" smtClean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Bef>
                <a:spcPts val="150"/>
              </a:spcBef>
              <a:spcAft>
                <a:spcPts val="800"/>
              </a:spcAft>
            </a:pPr>
            <a:r>
              <a:rPr lang="ru-RU" sz="20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пунктуация – хлопок; </a:t>
            </a:r>
          </a:p>
          <a:p>
            <a:pPr marL="0" indent="0" algn="just">
              <a:lnSpc>
                <a:spcPct val="107000"/>
              </a:lnSpc>
              <a:spcBef>
                <a:spcPts val="150"/>
              </a:spcBef>
              <a:spcAft>
                <a:spcPts val="800"/>
              </a:spcAft>
              <a:buNone/>
            </a:pPr>
            <a:endParaRPr lang="ru-RU" sz="2000" dirty="0" smtClean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Bef>
                <a:spcPts val="150"/>
              </a:spcBef>
              <a:spcAft>
                <a:spcPts val="800"/>
              </a:spcAft>
            </a:pPr>
            <a:r>
              <a:rPr lang="ru-RU" sz="20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другие разделы языка – наклон влево.</a:t>
            </a:r>
            <a:endParaRPr lang="ru-RU" sz="2000" dirty="0" smtClean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5294417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000" b="1" dirty="0">
                <a:solidFill>
                  <a:srgbClr val="7030A0"/>
                </a:solidFill>
              </a:rPr>
              <a:t>Соотнесите буквы и цифры в двух таблицах. Вы получите оценку вашей работы на уроке.</a:t>
            </a:r>
            <a:br>
              <a:rPr lang="ru-RU" sz="2000" b="1" dirty="0">
                <a:solidFill>
                  <a:srgbClr val="7030A0"/>
                </a:solidFill>
              </a:rPr>
            </a:br>
            <a:r>
              <a:rPr lang="ru-RU" sz="2000" b="1" dirty="0">
                <a:solidFill>
                  <a:srgbClr val="7030A0"/>
                </a:solidFill>
              </a:rPr>
              <a:t>Читайте без помощи рук, отслеживая последовательность глазами.</a:t>
            </a:r>
            <a:br>
              <a:rPr lang="ru-RU" sz="2000" b="1" dirty="0">
                <a:solidFill>
                  <a:srgbClr val="7030A0"/>
                </a:solidFill>
              </a:rPr>
            </a:br>
            <a:endParaRPr lang="ru-RU" sz="2000" b="1" dirty="0">
              <a:solidFill>
                <a:srgbClr val="7030A0"/>
              </a:solidFill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304832327"/>
              </p:ext>
            </p:extLst>
          </p:nvPr>
        </p:nvGraphicFramePr>
        <p:xfrm>
          <a:off x="1755649" y="1999488"/>
          <a:ext cx="3303848" cy="3091994"/>
        </p:xfrm>
        <a:graphic>
          <a:graphicData uri="http://schemas.openxmlformats.org/drawingml/2006/table">
            <a:tbl>
              <a:tblPr/>
              <a:tblGrid>
                <a:gridCol w="511625"/>
                <a:gridCol w="571815"/>
                <a:gridCol w="647823"/>
                <a:gridCol w="742188"/>
                <a:gridCol w="667837"/>
                <a:gridCol w="162560"/>
              </a:tblGrid>
              <a:tr h="106070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150"/>
                        </a:spcBef>
                        <a:spcAft>
                          <a:spcPts val="800"/>
                        </a:spcAft>
                      </a:pPr>
                      <a:r>
                        <a:rPr lang="ru-RU" sz="3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3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150"/>
                        </a:spcBef>
                        <a:spcAft>
                          <a:spcPts val="800"/>
                        </a:spcAft>
                      </a:pPr>
                      <a:r>
                        <a:rPr lang="ru-RU" sz="3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3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150"/>
                        </a:spcBef>
                        <a:spcAft>
                          <a:spcPts val="800"/>
                        </a:spcAft>
                      </a:pPr>
                      <a:r>
                        <a:rPr lang="ru-RU" sz="3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3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150"/>
                        </a:spcBef>
                        <a:spcAft>
                          <a:spcPts val="800"/>
                        </a:spcAft>
                      </a:pPr>
                      <a:r>
                        <a:rPr lang="ru-RU" sz="3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3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150"/>
                        </a:spcBef>
                        <a:spcAft>
                          <a:spcPts val="800"/>
                        </a:spcAft>
                      </a:pPr>
                      <a:r>
                        <a:rPr lang="ru-RU" sz="3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4   </a:t>
                      </a:r>
                      <a:endParaRPr lang="ru-RU" sz="3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56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150"/>
                        </a:spcBef>
                        <a:spcAft>
                          <a:spcPts val="800"/>
                        </a:spcAft>
                      </a:pPr>
                      <a:r>
                        <a:rPr lang="ru-RU" sz="3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3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150"/>
                        </a:spcBef>
                        <a:spcAft>
                          <a:spcPts val="800"/>
                        </a:spcAft>
                      </a:pPr>
                      <a:r>
                        <a:rPr lang="ru-RU" sz="3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3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150"/>
                        </a:spcBef>
                        <a:spcAft>
                          <a:spcPts val="800"/>
                        </a:spcAft>
                      </a:pPr>
                      <a:r>
                        <a:rPr lang="ru-RU" sz="3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3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150"/>
                        </a:spcBef>
                        <a:spcAft>
                          <a:spcPts val="800"/>
                        </a:spcAft>
                      </a:pPr>
                      <a:r>
                        <a:rPr lang="ru-RU" sz="3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3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150"/>
                        </a:spcBef>
                        <a:spcAft>
                          <a:spcPts val="800"/>
                        </a:spcAft>
                      </a:pPr>
                      <a:r>
                        <a:rPr lang="ru-RU" sz="3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3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156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150"/>
                        </a:spcBef>
                        <a:spcAft>
                          <a:spcPts val="800"/>
                        </a:spcAft>
                      </a:pPr>
                      <a:r>
                        <a:rPr lang="ru-RU" sz="3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3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150"/>
                        </a:spcBef>
                        <a:spcAft>
                          <a:spcPts val="800"/>
                        </a:spcAft>
                      </a:pPr>
                      <a:r>
                        <a:rPr lang="ru-RU" sz="3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3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150"/>
                        </a:spcBef>
                        <a:spcAft>
                          <a:spcPts val="800"/>
                        </a:spcAft>
                      </a:pPr>
                      <a:r>
                        <a:rPr lang="ru-RU" sz="3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3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150"/>
                        </a:spcBef>
                        <a:spcAft>
                          <a:spcPts val="800"/>
                        </a:spcAft>
                      </a:pPr>
                      <a:r>
                        <a:rPr lang="ru-RU" sz="3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3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150"/>
                        </a:spcBef>
                        <a:spcAft>
                          <a:spcPts val="800"/>
                        </a:spcAft>
                      </a:pPr>
                      <a:r>
                        <a:rPr lang="ru-RU" sz="3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3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9" name="Объект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443706819"/>
              </p:ext>
            </p:extLst>
          </p:nvPr>
        </p:nvGraphicFramePr>
        <p:xfrm>
          <a:off x="6510528" y="2023870"/>
          <a:ext cx="3547872" cy="3011425"/>
        </p:xfrm>
        <a:graphic>
          <a:graphicData uri="http://schemas.openxmlformats.org/drawingml/2006/table">
            <a:tbl>
              <a:tblPr/>
              <a:tblGrid>
                <a:gridCol w="591312"/>
                <a:gridCol w="696903"/>
                <a:gridCol w="739141"/>
                <a:gridCol w="772371"/>
                <a:gridCol w="748145"/>
              </a:tblGrid>
              <a:tr h="79895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3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3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endParaRPr lang="ru-RU" sz="3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ы</a:t>
                      </a:r>
                      <a:endParaRPr lang="ru-RU" sz="3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3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676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ц</a:t>
                      </a:r>
                      <a:endParaRPr lang="ru-RU" sz="3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sz="3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3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3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endParaRPr lang="ru-RU" sz="3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477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endParaRPr lang="ru-RU" sz="3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3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3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3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ы</a:t>
                      </a:r>
                      <a:endParaRPr lang="ru-RU" sz="3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29460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50427" y="2405596"/>
            <a:ext cx="8818247" cy="127791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Bef>
                <a:spcPts val="150"/>
              </a:spcBef>
              <a:spcAft>
                <a:spcPts val="800"/>
              </a:spcAft>
            </a:pPr>
            <a:r>
              <a:rPr lang="ru-RU" sz="72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 молодцы ребята.</a:t>
            </a:r>
            <a:endParaRPr lang="ru-RU" sz="7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15346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3483" y="2405596"/>
            <a:ext cx="8972136" cy="127791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Bef>
                <a:spcPts val="150"/>
              </a:spcBef>
              <a:spcAft>
                <a:spcPts val="800"/>
              </a:spcAft>
            </a:pPr>
            <a:r>
              <a:rPr lang="ru-RU" sz="72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 молодцы, ребята!</a:t>
            </a:r>
            <a:endParaRPr lang="ru-RU" sz="7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10107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0287000" cy="6951518"/>
          </a:xfrm>
          <a:solidFill>
            <a:schemeClr val="accent1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6000" b="1" dirty="0" smtClean="0">
                <a:solidFill>
                  <a:schemeClr val="tx1"/>
                </a:solidFill>
              </a:rPr>
              <a:t>       Актуализация знаний:</a:t>
            </a:r>
            <a:r>
              <a:rPr lang="ru-RU" sz="6000" b="1" dirty="0">
                <a:solidFill>
                  <a:schemeClr val="tx1"/>
                </a:solidFill>
              </a:rPr>
              <a:t/>
            </a:r>
            <a:br>
              <a:rPr lang="ru-RU" sz="6000" b="1" dirty="0">
                <a:solidFill>
                  <a:schemeClr val="tx1"/>
                </a:solidFill>
              </a:rPr>
            </a:br>
            <a:r>
              <a:rPr lang="ru-RU" sz="4400" i="1" u="sng" dirty="0">
                <a:solidFill>
                  <a:schemeClr val="tx1"/>
                </a:solidFill>
              </a:rPr>
              <a:t>На выбор:</a:t>
            </a:r>
            <a:br>
              <a:rPr lang="ru-RU" sz="4400" i="1" u="sng" dirty="0">
                <a:solidFill>
                  <a:schemeClr val="tx1"/>
                </a:solidFill>
              </a:rPr>
            </a:br>
            <a:r>
              <a:rPr lang="ru-RU" sz="4400" i="1" dirty="0">
                <a:solidFill>
                  <a:schemeClr val="tx1"/>
                </a:solidFill>
              </a:rPr>
              <a:t>-Составить 3 предложения об осени, сделать синтаксический разбор одного из них.</a:t>
            </a:r>
            <a:br>
              <a:rPr lang="ru-RU" sz="4400" i="1" dirty="0">
                <a:solidFill>
                  <a:schemeClr val="tx1"/>
                </a:solidFill>
              </a:rPr>
            </a:br>
            <a:r>
              <a:rPr lang="ru-RU" sz="4400" i="1" dirty="0">
                <a:solidFill>
                  <a:schemeClr val="tx1"/>
                </a:solidFill>
              </a:rPr>
              <a:t>-Мини-сочинение об осени(5-7 предложений).</a:t>
            </a:r>
            <a:br>
              <a:rPr lang="ru-RU" sz="4400" i="1" dirty="0">
                <a:solidFill>
                  <a:schemeClr val="tx1"/>
                </a:solidFill>
              </a:rPr>
            </a:br>
            <a:r>
              <a:rPr lang="ru-RU" sz="4400" i="1" u="sng" dirty="0">
                <a:solidFill>
                  <a:schemeClr val="tx1"/>
                </a:solidFill>
              </a:rPr>
              <a:t>Всем:</a:t>
            </a:r>
            <a:r>
              <a:rPr lang="ru-RU" sz="4400" i="1" dirty="0">
                <a:solidFill>
                  <a:schemeClr val="tx1"/>
                </a:solidFill>
              </a:rPr>
              <a:t/>
            </a:r>
            <a:br>
              <a:rPr lang="ru-RU" sz="4400" i="1" dirty="0">
                <a:solidFill>
                  <a:schemeClr val="tx1"/>
                </a:solidFill>
              </a:rPr>
            </a:br>
            <a:r>
              <a:rPr lang="ru-RU" sz="4400" i="1" dirty="0">
                <a:solidFill>
                  <a:schemeClr val="tx1"/>
                </a:solidFill>
              </a:rPr>
              <a:t>§§24-49 повторить</a:t>
            </a:r>
            <a:r>
              <a:rPr lang="ru-RU" sz="4400" i="1">
                <a:solidFill>
                  <a:schemeClr val="tx1"/>
                </a:solidFill>
              </a:rPr>
              <a:t>, </a:t>
            </a:r>
            <a:r>
              <a:rPr lang="ru-RU" sz="4400" i="1" smtClean="0">
                <a:solidFill>
                  <a:schemeClr val="tx1"/>
                </a:solidFill>
              </a:rPr>
              <a:t>упр.261(устно</a:t>
            </a:r>
            <a:r>
              <a:rPr lang="ru-RU" sz="4400" i="1" dirty="0">
                <a:solidFill>
                  <a:schemeClr val="tx1"/>
                </a:solidFill>
              </a:rPr>
              <a:t>).</a:t>
            </a:r>
            <a:r>
              <a:rPr lang="ru-RU" sz="6000" i="1" dirty="0"/>
              <a:t/>
            </a:r>
            <a:br>
              <a:rPr lang="ru-RU" sz="6000" i="1" dirty="0"/>
            </a:br>
            <a:endParaRPr lang="ru-RU" sz="6000" b="1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1237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3621278"/>
              </p:ext>
            </p:extLst>
          </p:nvPr>
        </p:nvGraphicFramePr>
        <p:xfrm>
          <a:off x="665021" y="1589947"/>
          <a:ext cx="9944097" cy="348941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01793"/>
                <a:gridCol w="1145520"/>
                <a:gridCol w="1121148"/>
                <a:gridCol w="1145520"/>
                <a:gridCol w="1048031"/>
                <a:gridCol w="1194267"/>
                <a:gridCol w="1267386"/>
                <a:gridCol w="974912"/>
                <a:gridCol w="1145520"/>
              </a:tblGrid>
              <a:tr h="1891007">
                <a:tc>
                  <a:txBody>
                    <a:bodyPr/>
                    <a:lstStyle/>
                    <a:p>
                      <a:pPr marL="47625" algn="ctr">
                        <a:lnSpc>
                          <a:spcPct val="107000"/>
                        </a:lnSpc>
                        <a:spcBef>
                          <a:spcPts val="150"/>
                        </a:spcBef>
                        <a:spcAft>
                          <a:spcPts val="800"/>
                        </a:spcAft>
                      </a:pPr>
                      <a:r>
                        <a:rPr lang="ru-RU" sz="2800" b="1" dirty="0">
                          <a:effectLst/>
                        </a:rPr>
                        <a:t>1</a:t>
                      </a:r>
                      <a:endParaRPr lang="ru-RU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23825" algn="ctr">
                        <a:lnSpc>
                          <a:spcPct val="107000"/>
                        </a:lnSpc>
                        <a:spcBef>
                          <a:spcPts val="150"/>
                        </a:spcBef>
                        <a:spcAft>
                          <a:spcPts val="800"/>
                        </a:spcAft>
                      </a:pPr>
                      <a:r>
                        <a:rPr lang="ru-RU" sz="2800" b="1" dirty="0">
                          <a:effectLst/>
                        </a:rPr>
                        <a:t>2</a:t>
                      </a:r>
                      <a:endParaRPr lang="ru-RU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23825" algn="ctr">
                        <a:lnSpc>
                          <a:spcPct val="107000"/>
                        </a:lnSpc>
                        <a:spcBef>
                          <a:spcPts val="150"/>
                        </a:spcBef>
                        <a:spcAft>
                          <a:spcPts val="800"/>
                        </a:spcAft>
                      </a:pPr>
                      <a:r>
                        <a:rPr lang="ru-RU" sz="2800" b="1" dirty="0">
                          <a:effectLst/>
                        </a:rPr>
                        <a:t>3</a:t>
                      </a:r>
                      <a:endParaRPr lang="ru-RU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42875" algn="ctr">
                        <a:lnSpc>
                          <a:spcPct val="107000"/>
                        </a:lnSpc>
                        <a:spcBef>
                          <a:spcPts val="150"/>
                        </a:spcBef>
                        <a:spcAft>
                          <a:spcPts val="800"/>
                        </a:spcAft>
                      </a:pPr>
                      <a:r>
                        <a:rPr lang="ru-RU" sz="2800" b="1" dirty="0">
                          <a:effectLst/>
                        </a:rPr>
                        <a:t>4</a:t>
                      </a:r>
                      <a:endParaRPr lang="ru-RU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42875" algn="ctr">
                        <a:lnSpc>
                          <a:spcPct val="107000"/>
                        </a:lnSpc>
                        <a:spcBef>
                          <a:spcPts val="150"/>
                        </a:spcBef>
                        <a:spcAft>
                          <a:spcPts val="800"/>
                        </a:spcAft>
                      </a:pPr>
                      <a:r>
                        <a:rPr lang="ru-RU" sz="2800" b="1" dirty="0">
                          <a:effectLst/>
                        </a:rPr>
                        <a:t>5</a:t>
                      </a:r>
                      <a:endParaRPr lang="ru-RU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80975" algn="ctr">
                        <a:lnSpc>
                          <a:spcPct val="107000"/>
                        </a:lnSpc>
                        <a:spcBef>
                          <a:spcPts val="150"/>
                        </a:spcBef>
                        <a:spcAft>
                          <a:spcPts val="800"/>
                        </a:spcAft>
                      </a:pPr>
                      <a:r>
                        <a:rPr lang="ru-RU" sz="2800" b="1" dirty="0">
                          <a:effectLst/>
                        </a:rPr>
                        <a:t>6</a:t>
                      </a:r>
                      <a:endParaRPr lang="ru-RU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61925" algn="ctr">
                        <a:lnSpc>
                          <a:spcPct val="107000"/>
                        </a:lnSpc>
                        <a:spcBef>
                          <a:spcPts val="150"/>
                        </a:spcBef>
                        <a:spcAft>
                          <a:spcPts val="800"/>
                        </a:spcAft>
                      </a:pPr>
                      <a:r>
                        <a:rPr lang="ru-RU" sz="2800" b="1" dirty="0">
                          <a:effectLst/>
                        </a:rPr>
                        <a:t>7</a:t>
                      </a:r>
                      <a:endParaRPr lang="ru-RU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14300" algn="ctr">
                        <a:lnSpc>
                          <a:spcPct val="107000"/>
                        </a:lnSpc>
                        <a:spcBef>
                          <a:spcPts val="150"/>
                        </a:spcBef>
                        <a:spcAft>
                          <a:spcPts val="800"/>
                        </a:spcAft>
                      </a:pPr>
                      <a:r>
                        <a:rPr lang="ru-RU" sz="2800" b="1" dirty="0">
                          <a:effectLst/>
                        </a:rPr>
                        <a:t>8</a:t>
                      </a:r>
                      <a:endParaRPr lang="ru-RU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90500" algn="ctr">
                        <a:lnSpc>
                          <a:spcPct val="107000"/>
                        </a:lnSpc>
                        <a:spcBef>
                          <a:spcPts val="150"/>
                        </a:spcBef>
                        <a:spcAft>
                          <a:spcPts val="800"/>
                        </a:spcAft>
                      </a:pPr>
                      <a:r>
                        <a:rPr lang="ru-RU" sz="2800" b="1" dirty="0">
                          <a:effectLst/>
                        </a:rPr>
                        <a:t>9</a:t>
                      </a:r>
                      <a:endParaRPr lang="ru-RU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598412">
                <a:tc>
                  <a:txBody>
                    <a:bodyPr/>
                    <a:lstStyle/>
                    <a:p>
                      <a:pPr marL="47625" algn="ctr">
                        <a:lnSpc>
                          <a:spcPct val="107000"/>
                        </a:lnSpc>
                        <a:spcBef>
                          <a:spcPts val="150"/>
                        </a:spcBef>
                        <a:spcAft>
                          <a:spcPts val="800"/>
                        </a:spcAft>
                      </a:pPr>
                      <a:endParaRPr lang="ru-RU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23825" algn="ctr">
                        <a:lnSpc>
                          <a:spcPct val="107000"/>
                        </a:lnSpc>
                        <a:spcBef>
                          <a:spcPts val="150"/>
                        </a:spcBef>
                        <a:spcAft>
                          <a:spcPts val="800"/>
                        </a:spcAft>
                      </a:pPr>
                      <a:endParaRPr lang="ru-RU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23825" algn="ctr">
                        <a:lnSpc>
                          <a:spcPct val="107000"/>
                        </a:lnSpc>
                        <a:spcBef>
                          <a:spcPts val="150"/>
                        </a:spcBef>
                        <a:spcAft>
                          <a:spcPts val="800"/>
                        </a:spcAft>
                      </a:pPr>
                      <a:endParaRPr lang="ru-RU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42875" algn="ctr">
                        <a:lnSpc>
                          <a:spcPct val="107000"/>
                        </a:lnSpc>
                        <a:spcBef>
                          <a:spcPts val="150"/>
                        </a:spcBef>
                        <a:spcAft>
                          <a:spcPts val="800"/>
                        </a:spcAft>
                      </a:pPr>
                      <a:endParaRPr lang="ru-RU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42875" algn="ctr">
                        <a:lnSpc>
                          <a:spcPct val="107000"/>
                        </a:lnSpc>
                        <a:spcBef>
                          <a:spcPts val="150"/>
                        </a:spcBef>
                        <a:spcAft>
                          <a:spcPts val="800"/>
                        </a:spcAft>
                      </a:pPr>
                      <a:endParaRPr lang="ru-RU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80975" algn="ctr">
                        <a:lnSpc>
                          <a:spcPct val="107000"/>
                        </a:lnSpc>
                        <a:spcBef>
                          <a:spcPts val="150"/>
                        </a:spcBef>
                        <a:spcAft>
                          <a:spcPts val="800"/>
                        </a:spcAft>
                      </a:pPr>
                      <a:endParaRPr lang="ru-RU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61925" algn="ctr">
                        <a:lnSpc>
                          <a:spcPct val="107000"/>
                        </a:lnSpc>
                        <a:spcBef>
                          <a:spcPts val="150"/>
                        </a:spcBef>
                        <a:spcAft>
                          <a:spcPts val="800"/>
                        </a:spcAft>
                      </a:pPr>
                      <a:endParaRPr lang="ru-RU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14300" algn="ctr">
                        <a:lnSpc>
                          <a:spcPct val="107000"/>
                        </a:lnSpc>
                        <a:spcBef>
                          <a:spcPts val="150"/>
                        </a:spcBef>
                        <a:spcAft>
                          <a:spcPts val="800"/>
                        </a:spcAft>
                      </a:pPr>
                      <a:endParaRPr lang="ru-RU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90500" algn="ctr">
                        <a:lnSpc>
                          <a:spcPct val="107000"/>
                        </a:lnSpc>
                        <a:spcBef>
                          <a:spcPts val="150"/>
                        </a:spcBef>
                        <a:spcAft>
                          <a:spcPts val="800"/>
                        </a:spcAft>
                      </a:pPr>
                      <a:endParaRPr lang="ru-RU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65287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1365795"/>
              </p:ext>
            </p:extLst>
          </p:nvPr>
        </p:nvGraphicFramePr>
        <p:xfrm>
          <a:off x="1278082" y="1877567"/>
          <a:ext cx="8520545" cy="2670050"/>
        </p:xfrm>
        <a:graphic>
          <a:graphicData uri="http://schemas.openxmlformats.org/drawingml/2006/table">
            <a:tbl>
              <a:tblPr/>
              <a:tblGrid>
                <a:gridCol w="772697"/>
                <a:gridCol w="981534"/>
                <a:gridCol w="960648"/>
                <a:gridCol w="981534"/>
                <a:gridCol w="898000"/>
                <a:gridCol w="1023300"/>
                <a:gridCol w="1085951"/>
                <a:gridCol w="835347"/>
                <a:gridCol w="981534"/>
              </a:tblGrid>
              <a:tr h="1335025">
                <a:tc>
                  <a:txBody>
                    <a:bodyPr/>
                    <a:lstStyle/>
                    <a:p>
                      <a:pPr marL="47625" algn="ctr">
                        <a:lnSpc>
                          <a:spcPct val="107000"/>
                        </a:lnSpc>
                        <a:spcBef>
                          <a:spcPts val="150"/>
                        </a:spcBef>
                        <a:spcAft>
                          <a:spcPts val="800"/>
                        </a:spcAft>
                      </a:pPr>
                      <a:r>
                        <a:rPr lang="ru-RU" sz="4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4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23825" algn="ctr">
                        <a:lnSpc>
                          <a:spcPct val="107000"/>
                        </a:lnSpc>
                        <a:spcBef>
                          <a:spcPts val="150"/>
                        </a:spcBef>
                        <a:spcAft>
                          <a:spcPts val="800"/>
                        </a:spcAft>
                      </a:pPr>
                      <a:r>
                        <a:rPr lang="ru-RU" sz="4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4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23825" algn="ctr">
                        <a:lnSpc>
                          <a:spcPct val="107000"/>
                        </a:lnSpc>
                        <a:spcBef>
                          <a:spcPts val="150"/>
                        </a:spcBef>
                        <a:spcAft>
                          <a:spcPts val="800"/>
                        </a:spcAft>
                      </a:pPr>
                      <a:r>
                        <a:rPr lang="ru-RU" sz="4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4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42875" algn="ctr">
                        <a:lnSpc>
                          <a:spcPct val="107000"/>
                        </a:lnSpc>
                        <a:spcBef>
                          <a:spcPts val="150"/>
                        </a:spcBef>
                        <a:spcAft>
                          <a:spcPts val="800"/>
                        </a:spcAft>
                      </a:pPr>
                      <a:r>
                        <a:rPr lang="ru-RU" sz="4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4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42875" algn="ctr">
                        <a:lnSpc>
                          <a:spcPct val="107000"/>
                        </a:lnSpc>
                        <a:spcBef>
                          <a:spcPts val="150"/>
                        </a:spcBef>
                        <a:spcAft>
                          <a:spcPts val="800"/>
                        </a:spcAft>
                      </a:pPr>
                      <a:r>
                        <a:rPr lang="ru-RU" sz="4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4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80975" algn="ctr">
                        <a:lnSpc>
                          <a:spcPct val="107000"/>
                        </a:lnSpc>
                        <a:spcBef>
                          <a:spcPts val="150"/>
                        </a:spcBef>
                        <a:spcAft>
                          <a:spcPts val="800"/>
                        </a:spcAft>
                      </a:pPr>
                      <a:r>
                        <a:rPr lang="ru-RU" sz="4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4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61925" algn="ctr">
                        <a:lnSpc>
                          <a:spcPct val="107000"/>
                        </a:lnSpc>
                        <a:spcBef>
                          <a:spcPts val="150"/>
                        </a:spcBef>
                        <a:spcAft>
                          <a:spcPts val="800"/>
                        </a:spcAft>
                      </a:pPr>
                      <a:r>
                        <a:rPr lang="ru-RU" sz="4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4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14300" algn="ctr">
                        <a:lnSpc>
                          <a:spcPct val="107000"/>
                        </a:lnSpc>
                        <a:spcBef>
                          <a:spcPts val="150"/>
                        </a:spcBef>
                        <a:spcAft>
                          <a:spcPts val="800"/>
                        </a:spcAft>
                      </a:pPr>
                      <a:r>
                        <a:rPr lang="ru-RU" sz="4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4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90500" algn="ctr">
                        <a:lnSpc>
                          <a:spcPct val="107000"/>
                        </a:lnSpc>
                        <a:spcBef>
                          <a:spcPts val="150"/>
                        </a:spcBef>
                        <a:spcAft>
                          <a:spcPts val="800"/>
                        </a:spcAft>
                      </a:pPr>
                      <a:r>
                        <a:rPr lang="ru-RU" sz="4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4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5025">
                <a:tc>
                  <a:txBody>
                    <a:bodyPr/>
                    <a:lstStyle/>
                    <a:p>
                      <a:pPr marL="47625" algn="ctr">
                        <a:lnSpc>
                          <a:spcPct val="107000"/>
                        </a:lnSpc>
                        <a:spcBef>
                          <a:spcPts val="150"/>
                        </a:spcBef>
                        <a:spcAft>
                          <a:spcPts val="800"/>
                        </a:spcAft>
                      </a:pPr>
                      <a:r>
                        <a:rPr lang="ru-RU" sz="4000" b="1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40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23825" algn="ctr">
                        <a:lnSpc>
                          <a:spcPct val="107000"/>
                        </a:lnSpc>
                        <a:spcBef>
                          <a:spcPts val="150"/>
                        </a:spcBef>
                        <a:spcAft>
                          <a:spcPts val="800"/>
                        </a:spcAft>
                      </a:pPr>
                      <a:r>
                        <a:rPr lang="ru-RU" sz="40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40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23825" algn="ctr">
                        <a:lnSpc>
                          <a:spcPct val="107000"/>
                        </a:lnSpc>
                        <a:spcBef>
                          <a:spcPts val="150"/>
                        </a:spcBef>
                        <a:spcAft>
                          <a:spcPts val="800"/>
                        </a:spcAft>
                      </a:pPr>
                      <a:r>
                        <a:rPr lang="ru-RU" sz="40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40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42875" algn="ctr">
                        <a:lnSpc>
                          <a:spcPct val="107000"/>
                        </a:lnSpc>
                        <a:spcBef>
                          <a:spcPts val="150"/>
                        </a:spcBef>
                        <a:spcAft>
                          <a:spcPts val="800"/>
                        </a:spcAft>
                      </a:pPr>
                      <a:r>
                        <a:rPr lang="ru-RU" sz="40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40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42875" algn="ctr">
                        <a:lnSpc>
                          <a:spcPct val="107000"/>
                        </a:lnSpc>
                        <a:spcBef>
                          <a:spcPts val="150"/>
                        </a:spcBef>
                        <a:spcAft>
                          <a:spcPts val="800"/>
                        </a:spcAft>
                      </a:pPr>
                      <a:r>
                        <a:rPr lang="ru-RU" sz="40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40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80975" algn="ctr">
                        <a:lnSpc>
                          <a:spcPct val="107000"/>
                        </a:lnSpc>
                        <a:spcBef>
                          <a:spcPts val="150"/>
                        </a:spcBef>
                        <a:spcAft>
                          <a:spcPts val="800"/>
                        </a:spcAft>
                      </a:pPr>
                      <a:r>
                        <a:rPr lang="ru-RU" sz="40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40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61925" algn="ctr">
                        <a:lnSpc>
                          <a:spcPct val="107000"/>
                        </a:lnSpc>
                        <a:spcBef>
                          <a:spcPts val="150"/>
                        </a:spcBef>
                        <a:spcAft>
                          <a:spcPts val="800"/>
                        </a:spcAft>
                      </a:pPr>
                      <a:r>
                        <a:rPr lang="ru-RU" sz="40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40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14300" algn="ctr">
                        <a:lnSpc>
                          <a:spcPct val="107000"/>
                        </a:lnSpc>
                        <a:spcBef>
                          <a:spcPts val="150"/>
                        </a:spcBef>
                        <a:spcAft>
                          <a:spcPts val="800"/>
                        </a:spcAft>
                      </a:pPr>
                      <a:r>
                        <a:rPr lang="ru-RU" sz="40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endParaRPr lang="ru-RU" sz="40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90500" algn="ctr">
                        <a:lnSpc>
                          <a:spcPct val="107000"/>
                        </a:lnSpc>
                        <a:spcBef>
                          <a:spcPts val="150"/>
                        </a:spcBef>
                        <a:spcAft>
                          <a:spcPts val="800"/>
                        </a:spcAft>
                      </a:pPr>
                      <a:r>
                        <a:rPr lang="ru-RU" sz="40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40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4538193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26335" y="966794"/>
            <a:ext cx="7757991" cy="35727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Bef>
                <a:spcPts val="150"/>
              </a:spcBef>
              <a:spcAft>
                <a:spcPts val="800"/>
              </a:spcAft>
            </a:pPr>
            <a:endParaRPr lang="ru-RU" sz="3600" b="1" dirty="0" smtClean="0">
              <a:effectLst/>
              <a:latin typeface="Monotype Corsiva" panose="03010101010201010101" pitchFamily="66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Bef>
                <a:spcPts val="150"/>
              </a:spcBef>
              <a:spcAft>
                <a:spcPts val="800"/>
              </a:spcAft>
            </a:pPr>
            <a:endParaRPr lang="ru-RU" sz="3600" b="1" dirty="0" smtClean="0">
              <a:effectLst/>
              <a:latin typeface="Monotype Corsiva" panose="03010101010201010101" pitchFamily="66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Bef>
                <a:spcPts val="150"/>
              </a:spcBef>
              <a:spcAft>
                <a:spcPts val="800"/>
              </a:spcAft>
            </a:pPr>
            <a:r>
              <a:rPr lang="ru-RU" sz="3600" b="1" dirty="0" smtClean="0">
                <a:effectLst/>
                <a:latin typeface="Monotype Corsiva" panose="03010101010201010101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Тема урока:</a:t>
            </a:r>
          </a:p>
          <a:p>
            <a:pPr algn="ctr">
              <a:lnSpc>
                <a:spcPct val="107000"/>
              </a:lnSpc>
              <a:spcBef>
                <a:spcPts val="150"/>
              </a:spcBef>
              <a:spcAft>
                <a:spcPts val="800"/>
              </a:spcAft>
            </a:pPr>
            <a:r>
              <a:rPr lang="ru-RU" sz="4000" b="1" dirty="0" smtClean="0">
                <a:effectLst/>
                <a:latin typeface="Monotype Corsiva" panose="03010101010201010101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«Повторение изученного в  разделе «Синтаксис и пунктуация».</a:t>
            </a:r>
            <a:endParaRPr lang="ru-RU" sz="4000" b="1" dirty="0">
              <a:effectLst/>
              <a:latin typeface="Monotype Corsiva" panose="03010101010201010101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2499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950977"/>
            <a:ext cx="10515600" cy="1816608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Как произошли слова </a:t>
            </a: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«</a:t>
            </a:r>
            <a:r>
              <a:rPr lang="ru-RU" cap="all" dirty="0">
                <a:solidFill>
                  <a:schemeClr val="tx1"/>
                </a:solidFill>
              </a:rPr>
              <a:t>синтаксис</a:t>
            </a:r>
            <a:r>
              <a:rPr lang="ru-RU" dirty="0">
                <a:solidFill>
                  <a:schemeClr val="tx1"/>
                </a:solidFill>
              </a:rPr>
              <a:t>» и «</a:t>
            </a:r>
            <a:r>
              <a:rPr lang="ru-RU" cap="all" dirty="0">
                <a:solidFill>
                  <a:schemeClr val="tx1"/>
                </a:solidFill>
              </a:rPr>
              <a:t>пунктуация</a:t>
            </a:r>
            <a:r>
              <a:rPr lang="ru-RU" dirty="0">
                <a:solidFill>
                  <a:schemeClr val="tx1"/>
                </a:solidFill>
              </a:rPr>
              <a:t>»? 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6778" y="3455607"/>
            <a:ext cx="10515600" cy="2042985"/>
          </a:xfrm>
        </p:spPr>
        <p:txBody>
          <a:bodyPr>
            <a:norm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64604786"/>
      </p:ext>
    </p:extLst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5760" y="2136339"/>
            <a:ext cx="953414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Пунктуация</a:t>
            </a:r>
            <a:r>
              <a:rPr lang="ru-RU" dirty="0" smtClean="0"/>
              <a:t> </a:t>
            </a:r>
            <a:r>
              <a:rPr lang="ru-RU" dirty="0" smtClean="0">
                <a:solidFill>
                  <a:schemeClr val="tx1"/>
                </a:solidFill>
              </a:rPr>
              <a:t>(от лат.</a:t>
            </a:r>
            <a:r>
              <a:rPr lang="en-US" dirty="0" err="1" smtClean="0">
                <a:solidFill>
                  <a:schemeClr val="tx1"/>
                </a:solidFill>
              </a:rPr>
              <a:t>punctum</a:t>
            </a:r>
            <a:r>
              <a:rPr lang="ru-RU" dirty="0" smtClean="0">
                <a:solidFill>
                  <a:schemeClr val="tx1"/>
                </a:solidFill>
              </a:rPr>
              <a:t> – точка. </a:t>
            </a:r>
            <a:r>
              <a:rPr lang="en-US" dirty="0" smtClean="0">
                <a:solidFill>
                  <a:schemeClr val="tx1"/>
                </a:solidFill>
              </a:rPr>
              <a:t>)</a:t>
            </a:r>
            <a:r>
              <a:rPr lang="ru-RU" dirty="0"/>
              <a:t>- раздел науки о языке, в котором изучаются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Система знаков препинан</a:t>
            </a:r>
            <a:r>
              <a:rPr lang="ru-RU" dirty="0" smtClean="0"/>
              <a:t>ия и правила их постановки.</a:t>
            </a:r>
          </a:p>
          <a:p>
            <a:endParaRPr lang="ru-RU" dirty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 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Синтаксис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chemeClr val="tx1"/>
                </a:solidFill>
              </a:rPr>
              <a:t>( </a:t>
            </a:r>
            <a:r>
              <a:rPr lang="en-US" dirty="0" err="1" smtClean="0">
                <a:solidFill>
                  <a:schemeClr val="tx1"/>
                </a:solidFill>
              </a:rPr>
              <a:t>syntaxis</a:t>
            </a:r>
            <a:r>
              <a:rPr lang="en-US" dirty="0" smtClean="0">
                <a:solidFill>
                  <a:schemeClr val="tx1"/>
                </a:solidFill>
              </a:rPr>
              <a:t>- </a:t>
            </a:r>
            <a:r>
              <a:rPr lang="ru-RU" dirty="0" smtClean="0">
                <a:solidFill>
                  <a:schemeClr val="tx1"/>
                </a:solidFill>
              </a:rPr>
              <a:t>составление, </a:t>
            </a:r>
            <a:r>
              <a:rPr lang="ru-RU" dirty="0" err="1" smtClean="0">
                <a:solidFill>
                  <a:schemeClr val="tx1"/>
                </a:solidFill>
              </a:rPr>
              <a:t>построение,порядок</a:t>
            </a:r>
            <a:r>
              <a:rPr lang="ru-RU" dirty="0" smtClean="0">
                <a:solidFill>
                  <a:schemeClr val="tx1"/>
                </a:solidFill>
              </a:rPr>
              <a:t>)- раздел науки о языке, в котором изучаются словосочетание, предложение, текст, а также правила их построения.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1505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94688" y="1816882"/>
            <a:ext cx="8168640" cy="23319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Bef>
                <a:spcPts val="150"/>
              </a:spcBef>
              <a:spcAft>
                <a:spcPts val="800"/>
              </a:spcAft>
            </a:pPr>
            <a:r>
              <a:rPr lang="ru-RU" sz="24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Проверим вашу грамотность. </a:t>
            </a:r>
          </a:p>
          <a:p>
            <a:pPr algn="ctr">
              <a:lnSpc>
                <a:spcPct val="107000"/>
              </a:lnSpc>
              <a:spcBef>
                <a:spcPts val="150"/>
              </a:spcBef>
              <a:spcAft>
                <a:spcPts val="800"/>
              </a:spcAft>
            </a:pPr>
            <a:endParaRPr lang="ru-RU" sz="1400" b="1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600"/>
              </a:spcAft>
            </a:pPr>
            <a:r>
              <a:rPr lang="ru-RU" sz="28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Синт</a:t>
            </a:r>
            <a:r>
              <a:rPr lang="ru-RU" sz="2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ксис</a:t>
            </a:r>
            <a:r>
              <a:rPr lang="ru-RU" sz="2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 </a:t>
            </a:r>
            <a:r>
              <a:rPr lang="ru-RU" sz="28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грам</a:t>
            </a:r>
            <a:r>
              <a:rPr lang="ru-RU" sz="2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атическая</a:t>
            </a:r>
            <a:r>
              <a:rPr lang="ru-RU" sz="2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основа, </a:t>
            </a:r>
            <a:r>
              <a:rPr lang="ru-RU" sz="28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предл</a:t>
            </a:r>
            <a:r>
              <a:rPr lang="ru-RU" sz="2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28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жение</a:t>
            </a:r>
            <a:r>
              <a:rPr lang="ru-RU" sz="2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 чуде…</a:t>
            </a:r>
            <a:r>
              <a:rPr lang="ru-RU" sz="28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ный</a:t>
            </a:r>
            <a:r>
              <a:rPr lang="ru-RU" sz="2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 благ…дарю, </a:t>
            </a:r>
            <a:r>
              <a:rPr lang="ru-RU" sz="28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разг</a:t>
            </a:r>
            <a:r>
              <a:rPr lang="ru-RU" sz="2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…дать,  </a:t>
            </a:r>
            <a:r>
              <a:rPr lang="ru-RU" sz="28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пожалу</a:t>
            </a:r>
            <a:r>
              <a:rPr lang="ru-RU" sz="2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…ста,  об…</a:t>
            </a:r>
            <a:r>
              <a:rPr lang="ru-RU" sz="28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единять</a:t>
            </a:r>
            <a:r>
              <a:rPr lang="ru-RU" sz="2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 </a:t>
            </a:r>
            <a:r>
              <a:rPr lang="ru-RU" sz="28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тиш</a:t>
            </a:r>
            <a:r>
              <a:rPr lang="ru-RU" sz="2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…на.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8498759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46048" y="2255794"/>
            <a:ext cx="10692384" cy="3298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600"/>
              </a:spcAft>
            </a:pPr>
            <a:r>
              <a:rPr lang="ru-RU" sz="4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Синт</a:t>
            </a:r>
            <a:r>
              <a:rPr lang="ru-RU" sz="400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4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ксис, грам</a:t>
            </a:r>
            <a:r>
              <a:rPr lang="ru-RU" sz="400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4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атическая основа, предл</a:t>
            </a:r>
            <a:r>
              <a:rPr lang="ru-RU" sz="400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4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жение, чуде</a:t>
            </a:r>
            <a:r>
              <a:rPr lang="ru-RU" sz="400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4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ный, благ</a:t>
            </a:r>
            <a:r>
              <a:rPr lang="ru-RU" sz="400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4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дарю, разг</a:t>
            </a:r>
            <a:r>
              <a:rPr lang="ru-RU" sz="400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4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дать, пожалу</a:t>
            </a:r>
            <a:r>
              <a:rPr lang="ru-RU" sz="400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й</a:t>
            </a:r>
            <a:r>
              <a:rPr lang="ru-RU" sz="4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ста,</a:t>
            </a:r>
            <a:r>
              <a:rPr lang="ru-RU" sz="4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</a:t>
            </a:r>
            <a:r>
              <a:rPr lang="ru-RU" sz="400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ъ</a:t>
            </a:r>
            <a:r>
              <a:rPr lang="ru-RU" sz="4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единять, тиш</a:t>
            </a:r>
            <a:r>
              <a:rPr lang="ru-RU" sz="400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4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на.</a:t>
            </a:r>
          </a:p>
          <a:p>
            <a:pPr>
              <a:lnSpc>
                <a:spcPct val="107000"/>
              </a:lnSpc>
              <a:spcAft>
                <a:spcPts val="600"/>
              </a:spcAft>
            </a:pPr>
            <a:endParaRPr lang="ru-RU" sz="1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600"/>
              </a:spcAft>
            </a:pPr>
            <a:endParaRPr lang="ru-RU" sz="14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600"/>
              </a:spcAft>
            </a:pPr>
            <a:endParaRPr lang="ru-RU" sz="1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6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221089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У какого слова неправильно определена часть речи?</a:t>
            </a:r>
            <a:br>
              <a:rPr lang="ru-RU" dirty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731264" y="2597747"/>
            <a:ext cx="8985504" cy="4678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Bef>
                <a:spcPts val="150"/>
              </a:spcBef>
              <a:spcAft>
                <a:spcPts val="800"/>
              </a:spcAft>
            </a:pPr>
            <a:r>
              <a:rPr lang="ru-RU" sz="2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1) Садилось – глагол в форме прошедшего времени;</a:t>
            </a:r>
            <a:endParaRPr lang="ru-RU" sz="28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Bef>
                <a:spcPts val="150"/>
              </a:spcBef>
              <a:spcAft>
                <a:spcPts val="800"/>
              </a:spcAft>
            </a:pPr>
            <a:r>
              <a:rPr lang="ru-RU" sz="2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2) И – предлог;</a:t>
            </a:r>
            <a:endParaRPr lang="ru-RU" sz="28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Bef>
                <a:spcPts val="150"/>
              </a:spcBef>
              <a:spcAft>
                <a:spcPts val="800"/>
              </a:spcAft>
            </a:pPr>
            <a:r>
              <a:rPr lang="ru-RU" sz="2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3) Высокого – имя прилагательное;</a:t>
            </a:r>
            <a:endParaRPr lang="ru-RU" sz="28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Bef>
                <a:spcPts val="150"/>
              </a:spcBef>
              <a:spcAft>
                <a:spcPts val="800"/>
              </a:spcAft>
            </a:pPr>
            <a:r>
              <a:rPr lang="ru-RU" sz="2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4) Верхушку – имя существительное.</a:t>
            </a:r>
          </a:p>
          <a:p>
            <a:pPr algn="just">
              <a:lnSpc>
                <a:spcPct val="107000"/>
              </a:lnSpc>
              <a:spcBef>
                <a:spcPts val="150"/>
              </a:spcBef>
              <a:spcAft>
                <a:spcPts val="800"/>
              </a:spcAft>
            </a:pPr>
            <a:r>
              <a:rPr lang="ru-RU" sz="2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</a:p>
          <a:p>
            <a:pPr algn="just">
              <a:lnSpc>
                <a:spcPct val="107000"/>
              </a:lnSpc>
              <a:spcBef>
                <a:spcPts val="150"/>
              </a:spcBef>
              <a:spcAft>
                <a:spcPts val="800"/>
              </a:spcAft>
            </a:pP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</a:t>
            </a:r>
            <a:r>
              <a:rPr lang="ru-RU" sz="2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– предлог;</a:t>
            </a:r>
            <a:endParaRPr lang="ru-RU" sz="28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Bef>
                <a:spcPts val="150"/>
              </a:spcBef>
              <a:spcAft>
                <a:spcPts val="800"/>
              </a:spcAft>
            </a:pPr>
            <a:endParaRPr lang="ru-RU" sz="2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Bef>
                <a:spcPts val="150"/>
              </a:spcBef>
              <a:spcAft>
                <a:spcPts val="800"/>
              </a:spcAft>
            </a:pP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003634" y="3234652"/>
            <a:ext cx="184731" cy="16625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7000"/>
              </a:lnSpc>
              <a:spcBef>
                <a:spcPts val="150"/>
              </a:spcBef>
              <a:spcAft>
                <a:spcPts val="800"/>
              </a:spcAft>
            </a:pPr>
            <a:endParaRPr lang="ru-RU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Bef>
                <a:spcPts val="150"/>
              </a:spcBef>
              <a:spcAft>
                <a:spcPts val="800"/>
              </a:spcAft>
            </a:pP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Bef>
                <a:spcPts val="150"/>
              </a:spcBef>
              <a:spcAft>
                <a:spcPts val="800"/>
              </a:spcAft>
            </a:pPr>
            <a:endParaRPr lang="ru-RU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Bef>
                <a:spcPts val="150"/>
              </a:spcBef>
              <a:spcAft>
                <a:spcPts val="800"/>
              </a:spcAft>
            </a:pP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7369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169</TotalTime>
  <Words>586</Words>
  <Application>Microsoft Office PowerPoint</Application>
  <PresentationFormat>Широкоэкранный</PresentationFormat>
  <Paragraphs>144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8" baseType="lpstr">
      <vt:lpstr>Arial</vt:lpstr>
      <vt:lpstr>Calibri</vt:lpstr>
      <vt:lpstr>Comic Sans MS</vt:lpstr>
      <vt:lpstr>Monotype Corsiva</vt:lpstr>
      <vt:lpstr>Segoe Script</vt:lpstr>
      <vt:lpstr>Times New Roman</vt:lpstr>
      <vt:lpstr>Trebuchet MS</vt:lpstr>
      <vt:lpstr>Wingdings 3</vt:lpstr>
      <vt:lpstr>Грань</vt:lpstr>
      <vt:lpstr>Открытый урок по русскому языку </vt:lpstr>
      <vt:lpstr>Презентация PowerPoint</vt:lpstr>
      <vt:lpstr>Презентация PowerPoint</vt:lpstr>
      <vt:lpstr>Презентация PowerPoint</vt:lpstr>
      <vt:lpstr>Как произошли слова  «синтаксис» и «пунктуация»? </vt:lpstr>
      <vt:lpstr>Презентация PowerPoint</vt:lpstr>
      <vt:lpstr>Презентация PowerPoint</vt:lpstr>
      <vt:lpstr>Презентация PowerPoint</vt:lpstr>
      <vt:lpstr>У какого слова неправильно определена часть речи? </vt:lpstr>
      <vt:lpstr>Задание в конвертах</vt:lpstr>
      <vt:lpstr>                ветер занес  семена в топкое болото.  </vt:lpstr>
      <vt:lpstr>Найдите предложения, соответствующие схемам: </vt:lpstr>
      <vt:lpstr>Презентация PowerPoint</vt:lpstr>
      <vt:lpstr>«Третий лишний»  Найдите лишнее слово: </vt:lpstr>
      <vt:lpstr>Физкультминутка</vt:lpstr>
      <vt:lpstr>Соотнесите буквы и цифры в двух таблицах. Вы получите оценку вашей работы на уроке. Читайте без помощи рук, отслеживая последовательность глазами. </vt:lpstr>
      <vt:lpstr>Презентация PowerPoint</vt:lpstr>
      <vt:lpstr>Презентация PowerPoint</vt:lpstr>
      <vt:lpstr>       Актуализация знаний: На выбор: -Составить 3 предложения об осени, сделать синтаксический разбор одного из них. -Мини-сочинение об осени(5-7 предложений). Всем: §§24-49 повторить, упр.261(устно).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Открытый урок по русскому языку</dc:title>
  <dc:creator>HP</dc:creator>
  <cp:lastModifiedBy>HP</cp:lastModifiedBy>
  <cp:revision>23</cp:revision>
  <dcterms:created xsi:type="dcterms:W3CDTF">2014-11-17T20:35:43Z</dcterms:created>
  <dcterms:modified xsi:type="dcterms:W3CDTF">2014-11-25T06:01:42Z</dcterms:modified>
</cp:coreProperties>
</file>