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0" r:id="rId3"/>
    <p:sldId id="261" r:id="rId4"/>
    <p:sldId id="259" r:id="rId5"/>
    <p:sldId id="257" r:id="rId6"/>
    <p:sldId id="271" r:id="rId7"/>
    <p:sldId id="258" r:id="rId8"/>
    <p:sldId id="264" r:id="rId9"/>
    <p:sldId id="265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4" autoAdjust="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72A3E-BF5F-4B61-A921-C2D05719FDCB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7631-6E87-4470-B9C4-224061C1D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72A3E-BF5F-4B61-A921-C2D05719FDCB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7631-6E87-4470-B9C4-224061C1D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72A3E-BF5F-4B61-A921-C2D05719FDCB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7631-6E87-4470-B9C4-224061C1D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72A3E-BF5F-4B61-A921-C2D05719FDCB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7631-6E87-4470-B9C4-224061C1D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72A3E-BF5F-4B61-A921-C2D05719FDCB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7631-6E87-4470-B9C4-224061C1D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72A3E-BF5F-4B61-A921-C2D05719FDCB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7631-6E87-4470-B9C4-224061C1D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72A3E-BF5F-4B61-A921-C2D05719FDCB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7631-6E87-4470-B9C4-224061C1D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72A3E-BF5F-4B61-A921-C2D05719FDCB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7631-6E87-4470-B9C4-224061C1D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72A3E-BF5F-4B61-A921-C2D05719FDCB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7631-6E87-4470-B9C4-224061C1D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72A3E-BF5F-4B61-A921-C2D05719FDCB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7631-6E87-4470-B9C4-224061C1D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72A3E-BF5F-4B61-A921-C2D05719FDCB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67631-6E87-4470-B9C4-224061C1D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72A3E-BF5F-4B61-A921-C2D05719FDCB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67631-6E87-4470-B9C4-224061C1DF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openxmlformats.org/officeDocument/2006/relationships/image" Target="../media/image14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95936" y="692696"/>
            <a:ext cx="496855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Segoe Script" pitchFamily="34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Segoe Script" pitchFamily="34" charset="0"/>
              </a:rPr>
              <a:t> </a:t>
            </a:r>
            <a:r>
              <a:rPr lang="kk-KZ" sz="2800" dirty="0" smtClean="0">
                <a:solidFill>
                  <a:schemeClr val="bg1"/>
                </a:solidFill>
                <a:latin typeface="Segoe Script" pitchFamily="34" charset="0"/>
              </a:rPr>
              <a:t>Умирбаева Гульнара Жулдаскалиевна</a:t>
            </a:r>
          </a:p>
          <a:p>
            <a:r>
              <a:rPr lang="kk-KZ" sz="2800" dirty="0" smtClean="0">
                <a:solidFill>
                  <a:schemeClr val="bg1"/>
                </a:solidFill>
                <a:latin typeface="Segoe Script" pitchFamily="34" charset="0"/>
              </a:rPr>
              <a:t> орыс сыныптарындағы қазақ тілі мен әдебиеті пәнінің жоғарғы санатты </a:t>
            </a:r>
            <a:r>
              <a:rPr lang="ru-RU" sz="2800" dirty="0" smtClean="0">
                <a:solidFill>
                  <a:schemeClr val="bg1"/>
                </a:solidFill>
                <a:latin typeface="Segoe Script" pitchFamily="34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Segoe Script" pitchFamily="34" charset="0"/>
              </a:rPr>
              <a:t>мұғалімі</a:t>
            </a:r>
            <a:endParaRPr lang="ru-RU" sz="2800" dirty="0" smtClean="0">
              <a:solidFill>
                <a:schemeClr val="bg1"/>
              </a:solidFill>
              <a:latin typeface="Segoe Script" pitchFamily="34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Segoe Script" pitchFamily="34" charset="0"/>
              </a:rPr>
              <a:t>  </a:t>
            </a:r>
            <a:r>
              <a:rPr lang="kk-KZ" sz="2800" dirty="0" smtClean="0">
                <a:solidFill>
                  <a:schemeClr val="bg1"/>
                </a:solidFill>
                <a:latin typeface="Segoe Script" pitchFamily="34" charset="0"/>
              </a:rPr>
              <a:t>Пед өтілі-28жыл</a:t>
            </a:r>
          </a:p>
        </p:txBody>
      </p:sp>
      <p:pic>
        <p:nvPicPr>
          <p:cNvPr id="5" name="Picture 7" descr="j021350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355976" y="4653136"/>
            <a:ext cx="1708174" cy="1800200"/>
          </a:xfrm>
          <a:prstGeom prst="rect">
            <a:avLst/>
          </a:prstGeom>
          <a:noFill/>
        </p:spPr>
      </p:pic>
      <p:pic>
        <p:nvPicPr>
          <p:cNvPr id="1026" name="Picture 2" descr="C:\Users\acer\Desktop\фот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68760"/>
            <a:ext cx="2587104" cy="3600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2260848"/>
          </a:xfrm>
        </p:spPr>
        <p:txBody>
          <a:bodyPr/>
          <a:lstStyle/>
          <a:p>
            <a:pPr>
              <a:buNone/>
            </a:pPr>
            <a:r>
              <a:rPr lang="kk-KZ" b="1" dirty="0" smtClean="0">
                <a:solidFill>
                  <a:srgbClr val="FFFF00"/>
                </a:solidFill>
                <a:latin typeface="Segoe Script" pitchFamily="34" charset="0"/>
                <a:ea typeface="Segoe UI Symbol" pitchFamily="34" charset="0"/>
              </a:rPr>
              <a:t>Үйге тапсырма:  22-23 жаттығу</a:t>
            </a:r>
            <a:endParaRPr lang="ru-RU" b="1" dirty="0">
              <a:solidFill>
                <a:srgbClr val="FFFF00"/>
              </a:solidFill>
              <a:latin typeface="Segoe Script" pitchFamily="34" charset="0"/>
              <a:ea typeface="Segoe UI Symbol" pitchFamily="34" charset="0"/>
            </a:endParaRPr>
          </a:p>
        </p:txBody>
      </p:sp>
      <p:pic>
        <p:nvPicPr>
          <p:cNvPr id="4" name="Picture 14" descr="AG00215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3500438"/>
            <a:ext cx="1872208" cy="199027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03648" y="260648"/>
            <a:ext cx="65469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kk-KZ" sz="5400" b="1" u="sng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Script" pitchFamily="34" charset="0"/>
              </a:rPr>
              <a:t>Үйге тапсырма</a:t>
            </a:r>
            <a:endParaRPr lang="ru-RU" sz="5400" b="1" u="sng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Script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45740" y="260648"/>
            <a:ext cx="3462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kk-KZ" sz="5400" b="1" u="sng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Script" pitchFamily="34" charset="0"/>
              </a:rPr>
              <a:t>Бағалау</a:t>
            </a:r>
            <a:endParaRPr lang="ru-RU" sz="5400" b="1" u="sng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24578" name="Picture 2" descr="http://animo2.ucoz.ru/_ph/91/1/226062961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1628800"/>
            <a:ext cx="1983820" cy="2088232"/>
          </a:xfrm>
          <a:prstGeom prst="rect">
            <a:avLst/>
          </a:prstGeom>
          <a:noFill/>
        </p:spPr>
      </p:pic>
      <p:pic>
        <p:nvPicPr>
          <p:cNvPr id="24580" name="Picture 4" descr="http://animo2.ucoz.ru/_ph/91/1/804720254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628800"/>
            <a:ext cx="2079231" cy="2160240"/>
          </a:xfrm>
          <a:prstGeom prst="rect">
            <a:avLst/>
          </a:prstGeom>
          <a:noFill/>
        </p:spPr>
      </p:pic>
      <p:pic>
        <p:nvPicPr>
          <p:cNvPr id="24582" name="Picture 6" descr="http://animo2.ucoz.ru/_ph/91/1/371560035.jp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556792"/>
            <a:ext cx="2092733" cy="2232248"/>
          </a:xfrm>
          <a:prstGeom prst="rect">
            <a:avLst/>
          </a:prstGeom>
          <a:noFill/>
        </p:spPr>
      </p:pic>
      <p:pic>
        <p:nvPicPr>
          <p:cNvPr id="24584" name="Picture 8" descr="http://animo2.ucoz.ru/_ph/114/1/84206347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4077072"/>
            <a:ext cx="1872208" cy="1152128"/>
          </a:xfrm>
          <a:prstGeom prst="rect">
            <a:avLst/>
          </a:prstGeom>
          <a:noFill/>
        </p:spPr>
      </p:pic>
      <p:pic>
        <p:nvPicPr>
          <p:cNvPr id="24586" name="Picture 10" descr="http://animo2.ucoz.ru/_ph/114/1/21389149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3861048"/>
            <a:ext cx="1152128" cy="1423217"/>
          </a:xfrm>
          <a:prstGeom prst="rect">
            <a:avLst/>
          </a:prstGeom>
          <a:noFill/>
        </p:spPr>
      </p:pic>
      <p:pic>
        <p:nvPicPr>
          <p:cNvPr id="24588" name="Picture 12" descr="http://animo2.ucoz.ru/_ph/114/1/506097091.jpg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640" y="4077072"/>
            <a:ext cx="1584176" cy="159795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332656"/>
            <a:ext cx="755637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6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Script" pitchFamily="34" charset="0"/>
              </a:rPr>
              <a:t>Назарларыңызға </a:t>
            </a:r>
          </a:p>
          <a:p>
            <a:pPr algn="ctr"/>
            <a:r>
              <a:rPr lang="kk-KZ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Script" pitchFamily="34" charset="0"/>
              </a:rPr>
              <a:t>рахмет!</a:t>
            </a:r>
            <a:endParaRPr lang="ru-RU" sz="6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26626" name="Picture 2" descr="http://animo2.ucoz.ru/_ph/68/1/193209582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76672"/>
            <a:ext cx="5940152" cy="5940157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857232"/>
            <a:ext cx="889248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b="1" u="sng" dirty="0" smtClean="0">
                <a:solidFill>
                  <a:schemeClr val="bg1"/>
                </a:solidFill>
                <a:latin typeface="Segoe Script" pitchFamily="34" charset="0"/>
                <a:cs typeface="Times New Roman" pitchFamily="18" charset="0"/>
              </a:rPr>
              <a:t>Сабақтың тақырыбы: Сұраулы сөйлем туралы түсінік.</a:t>
            </a:r>
            <a:endParaRPr lang="kk-KZ" sz="2400" dirty="0" smtClean="0">
              <a:solidFill>
                <a:schemeClr val="bg1"/>
              </a:solidFill>
              <a:latin typeface="Segoe Script" pitchFamily="34" charset="0"/>
              <a:cs typeface="Times New Roman" pitchFamily="18" charset="0"/>
            </a:endParaRPr>
          </a:p>
          <a:p>
            <a:r>
              <a:rPr lang="kk-KZ" sz="2400" b="1" u="sng" dirty="0" smtClean="0">
                <a:solidFill>
                  <a:schemeClr val="bg1"/>
                </a:solidFill>
                <a:latin typeface="Segoe Script" pitchFamily="34" charset="0"/>
                <a:cs typeface="Times New Roman" pitchFamily="18" charset="0"/>
              </a:rPr>
              <a:t>Мақсаты:  Оқушыларға сұраулы сөйлем, оның интонациялық ерекшеліктері туралы түсінік беру </a:t>
            </a:r>
            <a:r>
              <a:rPr lang="kk-KZ" sz="2400" dirty="0" smtClean="0"/>
              <a:t> </a:t>
            </a:r>
            <a:r>
              <a:rPr lang="kk-KZ" sz="2400" dirty="0" smtClean="0">
                <a:solidFill>
                  <a:schemeClr val="bg1"/>
                </a:solidFill>
                <a:latin typeface="Segoe Script" pitchFamily="34" charset="0"/>
                <a:cs typeface="Times New Roman" pitchFamily="18" charset="0"/>
              </a:rPr>
              <a:t>.</a:t>
            </a:r>
          </a:p>
          <a:p>
            <a:r>
              <a:rPr lang="kk-KZ" sz="2400" b="1" u="sng" dirty="0" smtClean="0">
                <a:solidFill>
                  <a:schemeClr val="bg1"/>
                </a:solidFill>
                <a:latin typeface="Segoe Script" pitchFamily="34" charset="0"/>
                <a:cs typeface="Times New Roman" pitchFamily="18" charset="0"/>
              </a:rPr>
              <a:t>Түрі:</a:t>
            </a:r>
          </a:p>
          <a:p>
            <a:r>
              <a:rPr lang="kk-KZ" sz="2400" b="1" u="sng" dirty="0" smtClean="0">
                <a:solidFill>
                  <a:schemeClr val="bg1"/>
                </a:solidFill>
                <a:latin typeface="Segoe Script" pitchFamily="34" charset="0"/>
                <a:cs typeface="Times New Roman" pitchFamily="18" charset="0"/>
              </a:rPr>
              <a:t>       </a:t>
            </a:r>
            <a:r>
              <a:rPr lang="kk-KZ" sz="2400" dirty="0" smtClean="0">
                <a:solidFill>
                  <a:schemeClr val="bg1"/>
                </a:solidFill>
                <a:latin typeface="Segoe Script" pitchFamily="34" charset="0"/>
                <a:cs typeface="Times New Roman" pitchFamily="18" charset="0"/>
              </a:rPr>
              <a:t> </a:t>
            </a:r>
            <a:r>
              <a:rPr lang="kk-KZ" sz="2400" b="1" dirty="0" smtClean="0">
                <a:solidFill>
                  <a:schemeClr val="bg1"/>
                </a:solidFill>
                <a:latin typeface="Segoe Script" pitchFamily="34" charset="0"/>
                <a:cs typeface="Times New Roman" pitchFamily="18" charset="0"/>
              </a:rPr>
              <a:t>Талдау,шығармашылық жұмыс.</a:t>
            </a:r>
          </a:p>
          <a:p>
            <a:r>
              <a:rPr lang="kk-KZ" sz="2400" b="1" u="sng" dirty="0" smtClean="0">
                <a:solidFill>
                  <a:schemeClr val="bg1"/>
                </a:solidFill>
                <a:latin typeface="Segoe Script" pitchFamily="34" charset="0"/>
                <a:cs typeface="Times New Roman" pitchFamily="18" charset="0"/>
              </a:rPr>
              <a:t>Қолданылатын әдіс-тәсілдер:  </a:t>
            </a:r>
          </a:p>
          <a:p>
            <a:r>
              <a:rPr lang="kk-KZ" sz="2400" b="1" dirty="0" smtClean="0">
                <a:solidFill>
                  <a:schemeClr val="bg1"/>
                </a:solidFill>
                <a:latin typeface="Segoe Script" pitchFamily="34" charset="0"/>
                <a:cs typeface="Times New Roman" pitchFamily="18" charset="0"/>
              </a:rPr>
              <a:t>         Постер, БҮҮ стр., салыстыру, ой ашар , қызығушылықты ояту.</a:t>
            </a:r>
          </a:p>
          <a:p>
            <a:endParaRPr lang="ru-RU" sz="2400" dirty="0">
              <a:solidFill>
                <a:schemeClr val="bg1"/>
              </a:solidFill>
              <a:latin typeface="Segoe Script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1357298"/>
            <a:ext cx="79197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600" b="1" dirty="0" smtClean="0">
                <a:solidFill>
                  <a:srgbClr val="FFC000"/>
                </a:solidFill>
                <a:latin typeface="Segoe Script" pitchFamily="34" charset="0"/>
              </a:rPr>
              <a:t> Психологиялық дайындық</a:t>
            </a:r>
          </a:p>
          <a:p>
            <a:pPr algn="ctr"/>
            <a:endParaRPr lang="kk-KZ" sz="3600" b="1" dirty="0" smtClean="0">
              <a:solidFill>
                <a:srgbClr val="FFC000"/>
              </a:solidFill>
              <a:latin typeface="Segoe Script" pitchFamily="34" charset="0"/>
            </a:endParaRPr>
          </a:p>
          <a:p>
            <a:pPr algn="ctr"/>
            <a:r>
              <a:rPr lang="kk-KZ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Әрбір адам? Досым ,сыныптасым</a:t>
            </a:r>
          </a:p>
          <a:p>
            <a:pPr algn="ctr"/>
            <a:r>
              <a:rPr lang="kk-KZ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Әрбір сабақ? Үйрену ,оқу, іздену</a:t>
            </a:r>
          </a:p>
          <a:p>
            <a:pPr algn="ctr"/>
            <a:r>
              <a:rPr lang="kk-KZ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Әрбір ісің? Тірлік ,тірек , адамдық</a:t>
            </a:r>
          </a:p>
          <a:p>
            <a:pPr algn="ctr"/>
            <a:r>
              <a:rPr lang="kk-KZ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Әрбір сөзің? Шындық ,бірлік, адалдық.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4414" y="500042"/>
            <a:ext cx="6500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dirty="0" smtClean="0">
                <a:solidFill>
                  <a:schemeClr val="bg1"/>
                </a:solidFill>
                <a:latin typeface="Segoe Script" pitchFamily="34" charset="0"/>
              </a:rPr>
              <a:t>  Қыркүйектің жиырма төрті</a:t>
            </a:r>
            <a:endParaRPr lang="ru-RU" sz="2800" dirty="0">
              <a:solidFill>
                <a:schemeClr val="bg1"/>
              </a:solidFill>
              <a:latin typeface="Segoe Script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980728"/>
            <a:ext cx="6997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800" dirty="0" smtClean="0">
                <a:solidFill>
                  <a:schemeClr val="bg1"/>
                </a:solidFill>
                <a:latin typeface="Segoe Script" pitchFamily="34" charset="0"/>
              </a:rPr>
              <a:t>Сұраулы сөйлем туралы түсінік</a:t>
            </a:r>
            <a:endParaRPr lang="ru-RU" sz="2800" dirty="0">
              <a:solidFill>
                <a:schemeClr val="bg1"/>
              </a:solidFill>
              <a:latin typeface="Segoe Scrip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2214554"/>
            <a:ext cx="778674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dirty="0" smtClean="0">
                <a:solidFill>
                  <a:schemeClr val="bg1"/>
                </a:solidFill>
                <a:latin typeface="Segoe Script" pitchFamily="34" charset="0"/>
              </a:rPr>
              <a:t>                </a:t>
            </a:r>
            <a:r>
              <a:rPr lang="kk-KZ" sz="2400" b="1" dirty="0" smtClean="0">
                <a:solidFill>
                  <a:schemeClr val="bg1"/>
                </a:solidFill>
                <a:latin typeface="Segoe Script" pitchFamily="34" charset="0"/>
              </a:rPr>
              <a:t>Қызығушылықты ояту :</a:t>
            </a:r>
          </a:p>
          <a:p>
            <a:endParaRPr lang="kk-KZ" sz="2000" dirty="0" smtClean="0">
              <a:solidFill>
                <a:schemeClr val="bg1"/>
              </a:solidFill>
              <a:latin typeface="Segoe Script" pitchFamily="34" charset="0"/>
            </a:endParaRPr>
          </a:p>
          <a:p>
            <a:pPr algn="ctr"/>
            <a:r>
              <a:rPr lang="kk-KZ" sz="2000" dirty="0" smtClean="0">
                <a:solidFill>
                  <a:schemeClr val="bg1"/>
                </a:solidFill>
                <a:latin typeface="Segoe Script" pitchFamily="34" charset="0"/>
              </a:rPr>
              <a:t> -Өстіп  шалқар түске дейін жата бересің бе </a:t>
            </a:r>
            <a:r>
              <a:rPr lang="ru-RU" sz="2000" dirty="0" smtClean="0">
                <a:solidFill>
                  <a:schemeClr val="bg1"/>
                </a:solidFill>
                <a:latin typeface="Segoe Script" pitchFamily="34" charset="0"/>
              </a:rPr>
              <a:t>?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Segoe Script" pitchFamily="34" charset="0"/>
              </a:rPr>
              <a:t> -Т</a:t>
            </a:r>
            <a:r>
              <a:rPr lang="kk-KZ" sz="2000" dirty="0" smtClean="0">
                <a:solidFill>
                  <a:schemeClr val="bg1"/>
                </a:solidFill>
                <a:latin typeface="Segoe Script" pitchFamily="34" charset="0"/>
              </a:rPr>
              <a:t>ұрмайсың ба енді?</a:t>
            </a:r>
          </a:p>
          <a:p>
            <a:pPr algn="ctr"/>
            <a:r>
              <a:rPr lang="kk-KZ" sz="2000" dirty="0" smtClean="0">
                <a:solidFill>
                  <a:schemeClr val="bg1"/>
                </a:solidFill>
                <a:latin typeface="Segoe Script" pitchFamily="34" charset="0"/>
              </a:rPr>
              <a:t> -Ана жүрегінің лүпілін сезе білесің бе</a:t>
            </a:r>
            <a:r>
              <a:rPr lang="ru-RU" sz="2000" dirty="0" smtClean="0">
                <a:solidFill>
                  <a:schemeClr val="bg1"/>
                </a:solidFill>
                <a:latin typeface="Segoe Script" pitchFamily="34" charset="0"/>
              </a:rPr>
              <a:t>?</a:t>
            </a:r>
          </a:p>
          <a:p>
            <a:endParaRPr lang="kk-KZ" sz="2000" dirty="0" smtClean="0">
              <a:solidFill>
                <a:schemeClr val="bg1"/>
              </a:solidFill>
              <a:latin typeface="Segoe Script" pitchFamily="34" charset="0"/>
            </a:endParaRPr>
          </a:p>
          <a:p>
            <a:endParaRPr lang="ru-RU" sz="2000" dirty="0" smtClean="0">
              <a:solidFill>
                <a:schemeClr val="bg1"/>
              </a:solidFill>
              <a:latin typeface="Segoe Script" pitchFamily="34" charset="0"/>
            </a:endParaRPr>
          </a:p>
          <a:p>
            <a:r>
              <a:rPr lang="kk-KZ" sz="2000" dirty="0" smtClean="0">
                <a:solidFill>
                  <a:schemeClr val="bg1"/>
                </a:solidFill>
                <a:latin typeface="Segoe Script" pitchFamily="34" charset="0"/>
              </a:rPr>
              <a:t>  Сабақтың тақырыбы туралы оқушы пікірін білу</a:t>
            </a:r>
          </a:p>
          <a:p>
            <a:endParaRPr lang="ru-RU" sz="2000" dirty="0">
              <a:solidFill>
                <a:schemeClr val="bg1"/>
              </a:solidFill>
              <a:latin typeface="Segoe Script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8064" y="5085184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000" dirty="0">
              <a:solidFill>
                <a:schemeClr val="bg1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2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1071538" y="357166"/>
            <a:ext cx="59174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Мағынаны тану</a:t>
            </a:r>
          </a:p>
          <a:p>
            <a:pPr algn="ctr"/>
            <a:endParaRPr lang="ru-RU" sz="5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rot="10800000" flipV="1">
            <a:off x="571472" y="1212417"/>
            <a:ext cx="7429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Сұраулы сөйлемнің жасалу жолдары:</a:t>
            </a:r>
          </a:p>
          <a:p>
            <a:endParaRPr lang="kk-KZ" sz="3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kk-KZ" sz="3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-125343"/>
            <a:ext cx="1847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kk-KZ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kk-KZ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kk-KZ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kk-K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42844" y="2071678"/>
            <a:ext cx="85725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b="1" dirty="0" smtClean="0">
                <a:solidFill>
                  <a:srgbClr val="FFFF00"/>
                </a:solidFill>
                <a:latin typeface="Segoe Script" pitchFamily="34" charset="0"/>
                <a:ea typeface="Times New Roman" pitchFamily="18" charset="0"/>
                <a:cs typeface="Arial" pitchFamily="34" charset="0"/>
              </a:rPr>
              <a:t>Сен тамақ іштің </a:t>
            </a:r>
            <a:r>
              <a:rPr lang="kk-KZ" sz="2400" b="1" u="sng" dirty="0" smtClean="0">
                <a:solidFill>
                  <a:srgbClr val="FFFF00"/>
                </a:solidFill>
                <a:latin typeface="Segoe Script" pitchFamily="34" charset="0"/>
                <a:ea typeface="Times New Roman" pitchFamily="18" charset="0"/>
                <a:cs typeface="Arial" pitchFamily="34" charset="0"/>
              </a:rPr>
              <a:t>бе?  </a:t>
            </a:r>
            <a:r>
              <a:rPr lang="kk-KZ" sz="2400" b="1" dirty="0" smtClean="0">
                <a:solidFill>
                  <a:srgbClr val="FFFF00"/>
                </a:solidFill>
                <a:latin typeface="Segoe Script" pitchFamily="34" charset="0"/>
                <a:ea typeface="Times New Roman" pitchFamily="18" charset="0"/>
                <a:cs typeface="Arial" pitchFamily="34" charset="0"/>
              </a:rPr>
              <a:t>(негізгі сұрақ )</a:t>
            </a:r>
            <a:endParaRPr lang="ru-RU" sz="2400" b="1" dirty="0" smtClean="0">
              <a:solidFill>
                <a:srgbClr val="FFFF00"/>
              </a:solidFill>
              <a:latin typeface="Segoe Script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b="1" dirty="0" smtClean="0">
                <a:solidFill>
                  <a:srgbClr val="FFFF00"/>
                </a:solidFill>
                <a:latin typeface="Segoe Script" pitchFamily="34" charset="0"/>
                <a:ea typeface="Times New Roman" pitchFamily="18" charset="0"/>
                <a:cs typeface="Arial" pitchFamily="34" charset="0"/>
              </a:rPr>
              <a:t>Кеште ұлдар өлең айтты. </a:t>
            </a:r>
            <a:endParaRPr lang="ru-RU" sz="2400" b="1" dirty="0" smtClean="0">
              <a:solidFill>
                <a:srgbClr val="FFFF00"/>
              </a:solidFill>
              <a:latin typeface="Segoe Script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b="1" dirty="0" smtClean="0">
                <a:solidFill>
                  <a:srgbClr val="FFFF00"/>
                </a:solidFill>
                <a:latin typeface="Segoe Script" pitchFamily="34" charset="0"/>
                <a:ea typeface="Times New Roman" pitchFamily="18" charset="0"/>
                <a:cs typeface="Arial" pitchFamily="34" charset="0"/>
              </a:rPr>
              <a:t>Қыздар </a:t>
            </a:r>
            <a:r>
              <a:rPr lang="kk-KZ" sz="2400" b="1" u="sng" dirty="0" smtClean="0">
                <a:solidFill>
                  <a:srgbClr val="FFFF00"/>
                </a:solidFill>
                <a:latin typeface="Segoe Script" pitchFamily="34" charset="0"/>
                <a:ea typeface="Times New Roman" pitchFamily="18" charset="0"/>
                <a:cs typeface="Arial" pitchFamily="34" charset="0"/>
              </a:rPr>
              <a:t>ше</a:t>
            </a:r>
            <a:r>
              <a:rPr lang="kk-KZ" sz="2400" b="1" dirty="0" smtClean="0">
                <a:solidFill>
                  <a:srgbClr val="FFFF00"/>
                </a:solidFill>
                <a:latin typeface="Segoe Script" pitchFamily="34" charset="0"/>
                <a:ea typeface="Times New Roman" pitchFamily="18" charset="0"/>
                <a:cs typeface="Arial" pitchFamily="34" charset="0"/>
              </a:rPr>
              <a:t> ?  (жетек сұрақ)</a:t>
            </a:r>
            <a:endParaRPr lang="ru-RU" sz="2400" b="1" dirty="0" smtClean="0">
              <a:solidFill>
                <a:srgbClr val="FFFF00"/>
              </a:solidFill>
              <a:latin typeface="Segoe Script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b="1" dirty="0" smtClean="0">
                <a:solidFill>
                  <a:srgbClr val="FFFF00"/>
                </a:solidFill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Бұл кісілер </a:t>
            </a:r>
            <a:r>
              <a:rPr lang="kk-KZ" sz="2400" b="1" u="sng" dirty="0" smtClean="0">
                <a:solidFill>
                  <a:srgbClr val="FFFF00"/>
                </a:solidFill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қай</a:t>
            </a:r>
            <a:r>
              <a:rPr lang="kk-KZ" sz="2400" b="1" dirty="0" smtClean="0">
                <a:solidFill>
                  <a:srgbClr val="FFFF00"/>
                </a:solidFill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 жердікі?   (анықтауыш сұрақ)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b="1" dirty="0" smtClean="0">
                <a:solidFill>
                  <a:srgbClr val="FFFF00"/>
                </a:solidFill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kk-KZ" sz="2400" b="1" dirty="0" smtClean="0">
                <a:solidFill>
                  <a:srgbClr val="FFFF00"/>
                </a:solidFill>
                <a:latin typeface="Segoe Script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kk-KZ" sz="2400" b="1" u="sng" dirty="0" smtClean="0">
                <a:solidFill>
                  <a:srgbClr val="FFFF00"/>
                </a:solidFill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Түртіп алу стр</a:t>
            </a:r>
            <a:r>
              <a:rPr lang="kk-KZ" sz="2400" b="1" dirty="0" smtClean="0">
                <a:solidFill>
                  <a:srgbClr val="FFFF00"/>
                </a:solidFill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.  Сұраулы сөйлем жасайтын ма,ме, ба,бе, па,пе бөлек жазылады.</a:t>
            </a:r>
            <a:endParaRPr lang="kk-KZ" sz="2400" b="1" dirty="0" smtClean="0">
              <a:solidFill>
                <a:srgbClr val="FFFF00"/>
              </a:solidFill>
              <a:latin typeface="Segoe Script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b="1" dirty="0" smtClean="0">
                <a:solidFill>
                  <a:srgbClr val="FFFF00"/>
                </a:solidFill>
                <a:latin typeface="Segoe Script" pitchFamily="34" charset="0"/>
                <a:ea typeface="Calibri" pitchFamily="34" charset="0"/>
                <a:cs typeface="Times New Roman" pitchFamily="18" charset="0"/>
              </a:rPr>
              <a:t> Мысалы: Олар қаладан келді ме? Тапсырманы жаздың ба?</a:t>
            </a:r>
            <a:r>
              <a:rPr lang="kk-KZ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kk-KZ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2976" y="476672"/>
            <a:ext cx="69294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dirty="0" smtClean="0">
                <a:solidFill>
                  <a:schemeClr val="bg1"/>
                </a:solidFill>
                <a:latin typeface="Segoe Script" pitchFamily="34" charset="0"/>
              </a:rPr>
              <a:t>       </a:t>
            </a:r>
          </a:p>
          <a:p>
            <a:pPr algn="ctr"/>
            <a:r>
              <a:rPr lang="kk-KZ" sz="2800" b="1" dirty="0" smtClean="0">
                <a:solidFill>
                  <a:schemeClr val="bg1"/>
                </a:solidFill>
                <a:latin typeface="Segoe Script" pitchFamily="34" charset="0"/>
              </a:rPr>
              <a:t>Оқулықпен жұмыс </a:t>
            </a:r>
            <a:endParaRPr lang="ru-RU" sz="2800" b="1" dirty="0">
              <a:solidFill>
                <a:schemeClr val="bg1"/>
              </a:solidFill>
              <a:latin typeface="Segoe Script" pitchFamily="34" charset="0"/>
            </a:endParaRPr>
          </a:p>
        </p:txBody>
      </p:sp>
      <p:pic>
        <p:nvPicPr>
          <p:cNvPr id="7" name="Picture 4" descr="GUESTA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786190"/>
            <a:ext cx="260291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14348" y="1714488"/>
            <a:ext cx="77153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kk-KZ" sz="2800" b="1" dirty="0" smtClean="0">
              <a:solidFill>
                <a:srgbClr val="FFFF00"/>
              </a:solidFill>
              <a:latin typeface="Segoe Script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kk-KZ" sz="2800" b="1" dirty="0" smtClean="0">
                <a:solidFill>
                  <a:srgbClr val="FFFF00"/>
                </a:solidFill>
                <a:latin typeface="Segoe Script" pitchFamily="34" charset="0"/>
                <a:ea typeface="Times New Roman" pitchFamily="18" charset="0"/>
                <a:cs typeface="Arial" pitchFamily="34" charset="0"/>
              </a:rPr>
              <a:t>19–ж.(сұраулы сөйлемдерді табу)</a:t>
            </a:r>
            <a:endParaRPr lang="kk-KZ" sz="2800" b="1" dirty="0" smtClean="0">
              <a:solidFill>
                <a:srgbClr val="FFFF00"/>
              </a:solidFill>
              <a:latin typeface="Segoe Script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800" b="1" dirty="0" smtClean="0">
                <a:solidFill>
                  <a:srgbClr val="FFFF00"/>
                </a:solidFill>
                <a:latin typeface="Segoe Script" pitchFamily="34" charset="0"/>
                <a:ea typeface="Calibri" pitchFamily="34" charset="0"/>
                <a:cs typeface="Times New Roman" pitchFamily="18" charset="0"/>
              </a:rPr>
              <a:t>20-ж.(хабарлы сөйлемді сұраулы сөйлемге айналдыр</a:t>
            </a:r>
            <a:r>
              <a:rPr lang="kk-KZ" sz="2800" b="1" dirty="0" smtClean="0">
                <a:solidFill>
                  <a:srgbClr val="FFFF00"/>
                </a:solidFill>
                <a:latin typeface="Segoe Script" pitchFamily="34" charset="0"/>
              </a:rPr>
              <a:t> </a:t>
            </a:r>
            <a:endParaRPr lang="ru-RU" sz="2800" b="1" dirty="0">
              <a:solidFill>
                <a:srgbClr val="FFFF0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14282" y="2000240"/>
            <a:ext cx="32861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000" b="1" dirty="0" smtClean="0">
                <a:solidFill>
                  <a:schemeClr val="bg1"/>
                </a:solidFill>
                <a:latin typeface="Segoe Script" pitchFamily="34" charset="0"/>
              </a:rPr>
              <a:t>      1-топ </a:t>
            </a:r>
          </a:p>
          <a:p>
            <a:pPr algn="ctr"/>
            <a:r>
              <a:rPr lang="kk-KZ" sz="2000" dirty="0" smtClean="0">
                <a:solidFill>
                  <a:schemeClr val="bg1"/>
                </a:solidFill>
                <a:latin typeface="Segoe Script" pitchFamily="34" charset="0"/>
              </a:rPr>
              <a:t>Хабарлы ,сұраулы сөйлемдерді  салыстыру</a:t>
            </a:r>
          </a:p>
        </p:txBody>
      </p:sp>
      <p:pic>
        <p:nvPicPr>
          <p:cNvPr id="4100" name="Picture 4" descr="http://animo2.ucoz.ru/_ph/14/1/881807235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785794"/>
            <a:ext cx="3312368" cy="278608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429257" y="2071678"/>
            <a:ext cx="34290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000" dirty="0" smtClean="0">
                <a:solidFill>
                  <a:schemeClr val="bg1"/>
                </a:solidFill>
                <a:latin typeface="Segoe Script" pitchFamily="34" charset="0"/>
              </a:rPr>
              <a:t>      </a:t>
            </a:r>
            <a:r>
              <a:rPr lang="kk-KZ" sz="2000" b="1" dirty="0" smtClean="0">
                <a:solidFill>
                  <a:schemeClr val="bg1"/>
                </a:solidFill>
                <a:latin typeface="Segoe Script" pitchFamily="34" charset="0"/>
              </a:rPr>
              <a:t>2-топ </a:t>
            </a:r>
            <a:r>
              <a:rPr lang="kk-KZ" sz="2000" dirty="0" smtClean="0">
                <a:solidFill>
                  <a:schemeClr val="bg1"/>
                </a:solidFill>
                <a:latin typeface="Segoe Script" pitchFamily="34" charset="0"/>
              </a:rPr>
              <a:t>Сәйкестендіру тестін құрау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15616" y="476672"/>
            <a:ext cx="59522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800" dirty="0" smtClean="0">
                <a:solidFill>
                  <a:schemeClr val="bg1"/>
                </a:solidFill>
                <a:latin typeface="Segoe Script" pitchFamily="34" charset="0"/>
              </a:rPr>
              <a:t>Шығармашылық тапсырма:</a:t>
            </a:r>
            <a:endParaRPr lang="ru-RU" sz="2800" dirty="0">
              <a:solidFill>
                <a:schemeClr val="bg1"/>
              </a:solidFill>
              <a:latin typeface="Segoe Script" pitchFamily="34" charset="0"/>
            </a:endParaRPr>
          </a:p>
        </p:txBody>
      </p:sp>
      <p:pic>
        <p:nvPicPr>
          <p:cNvPr id="15" name="Picture 9" descr="img3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4293096"/>
            <a:ext cx="1626589" cy="2088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357422" y="3500438"/>
            <a:ext cx="4000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000" b="1" dirty="0" smtClean="0">
                <a:solidFill>
                  <a:schemeClr val="bg1"/>
                </a:solidFill>
                <a:latin typeface="Segoe Script" pitchFamily="34" charset="0"/>
              </a:rPr>
              <a:t>   3-топ</a:t>
            </a:r>
          </a:p>
          <a:p>
            <a:pPr algn="ctr"/>
            <a:r>
              <a:rPr lang="kk-KZ" sz="2000" dirty="0" smtClean="0">
                <a:solidFill>
                  <a:schemeClr val="bg1"/>
                </a:solidFill>
                <a:latin typeface="Segoe Script" pitchFamily="34" charset="0"/>
              </a:rPr>
              <a:t> Екі дос арасындағы әңгімені сурет арқылы түсіндіру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32020" y="476672"/>
            <a:ext cx="38763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k-KZ" sz="2800" dirty="0" smtClean="0">
                <a:solidFill>
                  <a:schemeClr val="bg1"/>
                </a:solidFill>
                <a:latin typeface="Segoe Script" pitchFamily="34" charset="0"/>
              </a:rPr>
              <a:t>               </a:t>
            </a:r>
            <a:r>
              <a:rPr lang="kk-KZ" sz="2800" b="1" dirty="0" smtClean="0">
                <a:solidFill>
                  <a:schemeClr val="bg1"/>
                </a:solidFill>
                <a:latin typeface="Segoe Script" pitchFamily="34" charset="0"/>
              </a:rPr>
              <a:t>Бекіту:</a:t>
            </a:r>
            <a:endParaRPr lang="ru-RU" sz="2800" b="1" dirty="0">
              <a:solidFill>
                <a:schemeClr val="bg1"/>
              </a:solidFill>
              <a:latin typeface="Segoe Script" pitchFamily="34" charset="0"/>
            </a:endParaRPr>
          </a:p>
        </p:txBody>
      </p:sp>
      <p:graphicFrame>
        <p:nvGraphicFramePr>
          <p:cNvPr id="5" name="Содержимое 14"/>
          <p:cNvGraphicFramePr>
            <a:graphicFrameLocks noGrp="1"/>
          </p:cNvGraphicFramePr>
          <p:nvPr>
            <p:ph idx="1"/>
          </p:nvPr>
        </p:nvGraphicFramePr>
        <p:xfrm>
          <a:off x="285720" y="1214423"/>
          <a:ext cx="8496945" cy="4429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2315"/>
                <a:gridCol w="2832315"/>
                <a:gridCol w="2832315"/>
              </a:tblGrid>
              <a:tr h="666325">
                <a:tc gridSpan="3">
                  <a:txBody>
                    <a:bodyPr/>
                    <a:lstStyle/>
                    <a:p>
                      <a:r>
                        <a:rPr lang="kk-KZ" sz="2400" b="1" dirty="0" smtClean="0"/>
                        <a:t>                              </a:t>
                      </a:r>
                      <a:r>
                        <a:rPr lang="kk-KZ" sz="2400" b="1" baseline="0" dirty="0" smtClean="0"/>
                        <a:t>  </a:t>
                      </a:r>
                      <a:r>
                        <a:rPr lang="kk-KZ" sz="2400" b="1" dirty="0" smtClean="0"/>
                        <a:t> </a:t>
                      </a:r>
                      <a:r>
                        <a:rPr lang="kk-KZ" sz="2400" b="1" dirty="0" smtClean="0">
                          <a:latin typeface="Segoe Script" pitchFamily="34" charset="0"/>
                        </a:rPr>
                        <a:t>БҮҮ стратегиясы</a:t>
                      </a:r>
                      <a:endParaRPr lang="ru-RU" sz="2400" b="1" dirty="0">
                        <a:latin typeface="Segoe Script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4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Білемін</a:t>
                      </a:r>
                      <a:endParaRPr lang="ru-RU" sz="14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Білдім</a:t>
                      </a:r>
                      <a:endParaRPr lang="ru-RU" sz="14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Үйренгім келеді</a:t>
                      </a:r>
                      <a:endParaRPr lang="ru-RU" sz="14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084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li-web.ru/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998963">
            <a:off x="5695262" y="977250"/>
            <a:ext cx="792088" cy="700695"/>
          </a:xfrm>
          <a:prstGeom prst="rect">
            <a:avLst/>
          </a:prstGeom>
          <a:noFill/>
        </p:spPr>
      </p:pic>
      <p:pic>
        <p:nvPicPr>
          <p:cNvPr id="7" name="Picture 2" descr="http://li-web.ru/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420888"/>
            <a:ext cx="792088" cy="700695"/>
          </a:xfrm>
          <a:prstGeom prst="rect">
            <a:avLst/>
          </a:prstGeom>
          <a:noFill/>
        </p:spPr>
      </p:pic>
      <p:pic>
        <p:nvPicPr>
          <p:cNvPr id="8" name="Picture 2" descr="http://li-web.ru/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19669">
            <a:off x="5899379" y="4057028"/>
            <a:ext cx="792088" cy="700695"/>
          </a:xfrm>
          <a:prstGeom prst="rect">
            <a:avLst/>
          </a:prstGeom>
          <a:noFill/>
        </p:spPr>
      </p:pic>
      <p:pic>
        <p:nvPicPr>
          <p:cNvPr id="9" name="Picture 2" descr="http://li-web.ru/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239516">
            <a:off x="2256394" y="1082191"/>
            <a:ext cx="792088" cy="700695"/>
          </a:xfrm>
          <a:prstGeom prst="rect">
            <a:avLst/>
          </a:prstGeom>
          <a:noFill/>
        </p:spPr>
      </p:pic>
      <p:pic>
        <p:nvPicPr>
          <p:cNvPr id="10" name="Picture 2" descr="http://li-web.ru/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425981">
            <a:off x="1727380" y="2605837"/>
            <a:ext cx="792088" cy="700695"/>
          </a:xfrm>
          <a:prstGeom prst="rect">
            <a:avLst/>
          </a:prstGeom>
          <a:noFill/>
        </p:spPr>
      </p:pic>
      <p:pic>
        <p:nvPicPr>
          <p:cNvPr id="11" name="Picture 2" descr="http://li-web.ru/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461136">
            <a:off x="2255941" y="4248205"/>
            <a:ext cx="792088" cy="700695"/>
          </a:xfrm>
          <a:prstGeom prst="rect">
            <a:avLst/>
          </a:prstGeom>
          <a:noFill/>
        </p:spPr>
      </p:pic>
      <p:pic>
        <p:nvPicPr>
          <p:cNvPr id="12" name="Picture 2" descr="http://li-web.ru/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094255" y="5058873"/>
            <a:ext cx="792088" cy="70069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562</TotalTime>
  <Words>245</Words>
  <Application>Microsoft Office PowerPoint</Application>
  <PresentationFormat>Экран (4:3)</PresentationFormat>
  <Paragraphs>55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acer</cp:lastModifiedBy>
  <cp:revision>63</cp:revision>
  <dcterms:created xsi:type="dcterms:W3CDTF">2013-09-27T19:18:01Z</dcterms:created>
  <dcterms:modified xsi:type="dcterms:W3CDTF">2014-12-27T21:00:30Z</dcterms:modified>
</cp:coreProperties>
</file>