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93" r:id="rId2"/>
    <p:sldId id="292" r:id="rId3"/>
    <p:sldId id="270" r:id="rId4"/>
    <p:sldId id="281" r:id="rId5"/>
    <p:sldId id="273" r:id="rId6"/>
    <p:sldId id="272" r:id="rId7"/>
    <p:sldId id="258" r:id="rId8"/>
    <p:sldId id="283" r:id="rId9"/>
    <p:sldId id="260" r:id="rId10"/>
    <p:sldId id="259" r:id="rId11"/>
    <p:sldId id="278" r:id="rId12"/>
    <p:sldId id="262" r:id="rId13"/>
    <p:sldId id="286" r:id="rId14"/>
    <p:sldId id="288" r:id="rId15"/>
    <p:sldId id="29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0B84D-652D-446E-BC9D-CBFD66C9A280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04D7F-22E1-4922-BAA5-6AF0C382C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974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588A2-5D05-446F-BD2E-2497C2142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96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23E415F-B33B-4173-AA2A-99EEA12598EB}" type="datetimeFigureOut">
              <a:rPr lang="ru-RU" smtClean="0"/>
              <a:t>26.12.2014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81CDAB1-C3FD-466A-9FE3-F9539D4370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>
            <a:grpSpLocks/>
          </p:cNvGrpSpPr>
          <p:nvPr/>
        </p:nvGrpSpPr>
        <p:grpSpPr bwMode="auto">
          <a:xfrm>
            <a:off x="-52818" y="0"/>
            <a:ext cx="9308400" cy="7029400"/>
            <a:chOff x="107504" y="116632"/>
            <a:chExt cx="9036496" cy="6596633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51520" y="6282779"/>
              <a:ext cx="8448675" cy="368300"/>
              <a:chOff x="0" y="4088"/>
              <a:chExt cx="5322" cy="232"/>
            </a:xfrm>
          </p:grpSpPr>
          <p:pic>
            <p:nvPicPr>
              <p:cNvPr id="34" name="Picture 3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0" y="4110"/>
                <a:ext cx="58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" name="Picture 4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612" y="4088"/>
                <a:ext cx="582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" name="Picture 5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1202" y="4089"/>
                <a:ext cx="58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" name="Picture 6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1791" y="4088"/>
                <a:ext cx="58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" name="Picture 7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2381" y="4089"/>
                <a:ext cx="58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" name="Picture 8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2971" y="4089"/>
                <a:ext cx="58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" name="Picture 9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3560" y="4089"/>
                <a:ext cx="58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" name="Picture 10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4150" y="4089"/>
                <a:ext cx="58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" name="Picture 11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4740" y="4110"/>
                <a:ext cx="58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467544" y="188659"/>
              <a:ext cx="8448675" cy="339726"/>
              <a:chOff x="0" y="4014"/>
              <a:chExt cx="5322" cy="214"/>
            </a:xfrm>
          </p:grpSpPr>
          <p:pic>
            <p:nvPicPr>
              <p:cNvPr id="25" name="Picture 14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0" y="4014"/>
                <a:ext cx="582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" name="Picture 15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612" y="4014"/>
                <a:ext cx="582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" name="Picture 16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1092" y="4049"/>
                <a:ext cx="582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" name="Picture 17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1791" y="4014"/>
                <a:ext cx="582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" name="Picture 18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2381" y="4014"/>
                <a:ext cx="582" cy="1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" name="Picture 19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2971" y="4014"/>
                <a:ext cx="582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" name="Picture 20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3560" y="4014"/>
                <a:ext cx="582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" name="Picture 21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4150" y="4014"/>
                <a:ext cx="582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" name="Picture 22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4740" y="4014"/>
                <a:ext cx="582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Group 24"/>
            <p:cNvGrpSpPr>
              <a:grpSpLocks/>
            </p:cNvGrpSpPr>
            <p:nvPr/>
          </p:nvGrpSpPr>
          <p:grpSpPr bwMode="auto">
            <a:xfrm rot="5400000">
              <a:off x="-2920652" y="3144788"/>
              <a:ext cx="6524625" cy="468313"/>
              <a:chOff x="0" y="4014"/>
              <a:chExt cx="5322" cy="306"/>
            </a:xfrm>
          </p:grpSpPr>
          <p:pic>
            <p:nvPicPr>
              <p:cNvPr id="16" name="Picture 25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0" y="4085"/>
                <a:ext cx="582" cy="2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" name="Picture 26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612" y="4085"/>
                <a:ext cx="582" cy="2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Picture 27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1202" y="4065"/>
                <a:ext cx="582" cy="2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28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1791" y="4061"/>
                <a:ext cx="582" cy="2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Picture 29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2381" y="4061"/>
                <a:ext cx="582" cy="2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30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2971" y="4061"/>
                <a:ext cx="582" cy="2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" name="Picture 31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3560" y="4014"/>
                <a:ext cx="582" cy="3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" name="Picture 32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4150" y="4014"/>
                <a:ext cx="582" cy="3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33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4740" y="4014"/>
                <a:ext cx="582" cy="3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Group 34"/>
            <p:cNvGrpSpPr>
              <a:grpSpLocks/>
            </p:cNvGrpSpPr>
            <p:nvPr/>
          </p:nvGrpSpPr>
          <p:grpSpPr bwMode="auto">
            <a:xfrm rot="5400000">
              <a:off x="5647531" y="3216797"/>
              <a:ext cx="6524625" cy="468312"/>
              <a:chOff x="0" y="4014"/>
              <a:chExt cx="5322" cy="306"/>
            </a:xfrm>
          </p:grpSpPr>
          <p:pic>
            <p:nvPicPr>
              <p:cNvPr id="7" name="Picture 35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0" y="4014"/>
                <a:ext cx="58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Picture 36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612" y="4014"/>
                <a:ext cx="58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37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1202" y="4014"/>
                <a:ext cx="58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38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1791" y="4014"/>
                <a:ext cx="58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39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2381" y="4014"/>
                <a:ext cx="58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Picture 40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2971" y="4014"/>
                <a:ext cx="58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41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3560" y="4014"/>
                <a:ext cx="58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" name="Picture 42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4150" y="4014"/>
                <a:ext cx="58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" name="Picture 43" descr="053e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4740" y="4014"/>
                <a:ext cx="582" cy="3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4" name="Скругленный прямоугольник 43"/>
          <p:cNvSpPr/>
          <p:nvPr/>
        </p:nvSpPr>
        <p:spPr>
          <a:xfrm>
            <a:off x="571394" y="760326"/>
            <a:ext cx="8105062" cy="5390991"/>
          </a:xfrm>
          <a:prstGeom prst="roundRect">
            <a:avLst/>
          </a:prstGeom>
          <a:solidFill>
            <a:schemeClr val="bg1"/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r"/>
            <a:endParaRPr lang="kk-KZ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kk-KZ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Алматы  қаласы</a:t>
            </a:r>
          </a:p>
          <a:p>
            <a:pPr algn="ctr"/>
            <a:r>
              <a:rPr lang="kk-KZ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kk-KZ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№57 жалпы  білім беретін мектебі </a:t>
            </a:r>
            <a:endParaRPr lang="kk-KZ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kk-KZ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қазақ </a:t>
            </a:r>
            <a:r>
              <a:rPr lang="kk-KZ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тілі </a:t>
            </a:r>
            <a:r>
              <a:rPr lang="kk-KZ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мен әдебиеті  </a:t>
            </a:r>
            <a:r>
              <a:rPr lang="kk-KZ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пәнінің  </a:t>
            </a:r>
            <a:r>
              <a:rPr lang="kk-KZ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мүғалімі</a:t>
            </a:r>
            <a:endParaRPr lang="kk-KZ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Тәуекелова  </a:t>
            </a:r>
            <a:r>
              <a:rPr lang="kk-KZ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Гулбану </a:t>
            </a:r>
            <a:r>
              <a:rPr lang="kk-KZ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Қонысбайқызы</a:t>
            </a:r>
          </a:p>
          <a:p>
            <a:pPr algn="ctr"/>
            <a:endParaRPr lang="kk-KZ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МЕН  </a:t>
            </a:r>
            <a:r>
              <a:rPr lang="kk-K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АНАМА  ҚАНДАЙ  СЫЙЛЫҚ   </a:t>
            </a:r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СЫЙЛАЙМЫН</a:t>
            </a:r>
            <a:r>
              <a:rPr lang="kk-K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Рисунок 44" descr="8389+Таукелова Гулбану Конысбаевна пр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20" y="1022803"/>
            <a:ext cx="1440670" cy="2406037"/>
          </a:xfrm>
          <a:prstGeom prst="ellipse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382509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kk-KZ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ОЙ   ҚОЗҒАУ</a:t>
            </a:r>
            <a:br>
              <a:rPr lang="kk-KZ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5-тапсырма</a:t>
            </a:r>
            <a:endParaRPr lang="ru-RU" sz="4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98368" y="1484784"/>
            <a:ext cx="8280920" cy="4968552"/>
          </a:xfrm>
          <a:prstGeom prst="cloudCallout">
            <a:avLst>
              <a:gd name="adj1" fmla="val -29029"/>
              <a:gd name="adj2" fmla="val 7113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600" b="1" dirty="0" smtClean="0">
                <a:solidFill>
                  <a:srgbClr val="0000FF"/>
                </a:solidFill>
              </a:rPr>
              <a:t>МӘТІН  БОЙЫНША  </a:t>
            </a:r>
          </a:p>
          <a:p>
            <a:pPr algn="ctr"/>
            <a:r>
              <a:rPr lang="kk-KZ" sz="3600" b="1" dirty="0" smtClean="0">
                <a:solidFill>
                  <a:srgbClr val="0000FF"/>
                </a:solidFill>
              </a:rPr>
              <a:t> ПОСТЕР   ӘЗІРЛЕУ</a:t>
            </a:r>
          </a:p>
          <a:p>
            <a:pPr algn="ctr"/>
            <a:r>
              <a:rPr lang="kk-KZ" sz="3600" b="1" dirty="0" smtClean="0">
                <a:solidFill>
                  <a:srgbClr val="0000FF"/>
                </a:solidFill>
              </a:rPr>
              <a:t>Мәтін тақырыптары:</a:t>
            </a:r>
          </a:p>
          <a:p>
            <a:pPr algn="ctr"/>
            <a:endParaRPr lang="kk-KZ" sz="3600" b="1" dirty="0" smtClean="0">
              <a:solidFill>
                <a:srgbClr val="0000FF"/>
              </a:solidFill>
            </a:endParaRPr>
          </a:p>
          <a:p>
            <a:pPr algn="ctr"/>
            <a:endParaRPr lang="ru-RU" sz="3600" b="1" dirty="0">
              <a:solidFill>
                <a:srgbClr val="0000FF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816146"/>
              </p:ext>
            </p:extLst>
          </p:nvPr>
        </p:nvGraphicFramePr>
        <p:xfrm>
          <a:off x="2051720" y="4149080"/>
          <a:ext cx="4834880" cy="15350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4880"/>
              </a:tblGrid>
              <a:tr h="15350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3200" dirty="0" smtClean="0">
                          <a:effectLst/>
                        </a:rPr>
                        <a:t>«Ана- </a:t>
                      </a:r>
                      <a:r>
                        <a:rPr lang="kk-KZ" sz="3200" dirty="0">
                          <a:effectLst/>
                        </a:rPr>
                        <a:t>ардақты есім»</a:t>
                      </a:r>
                      <a:endParaRPr lang="ru-RU" sz="32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3200" dirty="0" smtClean="0">
                          <a:effectLst/>
                        </a:rPr>
                        <a:t>«Ананың </a:t>
                      </a:r>
                      <a:r>
                        <a:rPr lang="kk-KZ" sz="3200" dirty="0">
                          <a:effectLst/>
                        </a:rPr>
                        <a:t>сүюі»</a:t>
                      </a:r>
                      <a:endParaRPr lang="ru-RU" sz="32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3200" dirty="0" smtClean="0">
                          <a:effectLst/>
                        </a:rPr>
                        <a:t> </a:t>
                      </a:r>
                      <a:r>
                        <a:rPr lang="kk-KZ" sz="3200" dirty="0">
                          <a:effectLst/>
                        </a:rPr>
                        <a:t>«Не тәтті?»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257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Шығармашылық  жұмыс</a:t>
            </a:r>
            <a:br>
              <a:rPr lang="kk-KZ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6-тапсырма </a:t>
            </a:r>
            <a:endParaRPr lang="ru-RU" sz="4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323528" y="1484784"/>
            <a:ext cx="8280920" cy="4968552"/>
          </a:xfrm>
          <a:prstGeom prst="cloudCallout">
            <a:avLst>
              <a:gd name="adj1" fmla="val -29029"/>
              <a:gd name="adj2" fmla="val 7113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400" b="1" dirty="0" smtClean="0">
                <a:solidFill>
                  <a:srgbClr val="FF0000"/>
                </a:solidFill>
              </a:rPr>
              <a:t>Біз анамызға не сыйлаймыз?</a:t>
            </a:r>
          </a:p>
          <a:p>
            <a:pPr algn="ctr"/>
            <a:r>
              <a:rPr lang="kk-KZ" sz="2400" b="1" dirty="0" smtClean="0">
                <a:solidFill>
                  <a:srgbClr val="0000FF"/>
                </a:solidFill>
              </a:rPr>
              <a:t>сурет  бойынша  шағын  эссе  жазу</a:t>
            </a:r>
          </a:p>
          <a:p>
            <a:pPr algn="ctr"/>
            <a:endParaRPr lang="ru-RU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49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https://encrypted-tbn3.gstatic.com/images?q=tbn:ANd9GcRbOYVfs3ZILQhk5c5Y817aD-rjFtqX7Vj5ikXNc4g7vDbpVT2Z"/>
          <p:cNvSpPr>
            <a:spLocks noChangeAspect="1" noChangeArrowheads="1"/>
          </p:cNvSpPr>
          <p:nvPr/>
        </p:nvSpPr>
        <p:spPr bwMode="auto">
          <a:xfrm>
            <a:off x="155575" y="-2141538"/>
            <a:ext cx="7038975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http://propowerpoint.ru/wp-content/uploads/2013/03/DetskShkol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584" y="92075"/>
            <a:ext cx="9007887" cy="676592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373319" y="2967335"/>
            <a:ext cx="439735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БАҒАЛАУ</a:t>
            </a:r>
            <a:endParaRPr lang="ru-RU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27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gotovie-prezentacii.ru/wp-content/uploads/2013/02/geografiya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9555" cy="70009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727574"/>
              </p:ext>
            </p:extLst>
          </p:nvPr>
        </p:nvGraphicFramePr>
        <p:xfrm>
          <a:off x="251520" y="116632"/>
          <a:ext cx="5904656" cy="396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04656"/>
              </a:tblGrid>
              <a:tr h="32403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3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</a:t>
                      </a:r>
                      <a:r>
                        <a:rPr lang="kk-KZ" sz="3600" b="1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Үй  тапсырмасы:</a:t>
                      </a:r>
                      <a:endParaRPr lang="ru-RU" sz="3600" dirty="0">
                        <a:solidFill>
                          <a:srgbClr val="0000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36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kk-KZ" sz="3600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Шығармашылық  </a:t>
                      </a:r>
                      <a:r>
                        <a:rPr lang="kk-KZ" sz="36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жұмыс: </a:t>
                      </a:r>
                      <a:endParaRPr lang="kk-KZ" sz="3600" dirty="0" smtClean="0">
                        <a:solidFill>
                          <a:srgbClr val="0000FF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4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kk-KZ" sz="4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Анамызға  сыйлық»</a:t>
                      </a:r>
                      <a:r>
                        <a:rPr lang="kk-KZ" sz="44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endParaRPr lang="kk-KZ" sz="44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3600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тақырыбында  </a:t>
                      </a:r>
                      <a:r>
                        <a:rPr lang="kk-KZ" sz="36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презентация </a:t>
                      </a:r>
                      <a:r>
                        <a:rPr lang="kk-KZ" sz="3600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әзірлеу</a:t>
                      </a:r>
                      <a:endParaRPr lang="ru-RU" sz="3600" dirty="0">
                        <a:solidFill>
                          <a:srgbClr val="0000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36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600" dirty="0">
                        <a:solidFill>
                          <a:srgbClr val="0000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36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600" dirty="0">
                        <a:solidFill>
                          <a:srgbClr val="0000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25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fotoshops.org/uploads/taginator/Jan-2013/skachat-besplatno-detskie-fon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165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764704"/>
            <a:ext cx="5971507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8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КЕРІ  </a:t>
            </a:r>
          </a:p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БАЙЛАНЫС</a:t>
            </a:r>
          </a:p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891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истратор.LWGAME\Рабочий стол\ана мен бала\scn0016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6496" cy="67132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2113697"/>
      </p:ext>
    </p:extLst>
  </p:cSld>
  <p:clrMapOvr>
    <a:masterClrMapping/>
  </p:clrMapOvr>
  <p:transition spd="slow" advTm="5531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70301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63792"/>
            <a:ext cx="8928992" cy="691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620688"/>
            <a:ext cx="85689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Психологиялық жағымды  орта  қалыптастыру</a:t>
            </a:r>
          </a:p>
          <a:p>
            <a:r>
              <a:rPr lang="kk-KZ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Таңертең  көбелек  оянды</a:t>
            </a:r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kk-KZ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тартылды</a:t>
            </a:r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Қанаттарын  бұлғады, </a:t>
            </a:r>
            <a:endParaRPr lang="kk-KZ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терең  тыныс  алды</a:t>
            </a:r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Азғана </a:t>
            </a:r>
            <a:r>
              <a:rPr lang="kk-KZ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айналып,</a:t>
            </a:r>
          </a:p>
          <a:p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барлығына </a:t>
            </a:r>
            <a:r>
              <a:rPr lang="kk-KZ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күліп</a:t>
            </a:r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Қайта   гүліне  </a:t>
            </a:r>
            <a:r>
              <a:rPr lang="kk-KZ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оралды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66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https://encrypted-tbn3.gstatic.com/images?q=tbn:ANd9GcTi2kar_e91IZxVooKJXD_EiMIUrcpk_3Bxm6W2qJVlH8KFmdX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pedsovet.su/_ld/297/174915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095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63536" y="260648"/>
            <a:ext cx="8229600" cy="72008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7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ТОП   </a:t>
            </a:r>
          </a:p>
          <a:p>
            <a:pPr algn="ctr"/>
            <a:r>
              <a:rPr lang="ru-RU" sz="7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АТАУЛАРЫ</a:t>
            </a:r>
          </a:p>
          <a:p>
            <a:pPr algn="ctr"/>
            <a:endParaRPr lang="ru-RU" sz="7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79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698460"/>
              </p:ext>
            </p:extLst>
          </p:nvPr>
        </p:nvGraphicFramePr>
        <p:xfrm>
          <a:off x="395536" y="1327478"/>
          <a:ext cx="8424935" cy="49098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7274"/>
                <a:gridCol w="1196562"/>
                <a:gridCol w="1017077"/>
                <a:gridCol w="970924"/>
                <a:gridCol w="1054684"/>
                <a:gridCol w="1084313"/>
                <a:gridCol w="917998"/>
                <a:gridCol w="936103"/>
              </a:tblGrid>
              <a:tr h="9459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effectLst/>
                        </a:rPr>
                        <a:t>Топ мұшелері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Үй тапсырмасы</a:t>
                      </a:r>
                      <a:endParaRPr lang="ru-RU" sz="10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1-тапсырма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</a:rPr>
                        <a:t>       2-тапсырма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</a:rPr>
                        <a:t>      3-тапсырма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</a:rPr>
                        <a:t>     4-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</a:rPr>
                        <a:t>тапсырма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</a:rPr>
                        <a:t>       5-тьапсырма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</a:rPr>
                        <a:t>     6-тапсырма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Жиынтық баға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</a:tr>
              <a:tr h="4954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</a:tr>
              <a:tr h="4954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</a:tr>
              <a:tr h="4954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</a:tr>
              <a:tr h="4954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</a:tr>
              <a:tr h="4954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</a:tr>
              <a:tr h="4954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</a:tr>
              <a:tr h="4954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</a:tr>
              <a:tr h="4954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07704" y="80918"/>
            <a:ext cx="6120680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</a:t>
            </a:r>
            <a:r>
              <a:rPr kumimoji="0" lang="kk-KZ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Ғ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АЛАУ  ПАРАҒЫ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Топтың аты: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135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539552" y="332656"/>
            <a:ext cx="8280920" cy="4968552"/>
          </a:xfrm>
          <a:prstGeom prst="cloudCallout">
            <a:avLst>
              <a:gd name="adj1" fmla="val -29029"/>
              <a:gd name="adj2" fmla="val 7113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МИ</a:t>
            </a:r>
            <a:r>
              <a:rPr lang="kk-KZ" sz="4800" b="1" dirty="0" smtClean="0">
                <a:solidFill>
                  <a:srgbClr val="FF0000"/>
                </a:solidFill>
              </a:rPr>
              <a:t>ҒА   ШАБУЫЛ</a:t>
            </a:r>
          </a:p>
          <a:p>
            <a:pPr algn="ctr"/>
            <a:r>
              <a:rPr lang="kk-KZ" sz="3200" b="1" dirty="0">
                <a:solidFill>
                  <a:srgbClr val="0000FF"/>
                </a:solidFill>
              </a:rPr>
              <a:t>«Мен досыма қандай сыйлықтар сыйлаймын</a:t>
            </a:r>
            <a:r>
              <a:rPr lang="kk-KZ" sz="3200" b="1" dirty="0" smtClean="0">
                <a:solidFill>
                  <a:srgbClr val="0000FF"/>
                </a:solidFill>
              </a:rPr>
              <a:t>?»</a:t>
            </a:r>
          </a:p>
          <a:p>
            <a:pPr algn="ctr"/>
            <a:endParaRPr lang="kk-KZ" sz="3200" b="1" dirty="0" smtClean="0">
              <a:solidFill>
                <a:srgbClr val="0000FF"/>
              </a:solidFill>
            </a:endParaRPr>
          </a:p>
          <a:p>
            <a:pPr algn="ctr"/>
            <a:r>
              <a:rPr lang="kk-KZ" sz="4000" b="1" dirty="0" smtClean="0">
                <a:solidFill>
                  <a:srgbClr val="0000FF"/>
                </a:solidFill>
              </a:rPr>
              <a:t>1-тапсырма </a:t>
            </a:r>
            <a:endParaRPr lang="ru-RU" sz="4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684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fotoshops.org/uploads/taginator/Jan-2013/skachat-besplatno-detskie-fon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24"/>
            <a:ext cx="9144000" cy="692798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63688" y="1412776"/>
            <a:ext cx="6524542" cy="29238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АССОЦИАТИВТІ </a:t>
            </a:r>
          </a:p>
          <a:p>
            <a:pPr algn="ctr"/>
            <a:r>
              <a:rPr lang="kk-KZ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ҚАТАР</a:t>
            </a:r>
          </a:p>
          <a:p>
            <a:pPr algn="ctr"/>
            <a:endParaRPr lang="kk-KZ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kk-KZ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2-тапсырма</a:t>
            </a:r>
          </a:p>
        </p:txBody>
      </p:sp>
    </p:spTree>
    <p:extLst>
      <p:ext uri="{BB962C8B-B14F-4D97-AF65-F5344CB8AC3E}">
        <p14:creationId xmlns:p14="http://schemas.microsoft.com/office/powerpoint/2010/main" val="381304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6088"/>
            <a:ext cx="8363272" cy="4791064"/>
          </a:xfrm>
        </p:spPr>
        <p:txBody>
          <a:bodyPr>
            <a:normAutofit/>
          </a:bodyPr>
          <a:lstStyle/>
          <a:p>
            <a:pPr algn="ctr"/>
            <a:r>
              <a:rPr lang="kk-KZ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Сынып  жұмысы</a:t>
            </a:r>
            <a:br>
              <a:rPr lang="kk-KZ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МЕН  АНАМА  ҚАНДАЙ  СЫЙЛЫҚ   СЫЙЛАЙМЫН?</a:t>
            </a:r>
            <a:endParaRPr lang="ru-RU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91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6"/>
          <p:cNvSpPr txBox="1">
            <a:spLocks noChangeArrowheads="1"/>
          </p:cNvSpPr>
          <p:nvPr/>
        </p:nvSpPr>
        <p:spPr bwMode="auto">
          <a:xfrm>
            <a:off x="862013" y="1125538"/>
            <a:ext cx="8281987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100" b="1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38915" name="Прямоугольник 9"/>
          <p:cNvSpPr>
            <a:spLocks noChangeArrowheads="1"/>
          </p:cNvSpPr>
          <p:nvPr/>
        </p:nvSpPr>
        <p:spPr bwMode="auto">
          <a:xfrm>
            <a:off x="2643188" y="428625"/>
            <a:ext cx="2700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   </a:t>
            </a:r>
            <a:endParaRPr lang="ru-RU" sz="3200">
              <a:solidFill>
                <a:srgbClr val="FF0000"/>
              </a:solidFill>
            </a:endParaRPr>
          </a:p>
        </p:txBody>
      </p:sp>
      <p:sp>
        <p:nvSpPr>
          <p:cNvPr id="38916" name="Rectangle 1"/>
          <p:cNvSpPr>
            <a:spLocks noChangeArrowheads="1"/>
          </p:cNvSpPr>
          <p:nvPr/>
        </p:nvSpPr>
        <p:spPr bwMode="auto">
          <a:xfrm>
            <a:off x="0" y="428625"/>
            <a:ext cx="9144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kk-KZ" sz="2800" b="1" i="1" dirty="0">
                <a:solidFill>
                  <a:srgbClr val="523227"/>
                </a:solidFill>
                <a:cs typeface="Times New Roman" pitchFamily="18" charset="0"/>
              </a:rPr>
              <a:t>                </a:t>
            </a:r>
            <a:endParaRPr lang="ru-RU" sz="2800" b="1" dirty="0">
              <a:solidFill>
                <a:schemeClr val="accent6"/>
              </a:solidFill>
            </a:endParaRPr>
          </a:p>
          <a:p>
            <a:pPr eaLnBrk="0" hangingPunct="0"/>
            <a:endParaRPr lang="ru-RU" dirty="0"/>
          </a:p>
        </p:txBody>
      </p:sp>
      <p:sp>
        <p:nvSpPr>
          <p:cNvPr id="38917" name="AutoShape 8"/>
          <p:cNvSpPr>
            <a:spLocks noChangeArrowheads="1"/>
          </p:cNvSpPr>
          <p:nvPr/>
        </p:nvSpPr>
        <p:spPr bwMode="auto">
          <a:xfrm>
            <a:off x="3152775" y="2361653"/>
            <a:ext cx="2726606" cy="2009378"/>
          </a:xfrm>
          <a:prstGeom prst="flowChartDecisi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kk-KZ" sz="2400" b="1" dirty="0" smtClean="0">
                <a:solidFill>
                  <a:srgbClr val="0000FF"/>
                </a:solidFill>
                <a:cs typeface="Times New Roman" pitchFamily="18" charset="0"/>
              </a:rPr>
              <a:t>АНА  ДЕГЕН  КІМ?</a:t>
            </a:r>
            <a:endParaRPr lang="kk-KZ" sz="2400" dirty="0">
              <a:solidFill>
                <a:srgbClr val="0000FF"/>
              </a:solidFill>
            </a:endParaRPr>
          </a:p>
        </p:txBody>
      </p:sp>
      <p:sp>
        <p:nvSpPr>
          <p:cNvPr id="38918" name="AutoShape 7"/>
          <p:cNvSpPr>
            <a:spLocks noChangeArrowheads="1"/>
          </p:cNvSpPr>
          <p:nvPr/>
        </p:nvSpPr>
        <p:spPr bwMode="auto">
          <a:xfrm>
            <a:off x="537996" y="1541463"/>
            <a:ext cx="2581275" cy="1428750"/>
          </a:xfrm>
          <a:prstGeom prst="flowChartPunchedTap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kk-KZ" sz="2000" dirty="0"/>
          </a:p>
        </p:txBody>
      </p:sp>
      <p:sp>
        <p:nvSpPr>
          <p:cNvPr id="38919" name="AutoShape 6"/>
          <p:cNvSpPr>
            <a:spLocks noChangeArrowheads="1"/>
          </p:cNvSpPr>
          <p:nvPr/>
        </p:nvSpPr>
        <p:spPr bwMode="auto">
          <a:xfrm>
            <a:off x="5786438" y="1643063"/>
            <a:ext cx="2571750" cy="1500187"/>
          </a:xfrm>
          <a:prstGeom prst="flowChartPunchedTap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kk-KZ" sz="2000" dirty="0"/>
          </a:p>
        </p:txBody>
      </p:sp>
      <p:sp>
        <p:nvSpPr>
          <p:cNvPr id="38920" name="AutoShape 5"/>
          <p:cNvSpPr>
            <a:spLocks noChangeArrowheads="1"/>
          </p:cNvSpPr>
          <p:nvPr/>
        </p:nvSpPr>
        <p:spPr bwMode="auto">
          <a:xfrm>
            <a:off x="3643313" y="1071563"/>
            <a:ext cx="1857375" cy="1146175"/>
          </a:xfrm>
          <a:prstGeom prst="foldedCorner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kk-KZ" sz="2000" dirty="0"/>
          </a:p>
        </p:txBody>
      </p:sp>
      <p:sp>
        <p:nvSpPr>
          <p:cNvPr id="38921" name="AutoShape 4"/>
          <p:cNvSpPr>
            <a:spLocks noChangeArrowheads="1"/>
          </p:cNvSpPr>
          <p:nvPr/>
        </p:nvSpPr>
        <p:spPr bwMode="auto">
          <a:xfrm>
            <a:off x="3643313" y="4786313"/>
            <a:ext cx="1857375" cy="1000125"/>
          </a:xfrm>
          <a:prstGeom prst="foldedCorner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kk-KZ" sz="2000" dirty="0"/>
          </a:p>
        </p:txBody>
      </p:sp>
      <p:sp>
        <p:nvSpPr>
          <p:cNvPr id="38922" name="AutoShape 3"/>
          <p:cNvSpPr>
            <a:spLocks noChangeArrowheads="1"/>
          </p:cNvSpPr>
          <p:nvPr/>
        </p:nvSpPr>
        <p:spPr bwMode="auto">
          <a:xfrm>
            <a:off x="571500" y="3714750"/>
            <a:ext cx="2581275" cy="1571625"/>
          </a:xfrm>
          <a:prstGeom prst="flowChartPunchedTap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kk-KZ" sz="2000" dirty="0"/>
          </a:p>
        </p:txBody>
      </p:sp>
      <p:sp>
        <p:nvSpPr>
          <p:cNvPr id="38923" name="AutoShape 2"/>
          <p:cNvSpPr>
            <a:spLocks noChangeArrowheads="1"/>
          </p:cNvSpPr>
          <p:nvPr/>
        </p:nvSpPr>
        <p:spPr bwMode="auto">
          <a:xfrm>
            <a:off x="5929313" y="3571875"/>
            <a:ext cx="2647950" cy="1571625"/>
          </a:xfrm>
          <a:prstGeom prst="flowChartPunchedTap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kk-KZ" sz="2000" dirty="0"/>
          </a:p>
        </p:txBody>
      </p:sp>
      <p:sp>
        <p:nvSpPr>
          <p:cNvPr id="38924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38925" name="Rectangle 17"/>
          <p:cNvSpPr>
            <a:spLocks noChangeArrowheads="1"/>
          </p:cNvSpPr>
          <p:nvPr/>
        </p:nvSpPr>
        <p:spPr bwMode="auto">
          <a:xfrm>
            <a:off x="3347864" y="-387102"/>
            <a:ext cx="2917098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tabLst>
                <a:tab pos="5648325" algn="l"/>
              </a:tabLst>
            </a:pPr>
            <a:r>
              <a:rPr lang="ru-RU" sz="1100" dirty="0"/>
              <a:t/>
            </a:r>
            <a:br>
              <a:rPr lang="ru-RU" sz="1100" dirty="0"/>
            </a:br>
            <a:endParaRPr lang="ru-RU" dirty="0"/>
          </a:p>
          <a:p>
            <a:pPr algn="ctr" eaLnBrk="0" hangingPunct="0">
              <a:tabLst>
                <a:tab pos="5648325" algn="l"/>
              </a:tabLst>
            </a:pPr>
            <a:r>
              <a:rPr lang="kk-KZ" sz="2000" dirty="0">
                <a:cs typeface="Times New Roman" pitchFamily="18" charset="0"/>
              </a:rPr>
              <a:t>	</a:t>
            </a:r>
            <a:r>
              <a:rPr lang="kk-KZ" sz="3200" b="1" dirty="0" smtClean="0">
                <a:solidFill>
                  <a:srgbClr val="0000FF"/>
                </a:solidFill>
                <a:cs typeface="Times New Roman" pitchFamily="18" charset="0"/>
              </a:rPr>
              <a:t>3-тапсырма</a:t>
            </a:r>
            <a:endParaRPr lang="ru-RU" sz="3200" b="1" dirty="0">
              <a:solidFill>
                <a:srgbClr val="0000FF"/>
              </a:solidFill>
            </a:endParaRPr>
          </a:p>
          <a:p>
            <a:pPr eaLnBrk="0" hangingPunct="0">
              <a:tabLst>
                <a:tab pos="5648325" algn="l"/>
              </a:tabLs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940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  <p:bldP spid="38918" grpId="0" animBg="1"/>
      <p:bldP spid="38919" grpId="0" animBg="1"/>
      <p:bldP spid="38920" grpId="0" animBg="1"/>
      <p:bldP spid="38921" grpId="0" animBg="1"/>
      <p:bldP spid="38922" grpId="0" animBg="1"/>
      <p:bldP spid="389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3638963"/>
          <a:ext cx="8229600" cy="2103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143375" algn="l"/>
                        </a:tabLst>
                      </a:pPr>
                      <a:r>
                        <a:rPr lang="kk-KZ" sz="1200" dirty="0">
                          <a:effectLst/>
                        </a:rPr>
                        <a:t>1-тапсырма. Оқулықпен жұмыс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977119"/>
              </p:ext>
            </p:extLst>
          </p:nvPr>
        </p:nvGraphicFramePr>
        <p:xfrm>
          <a:off x="323528" y="1268760"/>
          <a:ext cx="8229600" cy="35283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3528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143375" algn="l"/>
                        </a:tabLst>
                      </a:pPr>
                      <a:r>
                        <a:rPr lang="kk-KZ" sz="6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4-тапсырма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143375" algn="l"/>
                        </a:tabLst>
                      </a:pPr>
                      <a:r>
                        <a:rPr lang="kk-KZ" sz="6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Мәтінмен</a:t>
                      </a:r>
                      <a:r>
                        <a:rPr lang="kk-KZ" sz="6600" b="1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жұмыс</a:t>
                      </a:r>
                      <a:endParaRPr lang="ru-RU" sz="6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0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193</TotalTime>
  <Words>154</Words>
  <Application>Microsoft Office PowerPoint</Application>
  <PresentationFormat>Экран (4:3)</PresentationFormat>
  <Paragraphs>131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Сынып  жұмысы МЕН  АНАМА  ҚАНДАЙ  СЫЙЛЫҚ   СЫЙЛАЙМЫН?</vt:lpstr>
      <vt:lpstr>Презентация PowerPoint</vt:lpstr>
      <vt:lpstr>Презентация PowerPoint</vt:lpstr>
      <vt:lpstr>ОЙ   ҚОЗҒАУ 5-тапсырма</vt:lpstr>
      <vt:lpstr>Шығармашылық  жұмыс 6-тапсырма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Гульбану</dc:creator>
  <cp:lastModifiedBy>Гульбану</cp:lastModifiedBy>
  <cp:revision>19</cp:revision>
  <dcterms:created xsi:type="dcterms:W3CDTF">2013-10-07T02:02:44Z</dcterms:created>
  <dcterms:modified xsi:type="dcterms:W3CDTF">2014-12-26T05:19:18Z</dcterms:modified>
</cp:coreProperties>
</file>