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41" r:id="rId2"/>
    <p:sldMasterId id="2147483753" r:id="rId3"/>
  </p:sldMasterIdLst>
  <p:notesMasterIdLst>
    <p:notesMasterId r:id="rId27"/>
  </p:notesMasterIdLst>
  <p:sldIdLst>
    <p:sldId id="310" r:id="rId4"/>
    <p:sldId id="360" r:id="rId5"/>
    <p:sldId id="359" r:id="rId6"/>
    <p:sldId id="304" r:id="rId7"/>
    <p:sldId id="256" r:id="rId8"/>
    <p:sldId id="344" r:id="rId9"/>
    <p:sldId id="345" r:id="rId10"/>
    <p:sldId id="326" r:id="rId11"/>
    <p:sldId id="341" r:id="rId12"/>
    <p:sldId id="334" r:id="rId13"/>
    <p:sldId id="362" r:id="rId14"/>
    <p:sldId id="364" r:id="rId15"/>
    <p:sldId id="365" r:id="rId16"/>
    <p:sldId id="371" r:id="rId17"/>
    <p:sldId id="372" r:id="rId18"/>
    <p:sldId id="366" r:id="rId19"/>
    <p:sldId id="368" r:id="rId20"/>
    <p:sldId id="367" r:id="rId21"/>
    <p:sldId id="370" r:id="rId22"/>
    <p:sldId id="373" r:id="rId23"/>
    <p:sldId id="337" r:id="rId24"/>
    <p:sldId id="369" r:id="rId25"/>
    <p:sldId id="30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FF0000"/>
    <a:srgbClr val="663300"/>
    <a:srgbClr val="FFFF00"/>
    <a:srgbClr val="003399"/>
    <a:srgbClr val="FFCC00"/>
    <a:srgbClr val="00FF00"/>
    <a:srgbClr val="00FF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B1924E3-1F79-4F14-BC1C-4260A30BD24D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6064538-6A77-4149-80C5-9CDEDBE3F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473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E3E272-E60B-4C9B-A3C2-C6E8C4E88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088155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DE2FF-A81C-495C-961B-FA0A27C197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3E272-E60B-4C9B-A3C2-C6E8C4E887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6B7DE-C2DB-48D6-8D6E-6ED762D55E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E6B7DE-C2DB-48D6-8D6E-6ED762D55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729722"/>
      </p:ext>
    </p:extLst>
  </p:cSld>
  <p:clrMapOvr>
    <a:masterClrMapping/>
  </p:clrMapOvr>
  <p:transition spd="slow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DE2FF-A81C-495C-961B-FA0A27C197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3E272-E60B-4C9B-A3C2-C6E8C4E887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2463BD-ABF9-4C12-B17A-B42511DE7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466294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4DE2FF-A81C-495C-961B-FA0A27C19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180209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6B7DE-C2DB-48D6-8D6E-6ED762D55E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6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71E99753-24D3-484B-9FA4-11B790AFC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1E99753-24D3-484B-9FA4-11B790AFC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0;&#1096;&#1099;&#1082;%20&#1089;&#1072;&#1073;&#1072;&#1082;%20c&#1083;&#1072;&#1081;&#1076;&#1099;.ppt" TargetMode="External"/><Relationship Id="rId3" Type="http://schemas.openxmlformats.org/officeDocument/2006/relationships/slide" Target="slide4.xml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66FF"/>
            </a:gs>
            <a:gs pos="25000">
              <a:srgbClr val="01A78F"/>
            </a:gs>
            <a:gs pos="50000">
              <a:srgbClr val="FFFF00"/>
            </a:gs>
            <a:gs pos="75000">
              <a:srgbClr val="FF6633"/>
            </a:gs>
            <a:gs pos="100000">
              <a:srgbClr val="FF33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1772816"/>
            <a:ext cx="7815812" cy="2160240"/>
          </a:xfrm>
        </p:spPr>
        <p:txBody>
          <a:bodyPr/>
          <a:lstStyle/>
          <a:p>
            <a:pPr algn="ctr"/>
            <a:r>
              <a:rPr lang="kk-KZ" sz="32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kk-KZ" sz="3200" b="1" dirty="0">
                <a:solidFill>
                  <a:schemeClr val="accent5">
                    <a:lumMod val="50000"/>
                  </a:schemeClr>
                </a:solidFill>
              </a:rPr>
              <a:t>Алгоритм  түсінігі. Атқарушы командалары жүйесі.  </a:t>
            </a:r>
            <a:r>
              <a:rPr lang="kk-KZ" sz="32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</a:t>
            </a:r>
            <a:r>
              <a:rPr lang="kk-KZ" sz="3200" b="1" dirty="0">
                <a:solidFill>
                  <a:schemeClr val="accent5">
                    <a:lumMod val="50000"/>
                  </a:schemeClr>
                </a:solidFill>
              </a:rPr>
              <a:t>Атқарушы түсінігі. Блок-схема.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32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8661" name="Picture 38" descr="e1(7)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724525" y="2781300"/>
            <a:ext cx="3203575" cy="3203575"/>
          </a:xfrm>
          <a:noFill/>
        </p:spPr>
      </p:pic>
      <p:sp>
        <p:nvSpPr>
          <p:cNvPr id="19460" name="WordArt 7"/>
          <p:cNvSpPr>
            <a:spLocks noChangeArrowheads="1" noChangeShapeType="1" noTextEdit="1"/>
          </p:cNvSpPr>
          <p:nvPr/>
        </p:nvSpPr>
        <p:spPr bwMode="auto">
          <a:xfrm>
            <a:off x="900113" y="1484783"/>
            <a:ext cx="7129462" cy="184407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19464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19465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6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7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9468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7" descr="roza0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868863"/>
            <a:ext cx="467995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27584" y="558695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 Ашық сабақ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527884" y="4149080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9 </a:t>
            </a:r>
            <a:r>
              <a:rPr lang="ru-RU" dirty="0" err="1" smtClean="0"/>
              <a:t>сынып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51"/>
          <p:cNvSpPr>
            <a:spLocks noChangeArrowheads="1"/>
          </p:cNvSpPr>
          <p:nvPr/>
        </p:nvSpPr>
        <p:spPr bwMode="auto">
          <a:xfrm>
            <a:off x="0" y="700088"/>
            <a:ext cx="1841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/>
              <a:t/>
            </a:r>
            <a:br>
              <a:rPr lang="ru-RU" altLang="ru-RU" sz="1100"/>
            </a:br>
            <a:endParaRPr lang="ru-RU" altLang="ru-RU"/>
          </a:p>
          <a:p>
            <a:endParaRPr lang="ru-RU" altLang="ru-RU"/>
          </a:p>
        </p:txBody>
      </p:sp>
      <p:sp>
        <p:nvSpPr>
          <p:cNvPr id="96259" name="Rectangle 562"/>
          <p:cNvSpPr>
            <a:spLocks noChangeArrowheads="1"/>
          </p:cNvSpPr>
          <p:nvPr/>
        </p:nvSpPr>
        <p:spPr bwMode="auto">
          <a:xfrm>
            <a:off x="0" y="1509713"/>
            <a:ext cx="1841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100"/>
          </a:p>
          <a:p>
            <a:endParaRPr lang="ru-RU" altLang="ru-RU"/>
          </a:p>
        </p:txBody>
      </p:sp>
      <p:sp>
        <p:nvSpPr>
          <p:cNvPr id="96408" name="Rectangle 829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229600" cy="5786454"/>
          </a:xfrm>
        </p:spPr>
        <p:txBody>
          <a:bodyPr/>
          <a:lstStyle/>
          <a:p>
            <a:r>
              <a:rPr lang="kk-KZ" altLang="ru-RU" sz="4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  <a:t>          Алгоритм жазылу            </a:t>
            </a:r>
            <a:br>
              <a:rPr lang="kk-KZ" altLang="ru-RU" sz="4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</a:br>
            <a:r>
              <a:rPr lang="kk-KZ" altLang="ru-RU" sz="4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  <a:t>                 жолдары       </a:t>
            </a:r>
            <a:br>
              <a:rPr lang="kk-KZ" altLang="ru-RU" sz="4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</a:br>
            <a:r>
              <a:rPr lang="kk-KZ" altLang="ru-RU" sz="4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  <a:t> </a:t>
            </a:r>
            <a:r>
              <a:rPr lang="kk-KZ" altLang="ru-RU" sz="3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  <a:t/>
            </a:r>
            <a:br>
              <a:rPr lang="kk-KZ" altLang="ru-RU" sz="3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</a:br>
            <a:r>
              <a:rPr lang="kk-KZ" altLang="ru-RU" sz="3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  <a:t>                                                 </a:t>
            </a:r>
            <a:br>
              <a:rPr lang="kk-KZ" altLang="ru-RU" sz="3600" b="1" dirty="0" smtClean="0">
                <a:solidFill>
                  <a:schemeClr val="accent2">
                    <a:lumMod val="50000"/>
                  </a:schemeClr>
                </a:solidFill>
                <a:latin typeface="Galleria" pitchFamily="34" charset="-52"/>
              </a:rPr>
            </a:br>
            <a:endParaRPr lang="ru-RU" altLang="ru-RU" sz="3600" b="1" dirty="0" smtClean="0">
              <a:solidFill>
                <a:schemeClr val="accent2">
                  <a:lumMod val="50000"/>
                </a:schemeClr>
              </a:solidFill>
              <a:latin typeface="Galleria" pitchFamily="34" charset="-52"/>
            </a:endParaRPr>
          </a:p>
        </p:txBody>
      </p:sp>
      <p:grpSp>
        <p:nvGrpSpPr>
          <p:cNvPr id="96422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96423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96424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6425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6426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96427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4" name="Прямая со стрелкой 13"/>
          <p:cNvCxnSpPr/>
          <p:nvPr/>
        </p:nvCxnSpPr>
        <p:spPr>
          <a:xfrm rot="10800000" flipV="1">
            <a:off x="1357290" y="2500306"/>
            <a:ext cx="1500198" cy="8572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000364" y="3357562"/>
            <a:ext cx="1428760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4464843" y="3321843"/>
            <a:ext cx="1714512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929322" y="2571744"/>
            <a:ext cx="1000132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57158" y="3500438"/>
            <a:ext cx="1857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   </a:t>
            </a:r>
            <a:r>
              <a:rPr lang="kk-KZ" sz="3200" b="1" dirty="0" smtClean="0"/>
              <a:t>Табиғи  </a:t>
            </a:r>
          </a:p>
          <a:p>
            <a:r>
              <a:rPr lang="kk-KZ" sz="3200" b="1" dirty="0" smtClean="0"/>
              <a:t>     тіл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428860" y="4357694"/>
            <a:ext cx="2000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/>
              <a:t>Графиктік </a:t>
            </a:r>
          </a:p>
          <a:p>
            <a:r>
              <a:rPr lang="kk-KZ" sz="2800" b="1" dirty="0" smtClean="0"/>
              <a:t>      жол</a:t>
            </a:r>
            <a:endParaRPr lang="ru-RU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072066" y="4643446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/>
              <a:t>Программалау  </a:t>
            </a:r>
          </a:p>
          <a:p>
            <a:r>
              <a:rPr lang="kk-KZ" sz="2800" b="1" dirty="0" smtClean="0"/>
              <a:t>          тілі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000892" y="3000372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/>
              <a:t>Түйінді сөздер</a:t>
            </a:r>
            <a:endParaRPr lang="ru-RU" sz="2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7967439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kk-KZ" sz="4000" dirty="0" smtClean="0"/>
              <a:t>Алгоритмнің графиктік түрде кескінделуі</a:t>
            </a:r>
            <a:endParaRPr lang="ru-RU" sz="4000" dirty="0"/>
          </a:p>
        </p:txBody>
      </p:sp>
      <p:pic>
        <p:nvPicPr>
          <p:cNvPr id="3" name="Picture 10" descr="пгшлпг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144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115616" y="2132856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dirty="0" smtClean="0">
                <a:solidFill>
                  <a:schemeClr val="accent6"/>
                </a:solidFill>
              </a:rPr>
              <a:t>Блок – схема </a:t>
            </a:r>
            <a:r>
              <a:rPr lang="kk-KZ" sz="2800" dirty="0" smtClean="0">
                <a:solidFill>
                  <a:schemeClr val="accent5">
                    <a:lumMod val="50000"/>
                  </a:schemeClr>
                </a:solidFill>
              </a:rPr>
              <a:t>дегеніміз – арнайы геометриялық фигуралардан тұратын кескінді айтамыз.  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529" y="4005064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solidFill>
                  <a:schemeClr val="accent5">
                    <a:lumMod val="50000"/>
                  </a:schemeClr>
                </a:solidFill>
              </a:rPr>
              <a:t>Блок-схемада пайдаланылатын фигуралар оның </a:t>
            </a:r>
            <a:r>
              <a:rPr lang="kk-KZ" sz="2800" b="1" dirty="0" smtClean="0">
                <a:solidFill>
                  <a:schemeClr val="accent6"/>
                </a:solidFill>
              </a:rPr>
              <a:t>блоктары</a:t>
            </a:r>
            <a:r>
              <a:rPr lang="kk-KZ" sz="2800" dirty="0" smtClean="0">
                <a:solidFill>
                  <a:schemeClr val="accent5">
                    <a:lumMod val="50000"/>
                  </a:schemeClr>
                </a:solidFill>
              </a:rPr>
              <a:t>, ал оларды бір-бірімен қосатын сызықтар </a:t>
            </a:r>
            <a:r>
              <a:rPr lang="kk-KZ" sz="2800" b="1" dirty="0" smtClean="0">
                <a:solidFill>
                  <a:schemeClr val="accent6"/>
                </a:solidFill>
              </a:rPr>
              <a:t>байланыс сызықтары</a:t>
            </a:r>
            <a:r>
              <a:rPr lang="kk-KZ" sz="2800" dirty="0" smtClean="0">
                <a:solidFill>
                  <a:schemeClr val="accent5">
                    <a:lumMod val="50000"/>
                  </a:schemeClr>
                </a:solidFill>
              </a:rPr>
              <a:t> деп аталады.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273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476672"/>
            <a:ext cx="10513168" cy="747330"/>
          </a:xfrm>
        </p:spPr>
        <p:txBody>
          <a:bodyPr/>
          <a:lstStyle/>
          <a:p>
            <a:pPr marL="0" indent="0" algn="ctr">
              <a:buNone/>
            </a:pPr>
            <a:r>
              <a:rPr lang="kk-KZ" sz="3200" dirty="0" smtClean="0"/>
              <a:t>Электронды оқулық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71600" y="2420888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1268759"/>
            <a:ext cx="8848600" cy="546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80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196313"/>
            <a:ext cx="8871036" cy="630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0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9" y="161925"/>
            <a:ext cx="8948736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47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8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376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424936" cy="1296144"/>
          </a:xfrm>
        </p:spPr>
        <p:txBody>
          <a:bodyPr/>
          <a:lstStyle/>
          <a:p>
            <a:pPr marL="45720" indent="0" algn="ctr">
              <a:buNone/>
            </a:pPr>
            <a:r>
              <a:rPr lang="kk-KZ" sz="2800" b="1" dirty="0" smtClean="0">
                <a:solidFill>
                  <a:schemeClr val="bg2">
                    <a:lumMod val="50000"/>
                  </a:schemeClr>
                </a:solidFill>
              </a:rPr>
              <a:t>Бағдарламалау</a:t>
            </a:r>
            <a:r>
              <a:rPr lang="kk-KZ" b="1" dirty="0" smtClean="0">
                <a:solidFill>
                  <a:schemeClr val="bg2">
                    <a:lumMod val="50000"/>
                  </a:schemeClr>
                </a:solidFill>
              </a:rPr>
              <a:t> тілдері: </a:t>
            </a:r>
            <a:r>
              <a:rPr lang="kk-KZ" b="1" dirty="0" smtClean="0">
                <a:solidFill>
                  <a:srgbClr val="FF0000"/>
                </a:solidFill>
              </a:rPr>
              <a:t>Паскаль, С++, Дельфи, Бейсик, Фортан т.б. </a:t>
            </a:r>
            <a:r>
              <a:rPr lang="kk-KZ" b="1" dirty="0">
                <a:solidFill>
                  <a:srgbClr val="FF0000"/>
                </a:solidFill>
              </a:rPr>
              <a:t>ж</a:t>
            </a:r>
            <a:r>
              <a:rPr lang="kk-KZ" b="1" dirty="0" smtClean="0">
                <a:solidFill>
                  <a:srgbClr val="FF0000"/>
                </a:solidFill>
              </a:rPr>
              <a:t>атады.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9" y="1412776"/>
            <a:ext cx="894873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88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2" y="161925"/>
            <a:ext cx="894873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41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161925"/>
            <a:ext cx="8948737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28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68760"/>
            <a:ext cx="7992888" cy="511256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kk-KZ" sz="2800" dirty="0" smtClean="0"/>
              <a:t> Алгоритм дегеніміз не?</a:t>
            </a:r>
          </a:p>
          <a:p>
            <a:pPr>
              <a:buFont typeface="Wingdings" pitchFamily="2" charset="2"/>
              <a:buChar char="v"/>
            </a:pPr>
            <a:r>
              <a:rPr lang="kk-KZ" sz="2800" dirty="0" smtClean="0"/>
              <a:t>Алгоритмнің негізгі қасиеттерін ата?</a:t>
            </a:r>
          </a:p>
          <a:p>
            <a:pPr>
              <a:buFont typeface="Wingdings" pitchFamily="2" charset="2"/>
              <a:buChar char="v"/>
            </a:pPr>
            <a:r>
              <a:rPr lang="kk-KZ" sz="2800" dirty="0" smtClean="0"/>
              <a:t>Алгоритмді өрнектеу, жазу тәсілдері дегеніміз не?</a:t>
            </a:r>
          </a:p>
          <a:p>
            <a:pPr>
              <a:buFont typeface="Wingdings" pitchFamily="2" charset="2"/>
              <a:buChar char="v"/>
            </a:pPr>
            <a:r>
              <a:rPr lang="kk-KZ" sz="2800" dirty="0" smtClean="0"/>
              <a:t>Блок-схема дегеніміз не? </a:t>
            </a:r>
            <a:r>
              <a:rPr lang="kk-KZ" sz="2800" smtClean="0"/>
              <a:t>Негізгі </a:t>
            </a:r>
            <a:r>
              <a:rPr lang="kk-KZ" sz="2800" dirty="0" smtClean="0"/>
              <a:t>блоктарға және көмекші блоктарға нелер жатады?</a:t>
            </a:r>
          </a:p>
          <a:p>
            <a:pPr>
              <a:buFont typeface="Wingdings" pitchFamily="2" charset="2"/>
              <a:buChar char="v"/>
            </a:pPr>
            <a:r>
              <a:rPr lang="kk-KZ" sz="2800" dirty="0" smtClean="0"/>
              <a:t>Алгоритмдік тіл, программалау тілі дегеніміз не? Түйінді сөздерге нелер жатады?</a:t>
            </a:r>
          </a:p>
          <a:p>
            <a:pPr>
              <a:buFont typeface="Wingdings" pitchFamily="2" charset="2"/>
              <a:buChar char="v"/>
            </a:pPr>
            <a:r>
              <a:rPr lang="kk-KZ" sz="2800" dirty="0" smtClean="0"/>
              <a:t>Интерпретатор, компилятор және ассемблердің айырмашылықтары қандай?</a:t>
            </a:r>
          </a:p>
          <a:p>
            <a:pPr>
              <a:buFont typeface="Wingdings" pitchFamily="2" charset="2"/>
              <a:buChar char="v"/>
            </a:pPr>
            <a:endParaRPr lang="kk-KZ" dirty="0" smtClean="0"/>
          </a:p>
          <a:p>
            <a:pPr>
              <a:buFont typeface="Wingdings" pitchFamily="2" charset="2"/>
              <a:buChar char="v"/>
            </a:pPr>
            <a:endParaRPr lang="kk-KZ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54868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71681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Бақылау сұрақтары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462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3"/>
          <p:cNvSpPr>
            <a:spLocks noChangeShapeType="1"/>
          </p:cNvSpPr>
          <p:nvPr/>
        </p:nvSpPr>
        <p:spPr bwMode="auto">
          <a:xfrm flipV="1">
            <a:off x="214282" y="3071809"/>
            <a:ext cx="8499506" cy="7143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3" name="Line 4"/>
          <p:cNvSpPr>
            <a:spLocks noChangeShapeType="1"/>
          </p:cNvSpPr>
          <p:nvPr/>
        </p:nvSpPr>
        <p:spPr bwMode="auto">
          <a:xfrm>
            <a:off x="250824" y="2500313"/>
            <a:ext cx="84629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>
            <a:off x="430213" y="1714500"/>
            <a:ext cx="87137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6"/>
          <p:cNvSpPr>
            <a:spLocks noChangeShapeType="1"/>
          </p:cNvSpPr>
          <p:nvPr/>
        </p:nvSpPr>
        <p:spPr bwMode="auto">
          <a:xfrm flipV="1">
            <a:off x="250825" y="1123950"/>
            <a:ext cx="8713788" cy="904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2071688" y="630238"/>
            <a:ext cx="5072062" cy="42545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kk-KZ" sz="2000" b="1" i="1" u="sng">
                <a:solidFill>
                  <a:srgbClr val="FF0000"/>
                </a:solidFill>
              </a:rPr>
              <a:t> </a:t>
            </a:r>
            <a:endParaRPr lang="ru-RU" sz="2000" b="1" i="1" u="sng">
              <a:solidFill>
                <a:srgbClr val="FF0000"/>
              </a:solidFill>
            </a:endParaRPr>
          </a:p>
        </p:txBody>
      </p:sp>
      <p:sp>
        <p:nvSpPr>
          <p:cNvPr id="5127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03575" y="1214438"/>
            <a:ext cx="5761038" cy="642937"/>
          </a:xfrm>
          <a:prstGeom prst="parallelogram">
            <a:avLst>
              <a:gd name="adj" fmla="val 132997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kk-KZ" b="1" i="1" dirty="0"/>
              <a:t>І. Ұйымдастыру :</a:t>
            </a:r>
          </a:p>
          <a:p>
            <a:pPr algn="ctr"/>
            <a:r>
              <a:rPr lang="kk-KZ" sz="1400" b="1" i="1" dirty="0"/>
              <a:t>(Сыныпты сабаққа дайындау,топтастыру)</a:t>
            </a:r>
            <a:endParaRPr lang="ru-RU" sz="1400" b="1" i="1" dirty="0">
              <a:solidFill>
                <a:srgbClr val="FFFF00"/>
              </a:solidFill>
            </a:endParaRPr>
          </a:p>
        </p:txBody>
      </p:sp>
      <p:sp>
        <p:nvSpPr>
          <p:cNvPr id="5128" name="AutoShape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643188" y="2000250"/>
            <a:ext cx="5889625" cy="571500"/>
          </a:xfrm>
          <a:prstGeom prst="parallelogram">
            <a:avLst>
              <a:gd name="adj" fmla="val 129010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dirty="0"/>
              <a:t> </a:t>
            </a:r>
            <a:r>
              <a:rPr lang="kk-KZ" b="1" i="1" dirty="0"/>
              <a:t>ІІ. Үй жұмысын тексеру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5129" name="AutoShape 15"/>
          <p:cNvSpPr>
            <a:spLocks noChangeArrowheads="1"/>
          </p:cNvSpPr>
          <p:nvPr/>
        </p:nvSpPr>
        <p:spPr bwMode="auto">
          <a:xfrm>
            <a:off x="2571736" y="2643182"/>
            <a:ext cx="5656262" cy="500061"/>
          </a:xfrm>
          <a:prstGeom prst="parallelogram">
            <a:avLst>
              <a:gd name="adj" fmla="val 121903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b="1" i="1"/>
              <a:t>ІІІ.Жаңа сабақ</a:t>
            </a:r>
            <a:r>
              <a:rPr lang="kk-KZ" sz="2400" b="1" i="1">
                <a:solidFill>
                  <a:srgbClr val="FFFF00"/>
                </a:solidFill>
              </a:rPr>
              <a:t> </a:t>
            </a:r>
            <a:endParaRPr lang="ru-RU" sz="2400" b="1" i="1">
              <a:solidFill>
                <a:srgbClr val="FFFF00"/>
              </a:solidFill>
            </a:endParaRPr>
          </a:p>
        </p:txBody>
      </p:sp>
      <p:sp>
        <p:nvSpPr>
          <p:cNvPr id="5130" name="Line 25"/>
          <p:cNvSpPr>
            <a:spLocks noChangeShapeType="1"/>
          </p:cNvSpPr>
          <p:nvPr/>
        </p:nvSpPr>
        <p:spPr bwMode="auto">
          <a:xfrm>
            <a:off x="250825" y="1123950"/>
            <a:ext cx="0" cy="45370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Line 26"/>
          <p:cNvSpPr>
            <a:spLocks noChangeShapeType="1"/>
          </p:cNvSpPr>
          <p:nvPr/>
        </p:nvSpPr>
        <p:spPr bwMode="auto">
          <a:xfrm>
            <a:off x="8964613" y="1214438"/>
            <a:ext cx="0" cy="45370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32" name="Picture 43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6426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44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65024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45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6299200"/>
            <a:ext cx="17526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46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62738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47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6299200"/>
            <a:ext cx="17526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48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62738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49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33800" y="6299200"/>
            <a:ext cx="17526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50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62738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51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0200" y="6299200"/>
            <a:ext cx="17526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52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62738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53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6600" y="6299200"/>
            <a:ext cx="17526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54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8600" y="62738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55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6426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56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65024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6" name="Picture 57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6426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7" name="Picture 58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65024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8" name="Picture 59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6426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9" name="Picture 60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65024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0" name="Picture 61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6600" y="6426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1" name="Picture 62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8600" y="6502400"/>
            <a:ext cx="2397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2" name="Picture 63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775" y="404813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3" name="Picture 64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775" y="4810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4" name="Picture 65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1775" y="277813"/>
            <a:ext cx="1752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5" name="Picture 66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775" y="2524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6" name="Picture 67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8175" y="277813"/>
            <a:ext cx="1752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7" name="Picture 68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70175" y="2524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8" name="Picture 69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84575" y="277813"/>
            <a:ext cx="1752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9" name="Picture 70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6575" y="2524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" name="Picture 71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60975" y="277813"/>
            <a:ext cx="1752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1" name="Picture 72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22975" y="2524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2" name="Picture 73" descr="BD20656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7375" y="277813"/>
            <a:ext cx="1752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3" name="Picture 74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99375" y="2524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4" name="Picture 75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404813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5" name="Picture 76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70175" y="4810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6" name="Picture 77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4575" y="188913"/>
            <a:ext cx="1752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7" name="Picture 78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6575" y="4810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8" name="Picture 79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60975" y="404813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9" name="Picture 80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22975" y="4810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0" name="Picture 81" descr="BD2065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7375" y="404813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1" name="Picture 82" descr="J00957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99375" y="481013"/>
            <a:ext cx="2397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72" name="Line 84"/>
          <p:cNvSpPr>
            <a:spLocks noChangeShapeType="1"/>
          </p:cNvSpPr>
          <p:nvPr/>
        </p:nvSpPr>
        <p:spPr bwMode="auto">
          <a:xfrm>
            <a:off x="214282" y="3643314"/>
            <a:ext cx="849950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3" name="AutoShape 85">
            <a:hlinkClick r:id="rId8" action="ppaction://hlinkpres?slideindex=27&amp;slidetitle=Слайд 27"/>
          </p:cNvPr>
          <p:cNvSpPr>
            <a:spLocks noChangeArrowheads="1"/>
          </p:cNvSpPr>
          <p:nvPr/>
        </p:nvSpPr>
        <p:spPr bwMode="auto">
          <a:xfrm>
            <a:off x="2285984" y="3214686"/>
            <a:ext cx="6480175" cy="500066"/>
          </a:xfrm>
          <a:prstGeom prst="parallelogram">
            <a:avLst>
              <a:gd name="adj" fmla="val 204520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b="1" i="1"/>
              <a:t>ІҮ .Бекіту</a:t>
            </a:r>
            <a:endParaRPr lang="ru-RU" sz="2400" b="1" i="1">
              <a:solidFill>
                <a:srgbClr val="FFFF00"/>
              </a:solidFill>
            </a:endParaRPr>
          </a:p>
        </p:txBody>
      </p:sp>
      <p:sp>
        <p:nvSpPr>
          <p:cNvPr id="5174" name="AutoShape 2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08725"/>
            <a:ext cx="504825" cy="504825"/>
          </a:xfrm>
          <a:prstGeom prst="actionButtonHome">
            <a:avLst/>
          </a:prstGeom>
          <a:solidFill>
            <a:srgbClr val="FFFF00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75" name="TextBox 58"/>
          <p:cNvSpPr txBox="1">
            <a:spLocks noChangeArrowheads="1"/>
          </p:cNvSpPr>
          <p:nvPr/>
        </p:nvSpPr>
        <p:spPr bwMode="auto">
          <a:xfrm>
            <a:off x="428625" y="1214438"/>
            <a:ext cx="235743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dirty="0" smtClean="0"/>
              <a:t>1-КЕЗЕҢ</a:t>
            </a:r>
          </a:p>
          <a:p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2-КЕЗЕҢ</a:t>
            </a:r>
          </a:p>
          <a:p>
            <a:endParaRPr lang="kk-KZ" dirty="0" smtClean="0"/>
          </a:p>
          <a:p>
            <a:r>
              <a:rPr lang="kk-KZ" dirty="0" smtClean="0"/>
              <a:t>3-КЕЗЕҢ</a:t>
            </a:r>
          </a:p>
          <a:p>
            <a:endParaRPr lang="kk-KZ" dirty="0" smtClean="0"/>
          </a:p>
          <a:p>
            <a:r>
              <a:rPr lang="kk-KZ" dirty="0" smtClean="0"/>
              <a:t>4-КЕЗЕҢ</a:t>
            </a:r>
          </a:p>
          <a:p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5-КЕЗЕҢ</a:t>
            </a:r>
          </a:p>
          <a:p>
            <a:r>
              <a:rPr lang="kk-KZ" dirty="0" smtClean="0"/>
              <a:t>6-КЕЗЕҢ</a:t>
            </a:r>
          </a:p>
          <a:p>
            <a:endParaRPr lang="kk-KZ" dirty="0"/>
          </a:p>
          <a:p>
            <a:r>
              <a:rPr lang="kk-KZ" dirty="0" smtClean="0"/>
              <a:t>7-КЕЗЕҢ</a:t>
            </a:r>
          </a:p>
          <a:p>
            <a:endParaRPr lang="kk-KZ" dirty="0" smtClean="0"/>
          </a:p>
          <a:p>
            <a:endParaRPr lang="kk-KZ" dirty="0" smtClean="0"/>
          </a:p>
          <a:p>
            <a:endParaRPr lang="kk-KZ" dirty="0"/>
          </a:p>
        </p:txBody>
      </p:sp>
      <p:sp>
        <p:nvSpPr>
          <p:cNvPr id="5176" name="Line 84"/>
          <p:cNvSpPr>
            <a:spLocks noChangeShapeType="1"/>
          </p:cNvSpPr>
          <p:nvPr/>
        </p:nvSpPr>
        <p:spPr bwMode="auto">
          <a:xfrm>
            <a:off x="304540" y="5710373"/>
            <a:ext cx="87137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7" name="AutoShape 8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071670" y="4357694"/>
            <a:ext cx="6415087" cy="500073"/>
          </a:xfrm>
          <a:prstGeom prst="parallelogram">
            <a:avLst>
              <a:gd name="adj" fmla="val 202466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i="1" dirty="0" smtClean="0"/>
              <a:t>VI</a:t>
            </a:r>
            <a:r>
              <a:rPr lang="kk-KZ" b="1" i="1" dirty="0" smtClean="0"/>
              <a:t>.Бағалау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5178" name="WordArt 58"/>
          <p:cNvSpPr>
            <a:spLocks noChangeArrowheads="1" noChangeShapeType="1" noTextEdit="1"/>
          </p:cNvSpPr>
          <p:nvPr/>
        </p:nvSpPr>
        <p:spPr bwMode="auto">
          <a:xfrm>
            <a:off x="2195513" y="765175"/>
            <a:ext cx="4681537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Сабақтың жоспары:</a:t>
            </a:r>
          </a:p>
        </p:txBody>
      </p:sp>
      <p:sp>
        <p:nvSpPr>
          <p:cNvPr id="5179" name="Line 84"/>
          <p:cNvSpPr>
            <a:spLocks noChangeShapeType="1"/>
          </p:cNvSpPr>
          <p:nvPr/>
        </p:nvSpPr>
        <p:spPr bwMode="auto">
          <a:xfrm>
            <a:off x="214282" y="4214818"/>
            <a:ext cx="87137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0" name="AutoShape 8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214546" y="3786190"/>
            <a:ext cx="6415087" cy="428641"/>
          </a:xfrm>
          <a:prstGeom prst="parallelogram">
            <a:avLst>
              <a:gd name="adj" fmla="val 202466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i="1" dirty="0" smtClean="0"/>
              <a:t>V</a:t>
            </a:r>
            <a:r>
              <a:rPr lang="kk-KZ" b="1" i="1" dirty="0" smtClean="0"/>
              <a:t>.Қорытынды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61" name="AutoShape 8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143108" y="5143512"/>
            <a:ext cx="6415087" cy="500073"/>
          </a:xfrm>
          <a:prstGeom prst="parallelogram">
            <a:avLst>
              <a:gd name="adj" fmla="val 202466"/>
            </a:avLst>
          </a:prstGeom>
          <a:solidFill>
            <a:srgbClr val="CC3300"/>
          </a:solidFill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i="1" dirty="0" smtClean="0"/>
              <a:t>VII</a:t>
            </a:r>
            <a:r>
              <a:rPr lang="kk-KZ" b="1" i="1" dirty="0" smtClean="0"/>
              <a:t>.Үйге тапсырма беру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62" name="Line 84"/>
          <p:cNvSpPr>
            <a:spLocks noChangeShapeType="1"/>
          </p:cNvSpPr>
          <p:nvPr/>
        </p:nvSpPr>
        <p:spPr bwMode="auto">
          <a:xfrm>
            <a:off x="214282" y="4786322"/>
            <a:ext cx="87137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068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7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 rot="19845961">
            <a:off x="-167726" y="2921169"/>
            <a:ext cx="947945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Шығармашылық жұмыс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1" name="Рисунок 4" descr="prakt_ri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052736"/>
            <a:ext cx="342118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757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51"/>
          <p:cNvSpPr>
            <a:spLocks noChangeArrowheads="1"/>
          </p:cNvSpPr>
          <p:nvPr/>
        </p:nvSpPr>
        <p:spPr bwMode="auto">
          <a:xfrm>
            <a:off x="0" y="700088"/>
            <a:ext cx="1841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/>
              <a:t/>
            </a:r>
            <a:br>
              <a:rPr lang="ru-RU" altLang="ru-RU" sz="1100"/>
            </a:br>
            <a:endParaRPr lang="ru-RU" altLang="ru-RU"/>
          </a:p>
          <a:p>
            <a:endParaRPr lang="ru-RU" altLang="ru-RU"/>
          </a:p>
        </p:txBody>
      </p:sp>
      <p:sp>
        <p:nvSpPr>
          <p:cNvPr id="99331" name="Rectangle 562"/>
          <p:cNvSpPr>
            <a:spLocks noChangeArrowheads="1"/>
          </p:cNvSpPr>
          <p:nvPr/>
        </p:nvSpPr>
        <p:spPr bwMode="auto">
          <a:xfrm>
            <a:off x="0" y="1509713"/>
            <a:ext cx="1841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100"/>
          </a:p>
          <a:p>
            <a:endParaRPr lang="ru-RU" altLang="ru-RU"/>
          </a:p>
        </p:txBody>
      </p:sp>
      <p:sp>
        <p:nvSpPr>
          <p:cNvPr id="99480" name="Rectangle 829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714356"/>
            <a:ext cx="8858280" cy="4286280"/>
          </a:xfrm>
        </p:spPr>
        <p:txBody>
          <a:bodyPr/>
          <a:lstStyle/>
          <a:p>
            <a: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  <a:t>             Тапсырма:</a:t>
            </a:r>
            <a:b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</a:br>
            <a: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  <a:t>1. Киім өтектеу алгоритмі </a:t>
            </a:r>
            <a:b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</a:br>
            <a: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  <a:t>2. үй тапсырмасын орындау алгоритмі.</a:t>
            </a:r>
            <a:b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</a:br>
            <a: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  <a:t>3. Тамақ істеу алгоритмі.</a:t>
            </a:r>
            <a:br>
              <a:rPr lang="kk-KZ" altLang="ru-RU" sz="4600" b="1" dirty="0" smtClean="0">
                <a:solidFill>
                  <a:srgbClr val="003399"/>
                </a:solidFill>
                <a:latin typeface="Galleria" pitchFamily="34" charset="-52"/>
              </a:rPr>
            </a:br>
            <a:endParaRPr lang="ru-RU" altLang="ru-RU" sz="4600" b="1" dirty="0" smtClean="0">
              <a:solidFill>
                <a:srgbClr val="003399"/>
              </a:solidFill>
              <a:latin typeface="Galleria" pitchFamily="34" charset="-52"/>
            </a:endParaRPr>
          </a:p>
        </p:txBody>
      </p:sp>
      <p:grpSp>
        <p:nvGrpSpPr>
          <p:cNvPr id="99493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99494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99495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9496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9497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99498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71604" y="714356"/>
            <a:ext cx="5929354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kk-KZ" sz="4000" dirty="0" smtClean="0"/>
              <a:t>ББҮ кестесі</a:t>
            </a:r>
            <a:endParaRPr lang="ru-RU" sz="4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7" y="2000240"/>
          <a:ext cx="8143932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Білемін</a:t>
                      </a:r>
                      <a:endParaRPr lang="ru-RU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Білгім келеді</a:t>
                      </a:r>
                      <a:endParaRPr lang="ru-RU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Үйрендім</a:t>
                      </a:r>
                      <a:endParaRPr lang="ru-RU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kk-KZ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9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16294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88931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8" name="WordArt 6"/>
          <p:cNvSpPr>
            <a:spLocks noChangeArrowheads="1" noChangeShapeType="1" noTextEdit="1"/>
          </p:cNvSpPr>
          <p:nvPr/>
        </p:nvSpPr>
        <p:spPr bwMode="auto">
          <a:xfrm>
            <a:off x="1835150" y="908050"/>
            <a:ext cx="5695950" cy="157321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KZ Script"/>
              </a:rPr>
              <a:t>Үйге тапсырма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KZ Script"/>
              </a:rPr>
              <a:t>: </a:t>
            </a:r>
          </a:p>
        </p:txBody>
      </p:sp>
      <p:sp>
        <p:nvSpPr>
          <p:cNvPr id="177160" name="WordArt 8"/>
          <p:cNvSpPr>
            <a:spLocks noChangeArrowheads="1" noChangeShapeType="1" noTextEdit="1"/>
          </p:cNvSpPr>
          <p:nvPr/>
        </p:nvSpPr>
        <p:spPr bwMode="auto">
          <a:xfrm>
            <a:off x="1835150" y="2205038"/>
            <a:ext cx="1944688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1185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KZ Script"/>
              </a:rPr>
              <a:t>Оқулықтан: </a:t>
            </a:r>
          </a:p>
        </p:txBody>
      </p:sp>
      <p:grpSp>
        <p:nvGrpSpPr>
          <p:cNvPr id="51209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51210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51211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12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13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1214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 rot="20914556">
            <a:off x="1142976" y="3714752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663300"/>
                </a:solidFill>
              </a:rPr>
              <a:t>Алгоритм және оның  </a:t>
            </a:r>
          </a:p>
          <a:p>
            <a:r>
              <a:rPr lang="kk-KZ" sz="2400" b="1" dirty="0" smtClean="0">
                <a:solidFill>
                  <a:srgbClr val="663300"/>
                </a:solidFill>
              </a:rPr>
              <a:t>      атқарушылары </a:t>
            </a:r>
            <a:endParaRPr lang="ru-RU" sz="2400" b="1" dirty="0">
              <a:solidFill>
                <a:srgbClr val="66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428662">
            <a:off x="4529824" y="3727596"/>
            <a:ext cx="3300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solidFill>
                  <a:srgbClr val="663300"/>
                </a:solidFill>
              </a:rPr>
              <a:t>13 беттегі тапсырманы </a:t>
            </a:r>
          </a:p>
          <a:p>
            <a:r>
              <a:rPr lang="kk-KZ" sz="2000" b="1" dirty="0" smtClean="0">
                <a:solidFill>
                  <a:srgbClr val="663300"/>
                </a:solidFill>
              </a:rPr>
              <a:t>1,2,3 орындау</a:t>
            </a:r>
            <a:endParaRPr lang="ru-RU" sz="2000" b="1" dirty="0">
              <a:solidFill>
                <a:srgbClr val="6633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06925" y="2348880"/>
            <a:ext cx="292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§1.2-§1.8 </a:t>
            </a:r>
            <a:r>
              <a:rPr lang="ru-RU" b="1" dirty="0" err="1" smtClean="0">
                <a:solidFill>
                  <a:srgbClr val="660033"/>
                </a:solidFill>
              </a:rPr>
              <a:t>тақырыптарын</a:t>
            </a:r>
            <a:r>
              <a:rPr lang="ru-RU" b="1" dirty="0" smtClean="0"/>
              <a:t> </a:t>
            </a:r>
            <a:r>
              <a:rPr lang="ru-RU" b="1" dirty="0" err="1" smtClean="0"/>
              <a:t>оқу</a:t>
            </a:r>
            <a:endParaRPr lang="ru-RU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8" grpId="0" animBg="1"/>
      <p:bldP spid="177160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WordArt 2"/>
          <p:cNvSpPr>
            <a:spLocks noChangeArrowheads="1" noChangeShapeType="1" noTextEdit="1"/>
          </p:cNvSpPr>
          <p:nvPr/>
        </p:nvSpPr>
        <p:spPr bwMode="auto">
          <a:xfrm>
            <a:off x="684213" y="1125538"/>
            <a:ext cx="8208962" cy="2443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 err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Үй</a:t>
            </a:r>
            <a:r>
              <a:rPr lang="ru-RU" sz="3600" b="1" kern="10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 err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тапсырмасын</a:t>
            </a:r>
            <a:r>
              <a:rPr lang="ru-RU" sz="3600" b="1" kern="10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 err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сұрау</a:t>
            </a:r>
            <a:endParaRPr lang="ru-RU" sz="3600" b="1" kern="10" dirty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45763" name="Picture 3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5" t="20219" r="36400" b="25906"/>
          <a:stretch>
            <a:fillRect/>
          </a:stretch>
        </p:blipFill>
        <p:spPr bwMode="auto">
          <a:xfrm>
            <a:off x="1187450" y="3716338"/>
            <a:ext cx="1298575" cy="137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64" name="Line 4"/>
          <p:cNvSpPr>
            <a:spLocks noChangeShapeType="1"/>
          </p:cNvSpPr>
          <p:nvPr/>
        </p:nvSpPr>
        <p:spPr bwMode="auto">
          <a:xfrm>
            <a:off x="1258888" y="5084763"/>
            <a:ext cx="12255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45765" name="Line 5"/>
          <p:cNvSpPr>
            <a:spLocks noChangeShapeType="1"/>
          </p:cNvSpPr>
          <p:nvPr/>
        </p:nvSpPr>
        <p:spPr bwMode="auto">
          <a:xfrm>
            <a:off x="4213225" y="5734050"/>
            <a:ext cx="10795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45766" name="Line 6"/>
          <p:cNvSpPr>
            <a:spLocks noChangeShapeType="1"/>
          </p:cNvSpPr>
          <p:nvPr/>
        </p:nvSpPr>
        <p:spPr bwMode="auto">
          <a:xfrm>
            <a:off x="7089775" y="6308725"/>
            <a:ext cx="1082675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245767" name="Picture 7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5" t="20219" r="36400" b="25906"/>
          <a:stretch>
            <a:fillRect/>
          </a:stretch>
        </p:blipFill>
        <p:spPr bwMode="auto">
          <a:xfrm>
            <a:off x="4067175" y="4364038"/>
            <a:ext cx="1298575" cy="137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68" name="Picture 8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5" t="20219" r="36400" b="25906"/>
          <a:stretch>
            <a:fillRect/>
          </a:stretch>
        </p:blipFill>
        <p:spPr bwMode="auto">
          <a:xfrm>
            <a:off x="6915150" y="4941888"/>
            <a:ext cx="1298575" cy="137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69" name="Picture 9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5" t="7135" r="22319" b="16550"/>
          <a:stretch>
            <a:fillRect/>
          </a:stretch>
        </p:blipFill>
        <p:spPr bwMode="auto">
          <a:xfrm>
            <a:off x="8116888" y="0"/>
            <a:ext cx="10271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632002"/>
      </p:ext>
    </p:extLst>
  </p:cSld>
  <p:clrMapOvr>
    <a:masterClrMapping/>
  </p:clrMapOvr>
  <p:transition spd="slow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2" grpId="0" animBg="1"/>
      <p:bldP spid="245764" grpId="0" animBg="1"/>
      <p:bldP spid="245765" grpId="0" animBg="1"/>
      <p:bldP spid="2457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8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30729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30730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31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32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733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251520" y="558695"/>
            <a:ext cx="871296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Жалпы техникалық қауіпсіздік ережесіне қойылатын талаптар?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Компьютерлік сыныпқа кірер алдында қандай талаптар қойылады?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Компьютермен жұмыс істер алдында қойылатын талаптарды ата.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Компьютермен жұмыс істеу барысында қандай талаптар қойылады?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Компьютермен жұмыс аяқтағаннан кейінгі қойылатын талаптар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Электр тонымен зақымданғанда қандай алғашқы көмек көрсету тәсілдері бар?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Көз талғанда қандай жаттығулар жасалынады?</a:t>
            </a:r>
            <a:endParaRPr lang="ru-RU" sz="24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520" y="404664"/>
            <a:ext cx="8496300" cy="5300662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b="1" dirty="0" smtClean="0">
                <a:solidFill>
                  <a:srgbClr val="003399"/>
                </a:solidFill>
              </a:rPr>
              <a:t>Сабақтың мақсаты: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kk-KZ" altLang="ru-RU" sz="2000" b="1" dirty="0" smtClean="0">
              <a:solidFill>
                <a:srgbClr val="003399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kk-KZ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Білімділік:  </a:t>
            </a: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және оның атқарушылары жайлы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толық мағлұмат беру.</a:t>
            </a:r>
            <a:endParaRPr lang="kk-KZ" alt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Дамытушылық:  </a:t>
            </a: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Оқушының әрбір сабаққа ынтасы мен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қабілетін біріктіріп, пәнге деген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қызығушылығын арттыру.</a:t>
            </a:r>
            <a:endParaRPr lang="kk-KZ" alt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kk-KZ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Тәрбиелік:  </a:t>
            </a: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Оқушыларды іскерлікке, нақтылыққа,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kk-KZ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ынтымақтылыққа тәрбиелеу.</a:t>
            </a:r>
            <a:endParaRPr lang="kk-KZ" alt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484" name="Group 7"/>
          <p:cNvGrpSpPr>
            <a:grpSpLocks/>
          </p:cNvGrpSpPr>
          <p:nvPr/>
        </p:nvGrpSpPr>
        <p:grpSpPr bwMode="auto">
          <a:xfrm>
            <a:off x="-36512" y="0"/>
            <a:ext cx="9180513" cy="6892925"/>
            <a:chOff x="0" y="-17"/>
            <a:chExt cx="5783" cy="4342"/>
          </a:xfrm>
        </p:grpSpPr>
        <p:grpSp>
          <p:nvGrpSpPr>
            <p:cNvPr id="20485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20486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7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8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489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56B13"/>
            </a:gs>
            <a:gs pos="25000">
              <a:srgbClr val="9CB86E"/>
            </a:gs>
            <a:gs pos="50000">
              <a:srgbClr val="DDEBCF"/>
            </a:gs>
            <a:gs pos="75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3419475" y="1628775"/>
            <a:ext cx="572452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3200" b="1" dirty="0"/>
              <a:t>Алгоритм атауы атақты араб математигі Әбу Жафар Мұхаммед ибн Мұса әл-Хорезми                есімінің латынша  </a:t>
            </a:r>
            <a:r>
              <a:rPr lang="en-US" altLang="ru-RU" sz="3200" b="1" dirty="0" err="1"/>
              <a:t>Algorithmi</a:t>
            </a:r>
            <a:r>
              <a:rPr lang="en-US" altLang="ru-RU" sz="3200" b="1" dirty="0"/>
              <a:t> </a:t>
            </a:r>
            <a:r>
              <a:rPr lang="kk-KZ" altLang="ru-RU" sz="3200" b="1" dirty="0"/>
              <a:t>(Алгоритми) болып жазылуынан </a:t>
            </a:r>
            <a:r>
              <a:rPr lang="en-US" altLang="ru-RU" sz="3200" b="1" dirty="0" smtClean="0"/>
              <a:t>XI </a:t>
            </a:r>
            <a:r>
              <a:rPr lang="kk-KZ" altLang="ru-RU" sz="3200" b="1" dirty="0" smtClean="0"/>
              <a:t>ғасырда шыққан</a:t>
            </a:r>
            <a:endParaRPr lang="ru-RU" altLang="ru-RU" sz="3200" b="1" dirty="0"/>
          </a:p>
        </p:txBody>
      </p:sp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00213"/>
            <a:ext cx="3240087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6982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126983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126984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6985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6986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6987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6988" name="WordArt 12"/>
          <p:cNvSpPr>
            <a:spLocks noChangeArrowheads="1" noChangeShapeType="1" noTextEdit="1"/>
          </p:cNvSpPr>
          <p:nvPr/>
        </p:nvSpPr>
        <p:spPr bwMode="auto">
          <a:xfrm>
            <a:off x="1763713" y="476250"/>
            <a:ext cx="5832475" cy="720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537321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763-850 </a:t>
            </a:r>
            <a:r>
              <a:rPr lang="ru-RU" b="1" dirty="0" err="1" smtClean="0"/>
              <a:t>жж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EE7F2"/>
            </a:gs>
            <a:gs pos="17999">
              <a:srgbClr val="FBD49C"/>
            </a:gs>
            <a:gs pos="39000">
              <a:srgbClr val="FBA97D"/>
            </a:gs>
            <a:gs pos="64000">
              <a:srgbClr val="FAC77D"/>
            </a:gs>
            <a:gs pos="82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4213" y="260350"/>
            <a:ext cx="7772400" cy="4668848"/>
          </a:xfrm>
        </p:spPr>
        <p:txBody>
          <a:bodyPr/>
          <a:lstStyle/>
          <a:p>
            <a:pPr algn="ctr"/>
            <a:r>
              <a:rPr lang="kk-KZ" altLang="ru-RU" b="1" dirty="0" smtClean="0">
                <a:solidFill>
                  <a:schemeClr val="tx1"/>
                </a:solidFill>
                <a:latin typeface="Times New Roman" pitchFamily="18" charset="0"/>
              </a:rPr>
              <a:t>Алгоритм дегеніміз- іс әрекеттің рет-ретімен орындалуы.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grpSp>
        <p:nvGrpSpPr>
          <p:cNvPr id="145431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145432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145433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5434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5435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45436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551"/>
          <p:cNvSpPr>
            <a:spLocks noChangeArrowheads="1"/>
          </p:cNvSpPr>
          <p:nvPr/>
        </p:nvSpPr>
        <p:spPr bwMode="auto">
          <a:xfrm>
            <a:off x="0" y="700088"/>
            <a:ext cx="1841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/>
              <a:t/>
            </a:r>
            <a:br>
              <a:rPr lang="ru-RU" altLang="ru-RU" sz="1100"/>
            </a:br>
            <a:endParaRPr lang="ru-RU" altLang="ru-RU"/>
          </a:p>
          <a:p>
            <a:endParaRPr lang="ru-RU" altLang="ru-RU"/>
          </a:p>
        </p:txBody>
      </p:sp>
      <p:sp>
        <p:nvSpPr>
          <p:cNvPr id="41987" name="Rectangle 562"/>
          <p:cNvSpPr>
            <a:spLocks noChangeArrowheads="1"/>
          </p:cNvSpPr>
          <p:nvPr/>
        </p:nvSpPr>
        <p:spPr bwMode="auto">
          <a:xfrm>
            <a:off x="0" y="1509713"/>
            <a:ext cx="1841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100"/>
          </a:p>
          <a:p>
            <a:endParaRPr lang="ru-RU" altLang="ru-RU"/>
          </a:p>
        </p:txBody>
      </p:sp>
      <p:sp>
        <p:nvSpPr>
          <p:cNvPr id="42130" name="Rectangle 829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229600" cy="6215082"/>
          </a:xfrm>
        </p:spPr>
        <p:txBody>
          <a:bodyPr/>
          <a:lstStyle/>
          <a:p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  <a:hlinkClick r:id="rId2" action="ppaction://hlinksldjump"/>
              </a:rPr>
              <a:t>Мысалы: Студент болу  </a:t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  <a:hlinkClick r:id="rId2" action="ppaction://hlinksldjump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  <a:hlinkClick r:id="rId2" action="ppaction://hlinksldjump"/>
              </a:rPr>
              <a:t>                        үшін:</a:t>
            </a: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/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>1. Мектепті тәмәмдау</a:t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>2. ҰБТ-дан өту</a:t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>3. Құжаттарды тиісті жерге өткізу</a:t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>4. Конкурстан өту</a:t>
            </a:r>
            <a:b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</a:br>
            <a:r>
              <a:rPr lang="kk-KZ" altLang="ru-RU" sz="4000" b="1" dirty="0" smtClean="0">
                <a:solidFill>
                  <a:schemeClr val="tx1"/>
                </a:solidFill>
                <a:latin typeface="Galleria" pitchFamily="34" charset="-52"/>
              </a:rPr>
              <a:t>5. таңдаған мамандығы бойынша оқитын ЖОО анықтау</a:t>
            </a:r>
            <a:endParaRPr lang="ru-RU" altLang="ru-RU" sz="4000" b="1" dirty="0" smtClean="0">
              <a:solidFill>
                <a:schemeClr val="tx1"/>
              </a:solidFill>
              <a:latin typeface="Galleria" pitchFamily="34" charset="-52"/>
            </a:endParaRPr>
          </a:p>
        </p:txBody>
      </p:sp>
      <p:grpSp>
        <p:nvGrpSpPr>
          <p:cNvPr id="42206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42207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42208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209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210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2211" name="Picture 12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0" name="AutoShape 6"/>
          <p:cNvSpPr>
            <a:spLocks noChangeArrowheads="1"/>
          </p:cNvSpPr>
          <p:nvPr/>
        </p:nvSpPr>
        <p:spPr bwMode="auto">
          <a:xfrm>
            <a:off x="2950369" y="2434432"/>
            <a:ext cx="3313112" cy="3098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k-KZ" altLang="ru-RU" sz="3200" b="1"/>
              <a:t>Алгоритм </a:t>
            </a:r>
          </a:p>
          <a:p>
            <a:pPr algn="ctr"/>
            <a:r>
              <a:rPr lang="kk-KZ" altLang="ru-RU" sz="3200" b="1"/>
              <a:t>қасиеттері</a:t>
            </a:r>
            <a:endParaRPr lang="ru-RU" altLang="ru-RU" sz="3200" b="1"/>
          </a:p>
        </p:txBody>
      </p:sp>
      <p:sp>
        <p:nvSpPr>
          <p:cNvPr id="103431" name="AutoShape 7"/>
          <p:cNvSpPr>
            <a:spLocks noChangeArrowheads="1"/>
          </p:cNvSpPr>
          <p:nvPr/>
        </p:nvSpPr>
        <p:spPr bwMode="auto">
          <a:xfrm>
            <a:off x="5969186" y="1200200"/>
            <a:ext cx="3024188" cy="2089150"/>
          </a:xfrm>
          <a:prstGeom prst="wedgeEllipseCallout">
            <a:avLst>
              <a:gd name="adj1" fmla="val -44486"/>
              <a:gd name="adj2" fmla="val 7613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kk-KZ" altLang="ru-RU" sz="2400" b="1" dirty="0" smtClean="0"/>
              <a:t>Жалпылық немесе ортақтық қасиеті</a:t>
            </a:r>
            <a:endParaRPr lang="ru-RU" altLang="ru-RU" sz="2400" b="1" dirty="0"/>
          </a:p>
        </p:txBody>
      </p:sp>
      <p:sp>
        <p:nvSpPr>
          <p:cNvPr id="103433" name="AutoShape 9"/>
          <p:cNvSpPr>
            <a:spLocks noChangeArrowheads="1"/>
          </p:cNvSpPr>
          <p:nvPr/>
        </p:nvSpPr>
        <p:spPr bwMode="auto">
          <a:xfrm>
            <a:off x="5791769" y="5120082"/>
            <a:ext cx="3429024" cy="1577114"/>
          </a:xfrm>
          <a:prstGeom prst="wedgeEllipseCallout">
            <a:avLst>
              <a:gd name="adj1" fmla="val -52676"/>
              <a:gd name="adj2" fmla="val -7294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kk-KZ" altLang="ru-RU" sz="2800" b="1" dirty="0" smtClean="0"/>
              <a:t>Формальды орындалуы</a:t>
            </a:r>
            <a:endParaRPr lang="ru-RU" altLang="ru-RU" sz="2800" b="1" dirty="0"/>
          </a:p>
        </p:txBody>
      </p:sp>
      <p:sp>
        <p:nvSpPr>
          <p:cNvPr id="103434" name="AutoShape 10"/>
          <p:cNvSpPr>
            <a:spLocks noChangeArrowheads="1"/>
          </p:cNvSpPr>
          <p:nvPr/>
        </p:nvSpPr>
        <p:spPr bwMode="auto">
          <a:xfrm>
            <a:off x="2555776" y="332656"/>
            <a:ext cx="3096344" cy="1513086"/>
          </a:xfrm>
          <a:prstGeom prst="wedgeEllipseCallout">
            <a:avLst>
              <a:gd name="adj1" fmla="val 7213"/>
              <a:gd name="adj2" fmla="val 94623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kk-KZ" altLang="ru-RU" sz="2400" b="1" dirty="0" smtClean="0"/>
              <a:t>Айқын, дәл өрнектелу қасиеті</a:t>
            </a:r>
            <a:endParaRPr lang="ru-RU" altLang="ru-RU" sz="2400" b="1" dirty="0"/>
          </a:p>
        </p:txBody>
      </p:sp>
      <p:sp>
        <p:nvSpPr>
          <p:cNvPr id="103435" name="AutoShape 11"/>
          <p:cNvSpPr>
            <a:spLocks noChangeArrowheads="1"/>
          </p:cNvSpPr>
          <p:nvPr/>
        </p:nvSpPr>
        <p:spPr bwMode="auto">
          <a:xfrm>
            <a:off x="335087" y="5120082"/>
            <a:ext cx="3024188" cy="1592156"/>
          </a:xfrm>
          <a:prstGeom prst="wedgeEllipseCallout">
            <a:avLst>
              <a:gd name="adj1" fmla="val 54671"/>
              <a:gd name="adj2" fmla="val -7256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kk-KZ" altLang="ru-RU" sz="2800" b="1" dirty="0" smtClean="0"/>
              <a:t>Нәтижелік қасиеті</a:t>
            </a:r>
            <a:endParaRPr lang="ru-RU" altLang="ru-RU" sz="2800" b="1" dirty="0"/>
          </a:p>
        </p:txBody>
      </p:sp>
      <p:grpSp>
        <p:nvGrpSpPr>
          <p:cNvPr id="103436" name="Group 7"/>
          <p:cNvGrpSpPr>
            <a:grpSpLocks/>
          </p:cNvGrpSpPr>
          <p:nvPr/>
        </p:nvGrpSpPr>
        <p:grpSpPr bwMode="auto">
          <a:xfrm>
            <a:off x="0" y="0"/>
            <a:ext cx="9180513" cy="6892925"/>
            <a:chOff x="0" y="-17"/>
            <a:chExt cx="5783" cy="4342"/>
          </a:xfrm>
        </p:grpSpPr>
        <p:grpSp>
          <p:nvGrpSpPr>
            <p:cNvPr id="103437" name="Group 8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103438" name="Picture 9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439" name="Picture 10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440" name="Picture 11" descr="пгшлпгш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3441" name="Picture 12" descr="пгшлпгш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335086" y="1845741"/>
            <a:ext cx="2581151" cy="1633265"/>
          </a:xfrm>
          <a:prstGeom prst="wedgeEllipseCallout">
            <a:avLst>
              <a:gd name="adj1" fmla="val 62270"/>
              <a:gd name="adj2" fmla="val 61307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kk-KZ" altLang="ru-RU" dirty="0" smtClean="0"/>
          </a:p>
          <a:p>
            <a:pPr algn="ctr"/>
            <a:r>
              <a:rPr lang="kk-KZ" altLang="ru-RU" sz="2400" b="1" dirty="0" smtClean="0"/>
              <a:t>Үзіктілік қасиеті</a:t>
            </a:r>
            <a:endParaRPr lang="ru-RU" altLang="ru-RU" sz="2400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 animBg="1"/>
      <p:bldP spid="103433" grpId="0" animBg="1"/>
      <p:bldP spid="103434" grpId="0" animBg="1"/>
      <p:bldP spid="103435" grpId="0" animBg="1"/>
      <p:bldP spid="13" grpId="0" animBg="1"/>
    </p:bldLst>
  </p:timing>
</p:sld>
</file>

<file path=ppt/theme/theme1.xml><?xml version="1.0" encoding="utf-8"?>
<a:theme xmlns:a="http://schemas.openxmlformats.org/drawingml/2006/main" name="2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2_Скругленный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1869</TotalTime>
  <Words>361</Words>
  <Application>Microsoft Office PowerPoint</Application>
  <PresentationFormat>Экран (4:3)</PresentationFormat>
  <Paragraphs>107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2_Скругленный</vt:lpstr>
      <vt:lpstr>Воздушный поток</vt:lpstr>
      <vt:lpstr>1_Воздушный поток</vt:lpstr>
      <vt:lpstr>  Алгоритм  түсінігі. Атқарушы командалары жүйесі.                                                               Атқарушы түсінігі. Блок-схема.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дегеніміз- іс әрекеттің рет-ретімен орындалуы.</vt:lpstr>
      <vt:lpstr>Мысалы: Студент болу                           үшін: 1. Мектепті тәмәмдау 2. ҰБТ-дан өту 3. Құжаттарды тиісті жерге өткізу 4. Конкурстан өту 5. таңдаған мамандығы бойынша оқитын ЖОО анықтау</vt:lpstr>
      <vt:lpstr>Презентация PowerPoint</vt:lpstr>
      <vt:lpstr>          Алгоритм жазылу                              жолдары                                                            </vt:lpstr>
      <vt:lpstr>Алгоритмнің графиктік түрде кескінделуі</vt:lpstr>
      <vt:lpstr>Электронды оқулық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Тапсырма: 1. Киім өтектеу алгоритмі  2. үй тапсырмасын орындау алгоритмі. 3. Тамақ істеу алгоритмі. 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045</cp:lastModifiedBy>
  <cp:revision>221</cp:revision>
  <dcterms:created xsi:type="dcterms:W3CDTF">2007-11-13T16:13:23Z</dcterms:created>
  <dcterms:modified xsi:type="dcterms:W3CDTF">2014-12-02T09:34:09Z</dcterms:modified>
</cp:coreProperties>
</file>