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8"/>
  </p:handoutMasterIdLst>
  <p:sldIdLst>
    <p:sldId id="293" r:id="rId2"/>
    <p:sldId id="294" r:id="rId3"/>
    <p:sldId id="312" r:id="rId4"/>
    <p:sldId id="295" r:id="rId5"/>
    <p:sldId id="296" r:id="rId6"/>
    <p:sldId id="299" r:id="rId7"/>
    <p:sldId id="297" r:id="rId8"/>
    <p:sldId id="298" r:id="rId9"/>
    <p:sldId id="306" r:id="rId10"/>
    <p:sldId id="300" r:id="rId11"/>
    <p:sldId id="301" r:id="rId12"/>
    <p:sldId id="302" r:id="rId13"/>
    <p:sldId id="303" r:id="rId14"/>
    <p:sldId id="304" r:id="rId15"/>
    <p:sldId id="309" r:id="rId16"/>
    <p:sldId id="311" r:id="rId17"/>
    <p:sldId id="305" r:id="rId18"/>
    <p:sldId id="307" r:id="rId19"/>
    <p:sldId id="308" r:id="rId20"/>
    <p:sldId id="310" r:id="rId21"/>
    <p:sldId id="313" r:id="rId22"/>
    <p:sldId id="315" r:id="rId23"/>
    <p:sldId id="314" r:id="rId24"/>
    <p:sldId id="316" r:id="rId25"/>
    <p:sldId id="318" r:id="rId26"/>
    <p:sldId id="317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525" autoAdjust="0"/>
    <p:restoredTop sz="94660"/>
  </p:normalViewPr>
  <p:slideViewPr>
    <p:cSldViewPr>
      <p:cViewPr varScale="1">
        <p:scale>
          <a:sx n="66" d="100"/>
          <a:sy n="66" d="100"/>
        </p:scale>
        <p:origin x="-67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2648"/>
    </p:cViewPr>
  </p:sorterViewPr>
  <p:notesViewPr>
    <p:cSldViewPr>
      <p:cViewPr varScale="1">
        <p:scale>
          <a:sx n="45" d="100"/>
          <a:sy n="45" d="100"/>
        </p:scale>
        <p:origin x="-2274" y="-11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E60343-2742-4F48-A93E-7ABF61475B5A}" type="datetimeFigureOut">
              <a:rPr lang="ru-RU" smtClean="0"/>
              <a:pPr/>
              <a:t>22.12.2014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B93860-43BB-469B-AE30-A01EA3F8BE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132924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A3E8B-3117-4B28-A1C5-3ABC73C2D995}" type="datetimeFigureOut">
              <a:rPr lang="ru-RU" smtClean="0"/>
              <a:pPr/>
              <a:t>22.12.2014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C7817-8599-4A8F-99D2-9DEA87998CA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12909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A3E8B-3117-4B28-A1C5-3ABC73C2D995}" type="datetimeFigureOut">
              <a:rPr lang="ru-RU" smtClean="0"/>
              <a:pPr/>
              <a:t>22.12.2014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C7817-8599-4A8F-99D2-9DEA87998CA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8723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A3E8B-3117-4B28-A1C5-3ABC73C2D995}" type="datetimeFigureOut">
              <a:rPr lang="ru-RU" smtClean="0"/>
              <a:pPr/>
              <a:t>22.12.2014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C7817-8599-4A8F-99D2-9DEA87998CA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08236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A3E8B-3117-4B28-A1C5-3ABC73C2D995}" type="datetimeFigureOut">
              <a:rPr lang="ru-RU" smtClean="0"/>
              <a:pPr/>
              <a:t>22.12.2014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C7817-8599-4A8F-99D2-9DEA87998CA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58562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A3E8B-3117-4B28-A1C5-3ABC73C2D995}" type="datetimeFigureOut">
              <a:rPr lang="ru-RU" smtClean="0"/>
              <a:pPr/>
              <a:t>22.12.2014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C7817-8599-4A8F-99D2-9DEA87998CA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90568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A3E8B-3117-4B28-A1C5-3ABC73C2D995}" type="datetimeFigureOut">
              <a:rPr lang="ru-RU" smtClean="0"/>
              <a:pPr/>
              <a:t>22.12.2014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C7817-8599-4A8F-99D2-9DEA87998CA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22391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A3E8B-3117-4B28-A1C5-3ABC73C2D995}" type="datetimeFigureOut">
              <a:rPr lang="ru-RU" smtClean="0"/>
              <a:pPr/>
              <a:t>22.12.2014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C7817-8599-4A8F-99D2-9DEA87998CA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67863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A3E8B-3117-4B28-A1C5-3ABC73C2D995}" type="datetimeFigureOut">
              <a:rPr lang="ru-RU" smtClean="0"/>
              <a:pPr/>
              <a:t>22.12.2014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C7817-8599-4A8F-99D2-9DEA87998CA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2181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A3E8B-3117-4B28-A1C5-3ABC73C2D995}" type="datetimeFigureOut">
              <a:rPr lang="ru-RU" smtClean="0"/>
              <a:pPr/>
              <a:t>22.12.2014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C7817-8599-4A8F-99D2-9DEA87998CA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25292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A3E8B-3117-4B28-A1C5-3ABC73C2D995}" type="datetimeFigureOut">
              <a:rPr lang="ru-RU" smtClean="0"/>
              <a:pPr/>
              <a:t>22.12.2014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C7817-8599-4A8F-99D2-9DEA87998CA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17231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A3E8B-3117-4B28-A1C5-3ABC73C2D995}" type="datetimeFigureOut">
              <a:rPr lang="ru-RU" smtClean="0"/>
              <a:pPr/>
              <a:t>22.12.2014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C7817-8599-4A8F-99D2-9DEA87998CA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55209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A3E8B-3117-4B28-A1C5-3ABC73C2D995}" type="datetimeFigureOut">
              <a:rPr lang="ru-RU" smtClean="0"/>
              <a:pPr/>
              <a:t>22.12.2014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C7817-8599-4A8F-99D2-9DEA87998CA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51663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18658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5400" dirty="0" smtClean="0"/>
              <a:t>Физические и химические </a:t>
            </a:r>
            <a:r>
              <a:rPr lang="ru-RU" sz="5400" dirty="0" smtClean="0"/>
              <a:t>явления.</a:t>
            </a:r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sz="5400" dirty="0" smtClean="0"/>
              <a:t> </a:t>
            </a:r>
            <a:r>
              <a:rPr lang="ru-RU" sz="5400" dirty="0" smtClean="0"/>
              <a:t>Химические реакции</a:t>
            </a:r>
            <a:endParaRPr lang="ru-RU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84568" y="5013176"/>
            <a:ext cx="3898776" cy="2913187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5741827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68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628784" y="5373216"/>
            <a:ext cx="1666528" cy="2481139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7" name="Picture 3" descr="C:\6 клас рисов. иллюстр\2 откр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32656"/>
            <a:ext cx="8208912" cy="590465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2169889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92680" y="6177061"/>
            <a:ext cx="3250704" cy="680939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2050" name="Picture 2" descr="C:\6 клас рисов. иллюстр\5 откр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32656"/>
            <a:ext cx="8208912" cy="561662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6966701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628784" y="6085482"/>
            <a:ext cx="1666528" cy="1545035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3075" name="Picture 3" descr="C:\6 клас рисов. иллюстр\6откр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04664"/>
            <a:ext cx="8136903" cy="57606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8399747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472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40752" y="5857239"/>
            <a:ext cx="1090464" cy="968971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098" name="Picture 2" descr="C:\6 клас рисов. иллюстр\3 откр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8280919" cy="633670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9802607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7464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96736" y="5636963"/>
            <a:ext cx="2530624" cy="1257003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122" name="Picture 2" descr="C:\6 клас рисов. иллюстр\9отрк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32656"/>
            <a:ext cx="8208912" cy="568863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1809511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84556"/>
            <a:ext cx="4896544" cy="567464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52120" y="188640"/>
            <a:ext cx="2952328" cy="590465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жерла страшного вулкана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По склонам лава потекла..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И Землю сильно обожгла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6 клас рисов. иллюстр\iвулка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32657"/>
            <a:ext cx="4586808" cy="568863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2853843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41622"/>
            <a:ext cx="8229600" cy="6039705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92680" y="6021288"/>
            <a:ext cx="1810544" cy="608931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 descr="C:\6 клас рисов. иллюстр\18 откр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548680"/>
            <a:ext cx="3096344" cy="273630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6 клас рисов. иллюстр\19 откр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789040"/>
            <a:ext cx="3096344" cy="215235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6 клас рисов. иллюстр\17 откр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2888" y="548680"/>
            <a:ext cx="3065536" cy="273630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6 клас рисов. иллюстр\лил4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741566"/>
            <a:ext cx="3039808" cy="215235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695661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0263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40752" y="5636963"/>
            <a:ext cx="802432" cy="1257003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6147" name="Picture 3" descr="C:\6 клас рисов. иллюстр\10 откр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32657"/>
            <a:ext cx="7992887" cy="561662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</p:spTree>
    <p:extLst>
      <p:ext uri="{BB962C8B-B14F-4D97-AF65-F5344CB8AC3E}">
        <p14:creationId xmlns="" xmlns:p14="http://schemas.microsoft.com/office/powerpoint/2010/main" val="41562178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78498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4800" b="1" dirty="0" smtClean="0"/>
              <a:t>Химическое явление</a:t>
            </a:r>
            <a:br>
              <a:rPr lang="ru-RU" sz="4800" b="1" dirty="0" smtClean="0"/>
            </a:br>
            <a:r>
              <a:rPr lang="ru-RU" sz="4800" b="1" dirty="0" smtClean="0"/>
              <a:t> это явление в результате которого происходит изменение первоначального состояния вещества т.е.  превращение одного вещества в другое</a:t>
            </a:r>
            <a:endParaRPr lang="ru-RU" sz="4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5085184"/>
            <a:ext cx="7920880" cy="122413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это правило в учебнике и спишите его в тетрадь.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933598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30626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6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признаки сопровождают химические явления?</a:t>
            </a:r>
            <a:endParaRPr lang="ru-RU" sz="6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52720" y="5096941"/>
            <a:ext cx="3322712" cy="1761059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636607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12560" y="5085184"/>
            <a:ext cx="3394720" cy="108498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b="1" dirty="0"/>
              <a:t>Эпиграф: </a:t>
            </a:r>
            <a:endParaRPr lang="ru-RU" b="1" dirty="0" smtClean="0"/>
          </a:p>
          <a:p>
            <a:r>
              <a:rPr lang="ru-RU" sz="4800" b="1" dirty="0" smtClean="0"/>
              <a:t>Химии </a:t>
            </a:r>
            <a:r>
              <a:rPr lang="ru-RU" sz="4800" b="1" dirty="0"/>
              <a:t>никоим образом научиться невозможно, не </a:t>
            </a:r>
            <a:r>
              <a:rPr lang="ru-RU" sz="4800" b="1" dirty="0" err="1"/>
              <a:t>видав</a:t>
            </a:r>
            <a:r>
              <a:rPr lang="ru-RU" sz="4800" b="1" dirty="0"/>
              <a:t> самой </a:t>
            </a:r>
            <a:br>
              <a:rPr lang="ru-RU" sz="4800" b="1" dirty="0"/>
            </a:br>
            <a:r>
              <a:rPr lang="ru-RU" sz="4800" b="1" dirty="0"/>
              <a:t>практики и не принимаясь за химические операции</a:t>
            </a:r>
            <a:r>
              <a:rPr lang="ru-RU" sz="4800" dirty="0"/>
              <a:t>.</a:t>
            </a:r>
            <a:br>
              <a:rPr lang="ru-RU" sz="4800" dirty="0"/>
            </a:br>
            <a:r>
              <a:rPr lang="ru-RU" sz="4800" i="1" dirty="0"/>
              <a:t>М.В. Ломоносов</a:t>
            </a:r>
            <a:endParaRPr lang="ru-RU" sz="4800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840872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272231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Лабораторная работа1</a:t>
            </a:r>
            <a:br>
              <a:rPr lang="ru-RU" dirty="0" smtClean="0"/>
            </a:br>
            <a:r>
              <a:rPr lang="ru-RU" dirty="0" smtClean="0"/>
              <a:t>Демонстрация 1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3068960"/>
            <a:ext cx="8136904" cy="3240360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4000" b="1" dirty="0" smtClean="0"/>
              <a:t> </a:t>
            </a:r>
            <a:r>
              <a:rPr lang="ru-RU" sz="4000" b="1" dirty="0"/>
              <a:t>П</a:t>
            </a:r>
            <a:r>
              <a:rPr lang="ru-RU" sz="4000" b="1" dirty="0" smtClean="0"/>
              <a:t>равила техники безопасности </a:t>
            </a:r>
          </a:p>
          <a:p>
            <a:pPr algn="ctr"/>
            <a:r>
              <a:rPr lang="ru-RU" sz="4000" b="1" dirty="0" smtClean="0"/>
              <a:t>           при проведении </a:t>
            </a:r>
          </a:p>
          <a:p>
            <a:pPr algn="ctr"/>
            <a:r>
              <a:rPr lang="ru-RU" sz="4000" b="1" dirty="0" smtClean="0"/>
              <a:t>                   химических опытов</a:t>
            </a:r>
            <a:endParaRPr lang="ru-RU" sz="4000" b="1" dirty="0"/>
          </a:p>
        </p:txBody>
      </p:sp>
      <p:pic>
        <p:nvPicPr>
          <p:cNvPr id="1026" name="Picture 2" descr="C:\6 клас рисов. иллюстр\13 откр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861048"/>
            <a:ext cx="2012697" cy="230425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5266303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554461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Прочтите задания, выполните.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Запишите свои наблюдения.   На что указывают эти признаки, какие вы проделали реакции?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08704" y="5615596"/>
            <a:ext cx="1234480" cy="1257003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461883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5760640"/>
          </a:xfrm>
        </p:spPr>
        <p:txBody>
          <a:bodyPr/>
          <a:lstStyle/>
          <a:p>
            <a:r>
              <a:rPr lang="ru-RU" b="1" dirty="0" smtClean="0"/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H="1">
            <a:off x="10116616" y="5589240"/>
            <a:ext cx="457200" cy="75294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303029" y="2643784"/>
            <a:ext cx="2282552" cy="98097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Появление осадка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1124753" y="4806721"/>
            <a:ext cx="2117052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Появление запаха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380616"/>
            <a:ext cx="8077046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        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Признаки химических 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реакций                          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3356459" y="3238128"/>
            <a:ext cx="2315267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выделение                      .         газа   </a:t>
            </a: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5519175" y="4437112"/>
            <a:ext cx="2953407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Выделение  </a:t>
            </a:r>
            <a:r>
              <a:rPr lang="ru-RU" dirty="0"/>
              <a:t>или </a:t>
            </a:r>
            <a:r>
              <a:rPr lang="ru-RU" dirty="0" smtClean="0"/>
              <a:t>поглощение тепла</a:t>
            </a: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6161712" y="2323728"/>
            <a:ext cx="2586752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Изменение окраски </a:t>
            </a:r>
            <a:endParaRPr lang="ru-RU" dirty="0"/>
          </a:p>
        </p:txBody>
      </p:sp>
      <p:cxnSp>
        <p:nvCxnSpPr>
          <p:cNvPr id="11" name="Прямая со стрелкой 10"/>
          <p:cNvCxnSpPr/>
          <p:nvPr/>
        </p:nvCxnSpPr>
        <p:spPr>
          <a:xfrm flipH="1">
            <a:off x="2688846" y="1459389"/>
            <a:ext cx="693646" cy="28570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4058989" y="1542707"/>
            <a:ext cx="432048" cy="1440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5117397" y="1459389"/>
            <a:ext cx="1141177" cy="24908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H="1">
            <a:off x="1444305" y="1348322"/>
            <a:ext cx="949534" cy="10381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6824464" y="1348322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3015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68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ru-RU" sz="4800" b="1" dirty="0" smtClean="0"/>
              <a:t>Задание.                                         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Таблички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текстом развешаны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на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стенах,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нужно                         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сгруппировать их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ru-RU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в    2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группы:                               1)физические явления      и                           2)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химические явл</a:t>
            </a:r>
            <a:r>
              <a:rPr lang="ru-RU" b="1" i="1" dirty="0"/>
              <a:t>ения</a:t>
            </a:r>
            <a:r>
              <a:rPr lang="ru-RU" b="1" i="1" dirty="0" smtClean="0"/>
              <a:t>.                               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276856" y="6858000"/>
            <a:ext cx="1450504" cy="968971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568169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30626"/>
          </a:xfrm>
        </p:spPr>
        <p:txBody>
          <a:bodyPr>
            <a:norm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89024" y="6409518"/>
            <a:ext cx="1810544" cy="89696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548680"/>
            <a:ext cx="7704856" cy="5539978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3600" dirty="0"/>
              <a:t> </a:t>
            </a:r>
            <a:r>
              <a:rPr lang="ru-RU" sz="3600" dirty="0" smtClean="0"/>
              <a:t>               </a:t>
            </a:r>
          </a:p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Домашнее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задание.</a:t>
            </a:r>
          </a:p>
          <a:p>
            <a:pPr lvl="0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4,  5 ,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упражнения №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1-7 </a:t>
            </a:r>
          </a:p>
          <a:p>
            <a:pPr lvl="0"/>
            <a:r>
              <a:rPr lang="ru-RU" sz="3200" dirty="0" smtClean="0"/>
              <a:t>Привести </a:t>
            </a:r>
            <a:r>
              <a:rPr lang="ru-RU" sz="3200" dirty="0"/>
              <a:t>примеры химических явлений, которые встречаются в трудовой деятельности ваших родителей, в домашнем хозяйстве.</a:t>
            </a:r>
          </a:p>
          <a:p>
            <a:r>
              <a:rPr lang="ru-RU" sz="3200" dirty="0"/>
              <a:t> Сделать подборку стихов, загадок, пословиц о химических и физических явлениях</a:t>
            </a:r>
            <a:r>
              <a:rPr lang="ru-RU" sz="3200" dirty="0" smtClean="0"/>
              <a:t>.</a:t>
            </a:r>
          </a:p>
          <a:p>
            <a:r>
              <a:rPr lang="ru-RU" b="1" dirty="0"/>
              <a:t>    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650043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/>
          <a:lstStyle/>
          <a:p>
            <a:r>
              <a:rPr lang="ru-RU" dirty="0"/>
              <a:t> </a:t>
            </a:r>
            <a:r>
              <a:rPr lang="ru-RU" dirty="0" smtClean="0"/>
              <a:t> условия </a:t>
            </a:r>
            <a:r>
              <a:rPr lang="ru-RU" dirty="0"/>
              <a:t>протекания реакций, 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2852936"/>
            <a:ext cx="7787208" cy="3273227"/>
          </a:xfrm>
        </p:spPr>
        <p:txBody>
          <a:bodyPr/>
          <a:lstStyle/>
          <a:p>
            <a:r>
              <a:rPr lang="ru-RU" dirty="0" smtClean="0"/>
              <a:t>       Контакт </a:t>
            </a:r>
            <a:r>
              <a:rPr lang="ru-RU" dirty="0"/>
              <a:t>веществ </a:t>
            </a: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ru-RU" dirty="0" smtClean="0"/>
              <a:t>           Нагревание.                                                                                                                     .          Действие      </a:t>
            </a:r>
            <a:r>
              <a:rPr lang="ru-RU" dirty="0"/>
              <a:t>электрическим током </a:t>
            </a:r>
            <a:r>
              <a:rPr lang="ru-RU" dirty="0" smtClean="0"/>
              <a:t>.</a:t>
            </a:r>
          </a:p>
          <a:p>
            <a:r>
              <a:rPr lang="ru-RU" smtClean="0"/>
              <a:t>        Облучение </a:t>
            </a:r>
            <a:r>
              <a:rPr lang="ru-RU" dirty="0" smtClean="0"/>
              <a:t>светом.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0083632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Скоро прозвенит звонок и закончится </a:t>
            </a:r>
            <a:r>
              <a:rPr lang="ru-RU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урок….</a:t>
            </a:r>
            <a:endParaRPr lang="ru-RU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4968552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600" b="1" dirty="0"/>
              <a:t>1. Сегодня я понял …</a:t>
            </a:r>
            <a:br>
              <a:rPr lang="ru-RU" sz="3600" b="1" dirty="0"/>
            </a:br>
            <a:r>
              <a:rPr lang="ru-RU" sz="3600" b="1" dirty="0"/>
              <a:t>2. Теперь я могу…</a:t>
            </a:r>
            <a:r>
              <a:rPr lang="ru-RU" sz="3600" b="1" i="1" dirty="0"/>
              <a:t/>
            </a:r>
            <a:br>
              <a:rPr lang="ru-RU" sz="3600" b="1" i="1" dirty="0"/>
            </a:br>
            <a:r>
              <a:rPr lang="ru-RU" sz="3600" b="1" dirty="0"/>
              <a:t>3. Я приобрел….</a:t>
            </a:r>
            <a:br>
              <a:rPr lang="ru-RU" sz="3600" b="1" dirty="0"/>
            </a:br>
            <a:r>
              <a:rPr lang="ru-RU" sz="3600" b="1" dirty="0"/>
              <a:t>4. Меня удивило …</a:t>
            </a:r>
            <a:br>
              <a:rPr lang="ru-RU" sz="3600" b="1" dirty="0"/>
            </a:br>
            <a:r>
              <a:rPr lang="ru-RU" sz="3600" b="1" dirty="0"/>
              <a:t>5. Я попробую …</a:t>
            </a:r>
            <a:br>
              <a:rPr lang="ru-RU" sz="3600" b="1" dirty="0"/>
            </a:br>
            <a:r>
              <a:rPr lang="ru-RU" sz="3600" b="1" dirty="0"/>
              <a:t>6. Мне захотелось</a:t>
            </a:r>
          </a:p>
        </p:txBody>
      </p:sp>
      <p:pic>
        <p:nvPicPr>
          <p:cNvPr id="4" name="Picture 2" descr="C:\Users\Мария\Downloads\ХОРОШО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2996952"/>
            <a:ext cx="4788024" cy="295232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379223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/>
          <a:lstStyle/>
          <a:p>
            <a:r>
              <a:rPr lang="ru-RU" dirty="0" smtClean="0"/>
              <a:t>Чтобы вы хотели узнать о химических и физических явлениях?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57122" y="5229200"/>
            <a:ext cx="2170584" cy="1761059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749293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24528" y="3284984"/>
            <a:ext cx="3754760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ru-RU" b="1" dirty="0"/>
              <a:t>Цель урока</a:t>
            </a:r>
            <a:r>
              <a:rPr lang="ru-RU" dirty="0"/>
              <a:t>: </a:t>
            </a:r>
            <a:endParaRPr lang="ru-RU" dirty="0" smtClean="0"/>
          </a:p>
          <a:p>
            <a:pPr lvl="0"/>
            <a:endParaRPr lang="ru-RU" dirty="0" smtClean="0"/>
          </a:p>
          <a:p>
            <a:pPr lvl="0"/>
            <a:r>
              <a:rPr lang="ru-RU" b="1" dirty="0" smtClean="0"/>
              <a:t>способствовать </a:t>
            </a:r>
            <a:r>
              <a:rPr lang="ru-RU" b="1" dirty="0"/>
              <a:t>формированию знаний учащихся о физических и химических явлениях; </a:t>
            </a:r>
            <a:endParaRPr lang="ru-RU" b="1" dirty="0" smtClean="0"/>
          </a:p>
          <a:p>
            <a:pPr lvl="0"/>
            <a:r>
              <a:rPr lang="ru-RU" b="1" dirty="0" smtClean="0"/>
              <a:t>выявить </a:t>
            </a:r>
            <a:r>
              <a:rPr lang="ru-RU" b="1" dirty="0"/>
              <a:t>признаки химических </a:t>
            </a:r>
            <a:r>
              <a:rPr lang="ru-RU" b="1" dirty="0" smtClean="0"/>
              <a:t>явлений,</a:t>
            </a:r>
          </a:p>
          <a:p>
            <a:pPr lvl="0"/>
            <a:r>
              <a:rPr lang="ru-RU" b="1" dirty="0" smtClean="0"/>
              <a:t>отметить их </a:t>
            </a:r>
            <a:r>
              <a:rPr lang="ru-RU" b="1" dirty="0"/>
              <a:t>полезные и вредные свойства в </a:t>
            </a:r>
            <a:r>
              <a:rPr lang="ru-RU" b="1" dirty="0" smtClean="0"/>
              <a:t>жизни, </a:t>
            </a:r>
            <a:r>
              <a:rPr lang="ru-RU" b="1" dirty="0"/>
              <a:t>в быту и для промышленности</a:t>
            </a:r>
            <a:r>
              <a:rPr lang="ru-RU" dirty="0"/>
              <a:t>..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3321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12348864" y="4581128"/>
            <a:ext cx="1450504" cy="239950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sz="4400" b="1" i="1" dirty="0" smtClean="0"/>
          </a:p>
          <a:p>
            <a:pPr marL="0" indent="0">
              <a:buNone/>
            </a:pPr>
            <a:r>
              <a:rPr lang="ru-RU" sz="4400" b="1" i="1" dirty="0"/>
              <a:t>	</a:t>
            </a:r>
            <a:r>
              <a:rPr lang="ru-RU" sz="4400" b="1" i="1" dirty="0" smtClean="0"/>
              <a:t>			</a:t>
            </a:r>
            <a:r>
              <a:rPr lang="ru-RU" sz="5400" b="1" i="1" dirty="0" smtClean="0"/>
              <a:t>Какие </a:t>
            </a:r>
            <a:r>
              <a:rPr lang="ru-RU" sz="5400" b="1" i="1" dirty="0"/>
              <a:t>явления </a:t>
            </a:r>
            <a:br>
              <a:rPr lang="ru-RU" sz="5400" b="1" i="1" dirty="0"/>
            </a:br>
            <a:endParaRPr lang="ru-RU" sz="5400" b="1" i="1" dirty="0" smtClean="0"/>
          </a:p>
          <a:p>
            <a:pPr marL="0" indent="0">
              <a:buNone/>
            </a:pPr>
            <a:r>
              <a:rPr lang="ru-RU" sz="5400" b="1" i="1" dirty="0" smtClean="0"/>
              <a:t> существуют в</a:t>
            </a:r>
          </a:p>
          <a:p>
            <a:pPr marL="0" indent="0">
              <a:buNone/>
            </a:pPr>
            <a:r>
              <a:rPr lang="ru-RU" sz="5400" b="1" i="1" dirty="0" smtClean="0"/>
              <a:t> природе??? </a:t>
            </a:r>
            <a:endParaRPr lang="ru-RU" sz="5400" b="1" i="1" dirty="0"/>
          </a:p>
        </p:txBody>
      </p:sp>
      <p:pic>
        <p:nvPicPr>
          <p:cNvPr id="1026" name="Picture 2" descr="C:\6 клас рисов. иллюстр\iзадумчив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980728"/>
            <a:ext cx="2808312" cy="21602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6 клас рисов. иллюстр\задум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3356992"/>
            <a:ext cx="2880320" cy="245759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264422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П Л А Н       У Р О К А                        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endParaRPr lang="ru-RU" dirty="0" smtClean="0"/>
          </a:p>
          <a:p>
            <a:r>
              <a:rPr lang="ru-RU" b="1" dirty="0"/>
              <a:t>.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пределить- 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сущность физических и </a:t>
            </a:r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химических 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явлений                                                             2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Познакомиться-с </a:t>
            </a:r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химическими реакциями  на практике                                                                                                     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Выявить- 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признаки </a:t>
            </a:r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химических 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реакций                                                                                                       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4Отметить- 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протекания реакций.</a:t>
            </a:r>
          </a:p>
        </p:txBody>
      </p:sp>
    </p:spTree>
    <p:extLst>
      <p:ext uri="{BB962C8B-B14F-4D97-AF65-F5344CB8AC3E}">
        <p14:creationId xmlns="" xmlns:p14="http://schemas.microsoft.com/office/powerpoint/2010/main" val="6578387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74642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>Физическое явление</a:t>
            </a:r>
            <a:br>
              <a:rPr lang="ru-RU" b="1" dirty="0" smtClean="0"/>
            </a:br>
            <a:r>
              <a:rPr lang="ru-RU" dirty="0" smtClean="0"/>
              <a:t>- это </a:t>
            </a:r>
            <a:r>
              <a:rPr lang="ru-RU" dirty="0"/>
              <a:t>явление, которое </a:t>
            </a:r>
            <a:r>
              <a:rPr lang="ru-RU" sz="5300" dirty="0"/>
              <a:t>не </a:t>
            </a:r>
            <a:r>
              <a:rPr lang="ru-RU" dirty="0"/>
              <a:t>сопровождается образованием новых веществ, оно проявляется в изменении формы тела или агрегатного состояния, но состав его остается прежним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V="1">
            <a:off x="11340752" y="6459365"/>
            <a:ext cx="2098576" cy="399181"/>
          </a:xfrm>
        </p:spPr>
        <p:txBody>
          <a:bodyPr>
            <a:normAutofit fontScale="775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533155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sz="3100" b="1" dirty="0"/>
              <a:t>выписать только  физические явления </a:t>
            </a:r>
            <a:r>
              <a:rPr lang="ru-RU" sz="3100" b="1" dirty="0" smtClean="0"/>
              <a:t>                      (</a:t>
            </a:r>
            <a:r>
              <a:rPr lang="ru-RU" sz="3100" b="1" dirty="0"/>
              <a:t>работа в рабочих тетрадях</a:t>
            </a:r>
            <a:r>
              <a:rPr lang="ru-RU" dirty="0"/>
              <a:t>).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4176464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3600" b="1" dirty="0"/>
              <a:t>испарение воды</a:t>
            </a:r>
            <a:r>
              <a:rPr lang="ru-RU" sz="3600" b="1" dirty="0" smtClean="0"/>
              <a:t>;</a:t>
            </a:r>
          </a:p>
          <a:p>
            <a:r>
              <a:rPr lang="ru-RU" sz="3600" b="1" dirty="0" smtClean="0"/>
              <a:t> </a:t>
            </a:r>
            <a:r>
              <a:rPr lang="ru-RU" sz="3600" b="1" dirty="0"/>
              <a:t>образование инея на листьях</a:t>
            </a:r>
            <a:r>
              <a:rPr lang="ru-RU" sz="3600" b="1" dirty="0" smtClean="0"/>
              <a:t>;</a:t>
            </a:r>
          </a:p>
          <a:p>
            <a:r>
              <a:rPr lang="ru-RU" sz="3600" b="1" dirty="0" smtClean="0"/>
              <a:t> </a:t>
            </a:r>
            <a:r>
              <a:rPr lang="ru-RU" sz="3600" b="1" dirty="0"/>
              <a:t>горение свечи; </a:t>
            </a:r>
            <a:r>
              <a:rPr lang="ru-RU" sz="3600" b="1" dirty="0" smtClean="0"/>
              <a:t>                                                   гниение </a:t>
            </a:r>
            <a:r>
              <a:rPr lang="ru-RU" sz="3600" b="1" dirty="0"/>
              <a:t>листьев; </a:t>
            </a:r>
            <a:r>
              <a:rPr lang="ru-RU" sz="3600" b="1" dirty="0" smtClean="0"/>
              <a:t>                                           таяние </a:t>
            </a:r>
            <a:r>
              <a:rPr lang="ru-RU" sz="3600" b="1" dirty="0"/>
              <a:t>льда; </a:t>
            </a:r>
            <a:r>
              <a:rPr lang="ru-RU" sz="3600" b="1" dirty="0" smtClean="0"/>
              <a:t>                                                  ржавление </a:t>
            </a:r>
            <a:r>
              <a:rPr lang="ru-RU" sz="3600" b="1" dirty="0"/>
              <a:t>железа; обугливание сахара</a:t>
            </a:r>
            <a:r>
              <a:rPr lang="ru-RU" sz="3600" dirty="0" smtClean="0"/>
              <a:t>.</a:t>
            </a:r>
            <a:endParaRPr lang="ru-RU" sz="3600" dirty="0"/>
          </a:p>
        </p:txBody>
      </p:sp>
    </p:spTree>
    <p:extLst>
      <p:ext uri="{BB962C8B-B14F-4D97-AF65-F5344CB8AC3E}">
        <p14:creationId xmlns="" xmlns:p14="http://schemas.microsoft.com/office/powerpoint/2010/main" val="16677594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5400600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ru-RU" sz="4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Определите какое явление природы изображено на картине: физическое или химическое</a:t>
            </a:r>
            <a:r>
              <a:rPr lang="ru-RU" sz="6000" dirty="0" smtClean="0"/>
              <a:t>?</a:t>
            </a:r>
            <a:endParaRPr lang="ru-RU" sz="6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332640" y="6165304"/>
            <a:ext cx="442392" cy="248891"/>
          </a:xfrm>
        </p:spPr>
        <p:txBody>
          <a:bodyPr>
            <a:normAutofit fontScale="325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8816270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</TotalTime>
  <Words>255</Words>
  <Application>Microsoft Office PowerPoint</Application>
  <PresentationFormat>Экран (4:3)</PresentationFormat>
  <Paragraphs>54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Тема Office</vt:lpstr>
      <vt:lpstr>Физические и химические явления.  Химические реакции</vt:lpstr>
      <vt:lpstr>Слайд 2</vt:lpstr>
      <vt:lpstr>Чтобы вы хотели узнать о химических и физических явлениях?</vt:lpstr>
      <vt:lpstr>Слайд 4</vt:lpstr>
      <vt:lpstr>Слайд 5</vt:lpstr>
      <vt:lpstr> П Л А Н       У Р О К А                          </vt:lpstr>
      <vt:lpstr>  Физическое явление - это явление, которое не сопровождается образованием новых веществ, оно проявляется в изменении формы тела или агрегатного состояния, но состав его остается прежним.  </vt:lpstr>
      <vt:lpstr> выписать только  физические явления                       (работа в рабочих тетрадях). </vt:lpstr>
      <vt:lpstr>Определите какое явление природы изображено на картине: физическое или химическое?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Химическое явление  это явление в результате которого происходит изменение первоначального состояния вещества т.е.  превращение одного вещества в другое</vt:lpstr>
      <vt:lpstr>Какие признаки сопровождают химические явления?</vt:lpstr>
      <vt:lpstr>Лабораторная работа1 Демонстрация 1</vt:lpstr>
      <vt:lpstr>Прочтите задания, выполните.   Запишите свои наблюдения.   На что указывают эти признаки, какие вы проделали реакции?</vt:lpstr>
      <vt:lpstr>  </vt:lpstr>
      <vt:lpstr>Задание.                                          Таблички с текстом развешаны  .           на стенах, нужно                         .        сгруппировать их                         .             в    2  группы:                               1)физические явления      и                           2) химические явления.                                 </vt:lpstr>
      <vt:lpstr> </vt:lpstr>
      <vt:lpstr>  условия протекания реакций, </vt:lpstr>
      <vt:lpstr>Скоро прозвенит звонок и закончится урок….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«Наследственность и изменчивость. Виды изменчивости». </dc:title>
  <dc:creator>Мария</dc:creator>
  <cp:lastModifiedBy>1</cp:lastModifiedBy>
  <cp:revision>47</cp:revision>
  <dcterms:created xsi:type="dcterms:W3CDTF">2013-03-13T06:10:46Z</dcterms:created>
  <dcterms:modified xsi:type="dcterms:W3CDTF">2014-12-22T13:22:08Z</dcterms:modified>
</cp:coreProperties>
</file>