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93" r:id="rId2"/>
    <p:sldId id="294" r:id="rId3"/>
    <p:sldId id="312" r:id="rId4"/>
    <p:sldId id="295" r:id="rId5"/>
    <p:sldId id="296" r:id="rId6"/>
    <p:sldId id="299" r:id="rId7"/>
    <p:sldId id="297" r:id="rId8"/>
    <p:sldId id="298" r:id="rId9"/>
    <p:sldId id="306" r:id="rId10"/>
    <p:sldId id="300" r:id="rId11"/>
    <p:sldId id="301" r:id="rId12"/>
    <p:sldId id="302" r:id="rId13"/>
    <p:sldId id="303" r:id="rId14"/>
    <p:sldId id="304" r:id="rId15"/>
    <p:sldId id="309" r:id="rId16"/>
    <p:sldId id="311" r:id="rId17"/>
    <p:sldId id="305" r:id="rId18"/>
    <p:sldId id="307" r:id="rId19"/>
    <p:sldId id="308" r:id="rId20"/>
    <p:sldId id="310" r:id="rId21"/>
    <p:sldId id="313" r:id="rId22"/>
    <p:sldId id="315" r:id="rId23"/>
    <p:sldId id="314" r:id="rId24"/>
    <p:sldId id="316" r:id="rId25"/>
    <p:sldId id="318" r:id="rId26"/>
    <p:sldId id="31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25" autoAdjust="0"/>
    <p:restoredTop sz="94660"/>
  </p:normalViewPr>
  <p:slideViewPr>
    <p:cSldViewPr>
      <p:cViewPr varScale="1">
        <p:scale>
          <a:sx n="66" d="100"/>
          <a:sy n="66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648"/>
    </p:cViewPr>
  </p:sorterViewPr>
  <p:notesViewPr>
    <p:cSldViewPr>
      <p:cViewPr varScale="1">
        <p:scale>
          <a:sx n="45" d="100"/>
          <a:sy n="45" d="100"/>
        </p:scale>
        <p:origin x="-2274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60343-2742-4F48-A93E-7ABF61475B5A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93860-43BB-469B-AE30-A01EA3F8B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3292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3E8B-3117-4B28-A1C5-3ABC73C2D995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7817-8599-4A8F-99D2-9DEA87998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290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3E8B-3117-4B28-A1C5-3ABC73C2D995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7817-8599-4A8F-99D2-9DEA87998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72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3E8B-3117-4B28-A1C5-3ABC73C2D995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7817-8599-4A8F-99D2-9DEA87998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823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3E8B-3117-4B28-A1C5-3ABC73C2D995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7817-8599-4A8F-99D2-9DEA87998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856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3E8B-3117-4B28-A1C5-3ABC73C2D995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7817-8599-4A8F-99D2-9DEA87998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0568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3E8B-3117-4B28-A1C5-3ABC73C2D995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7817-8599-4A8F-99D2-9DEA87998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39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3E8B-3117-4B28-A1C5-3ABC73C2D995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7817-8599-4A8F-99D2-9DEA87998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786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3E8B-3117-4B28-A1C5-3ABC73C2D995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7817-8599-4A8F-99D2-9DEA87998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18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3E8B-3117-4B28-A1C5-3ABC73C2D995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7817-8599-4A8F-99D2-9DEA87998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529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3E8B-3117-4B28-A1C5-3ABC73C2D995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7817-8599-4A8F-99D2-9DEA87998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723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3E8B-3117-4B28-A1C5-3ABC73C2D995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7817-8599-4A8F-99D2-9DEA87998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520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A3E8B-3117-4B28-A1C5-3ABC73C2D995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C7817-8599-4A8F-99D2-9DEA87998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166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5400" dirty="0" smtClean="0"/>
              <a:t>Физические и химические </a:t>
            </a:r>
            <a:r>
              <a:rPr lang="ru-RU" sz="5400" dirty="0" smtClean="0"/>
              <a:t>явления.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</a:t>
            </a:r>
            <a:r>
              <a:rPr lang="ru-RU" sz="5400" dirty="0" smtClean="0"/>
              <a:t>Химические реакции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84568" y="5013176"/>
            <a:ext cx="3898776" cy="291318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74182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28784" y="5373216"/>
            <a:ext cx="1666528" cy="248113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6 клас рисов. иллюстр\2 отк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08912" cy="59046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16988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2680" y="6177061"/>
            <a:ext cx="3250704" cy="68093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6 клас рисов. иллюстр\5 отк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08912" cy="5616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96670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28784" y="6085482"/>
            <a:ext cx="1666528" cy="154503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5" name="Picture 3" descr="C:\6 клас рисов. иллюстр\6отк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136903" cy="57606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39974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40752" y="5857239"/>
            <a:ext cx="1090464" cy="96897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6 клас рисов. иллюстр\3 отк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19" cy="63367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80260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96736" y="5636963"/>
            <a:ext cx="2530624" cy="125700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:\6 клас рисов. иллюстр\9отр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08912" cy="56886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80951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4556"/>
            <a:ext cx="4896544" cy="56746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2120" y="188640"/>
            <a:ext cx="2952328" cy="59046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жерла страшного вулкана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По склонам лава потекла..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И Землю сильно обожгла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6 клас рисов. иллюстр\iвулка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7"/>
            <a:ext cx="4586808" cy="56886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85384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41622"/>
            <a:ext cx="8229600" cy="603970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2680" y="6021288"/>
            <a:ext cx="1810544" cy="60893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6 клас рисов. иллюстр\18 отк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8680"/>
            <a:ext cx="3096344" cy="27363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6 клас рисов. иллюстр\19 отк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3096344" cy="21523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6 клас рисов. иллюстр\17 откр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888" y="548680"/>
            <a:ext cx="3065536" cy="27363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6 клас рисов. иллюстр\лил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741566"/>
            <a:ext cx="3039808" cy="21523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9566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40752" y="5636963"/>
            <a:ext cx="802432" cy="125700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7" name="Picture 3" descr="C:\6 клас рисов. иллюстр\10 отк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7"/>
            <a:ext cx="7992887" cy="56166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4156217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800" b="1" dirty="0" smtClean="0"/>
              <a:t>Химическое явление</a:t>
            </a:r>
            <a:br>
              <a:rPr lang="ru-RU" sz="4800" b="1" dirty="0" smtClean="0"/>
            </a:br>
            <a:r>
              <a:rPr lang="ru-RU" sz="4800" b="1" dirty="0" smtClean="0"/>
              <a:t> это явление в результате которого происходит изменение первоначального состояния вещества т.е.  превращение одного вещества в другое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085184"/>
            <a:ext cx="7920880" cy="12241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это правило в учебнике и спишите его в тетрадь.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3359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признаки сопровождают химические явления?</a:t>
            </a:r>
            <a:endParaRPr lang="ru-RU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52720" y="5096941"/>
            <a:ext cx="3322712" cy="176105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3660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560" y="5085184"/>
            <a:ext cx="3394720" cy="10849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/>
              <a:t>Эпиграф: </a:t>
            </a:r>
            <a:endParaRPr lang="ru-RU" b="1" dirty="0" smtClean="0"/>
          </a:p>
          <a:p>
            <a:r>
              <a:rPr lang="ru-RU" sz="4800" b="1" dirty="0" smtClean="0"/>
              <a:t>Химии </a:t>
            </a:r>
            <a:r>
              <a:rPr lang="ru-RU" sz="4800" b="1" dirty="0"/>
              <a:t>никоим образом научиться невозможно, не </a:t>
            </a:r>
            <a:r>
              <a:rPr lang="ru-RU" sz="4800" b="1" dirty="0" err="1"/>
              <a:t>видав</a:t>
            </a:r>
            <a:r>
              <a:rPr lang="ru-RU" sz="4800" b="1" dirty="0"/>
              <a:t> самой </a:t>
            </a:r>
            <a:br>
              <a:rPr lang="ru-RU" sz="4800" b="1" dirty="0"/>
            </a:br>
            <a:r>
              <a:rPr lang="ru-RU" sz="4800" b="1" dirty="0"/>
              <a:t>практики и не принимаясь за химические операции</a:t>
            </a:r>
            <a:r>
              <a:rPr lang="ru-RU" sz="4800" dirty="0"/>
              <a:t>.</a:t>
            </a:r>
            <a:br>
              <a:rPr lang="ru-RU" sz="4800" dirty="0"/>
            </a:br>
            <a:r>
              <a:rPr lang="ru-RU" sz="4800" i="1" dirty="0"/>
              <a:t>М.В. Ломоносов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4087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27223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Лабораторная работа1</a:t>
            </a:r>
            <a:br>
              <a:rPr lang="ru-RU" dirty="0" smtClean="0"/>
            </a:br>
            <a:r>
              <a:rPr lang="ru-RU" dirty="0" smtClean="0"/>
              <a:t>Демонстрация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068960"/>
            <a:ext cx="8136904" cy="32403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/>
              <a:t> </a:t>
            </a:r>
            <a:r>
              <a:rPr lang="ru-RU" sz="4000" b="1" dirty="0"/>
              <a:t>П</a:t>
            </a:r>
            <a:r>
              <a:rPr lang="ru-RU" sz="4000" b="1" dirty="0" smtClean="0"/>
              <a:t>равила техники безопасности </a:t>
            </a:r>
          </a:p>
          <a:p>
            <a:pPr algn="ctr"/>
            <a:r>
              <a:rPr lang="ru-RU" sz="4000" b="1" dirty="0" smtClean="0"/>
              <a:t>           при проведении </a:t>
            </a:r>
          </a:p>
          <a:p>
            <a:pPr algn="ctr"/>
            <a:r>
              <a:rPr lang="ru-RU" sz="4000" b="1" dirty="0" smtClean="0"/>
              <a:t>                   химических опытов</a:t>
            </a:r>
            <a:endParaRPr lang="ru-RU" sz="4000" b="1" dirty="0"/>
          </a:p>
        </p:txBody>
      </p:sp>
      <p:pic>
        <p:nvPicPr>
          <p:cNvPr id="1026" name="Picture 2" descr="C:\6 клас рисов. иллюстр\13 отк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861048"/>
            <a:ext cx="2012697" cy="23042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26630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5446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Прочтите задания, выполните.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Запишите свои наблюдения.   На что указывают эти признаки, какие вы проделали реакции?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08704" y="5615596"/>
            <a:ext cx="1234480" cy="125700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6188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760640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10116616" y="5589240"/>
            <a:ext cx="457200" cy="7529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03029" y="2643784"/>
            <a:ext cx="2282552" cy="980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Появление осадка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124753" y="4806721"/>
            <a:ext cx="21170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Появление запаха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80616"/>
            <a:ext cx="807704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     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Признаки химических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реакций                          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56459" y="3238128"/>
            <a:ext cx="231526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выделение                      .         газа   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519175" y="4437112"/>
            <a:ext cx="2953407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Выделение  </a:t>
            </a:r>
            <a:r>
              <a:rPr lang="ru-RU" dirty="0"/>
              <a:t>или </a:t>
            </a:r>
            <a:r>
              <a:rPr lang="ru-RU" dirty="0" smtClean="0"/>
              <a:t>поглощение тепла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161712" y="2323728"/>
            <a:ext cx="25867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Изменение окраски 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688846" y="1459389"/>
            <a:ext cx="693646" cy="28570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058989" y="1542707"/>
            <a:ext cx="432048" cy="1440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117397" y="1459389"/>
            <a:ext cx="1141177" cy="2490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1444305" y="1348322"/>
            <a:ext cx="949534" cy="1038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824464" y="134832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01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4800" b="1" dirty="0" smtClean="0"/>
              <a:t>Задание.                                         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Таблички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текстом развешаны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на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стенах,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                       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сгруппировать их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в    2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группы:                               1)физические явления      и                           2)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явл</a:t>
            </a:r>
            <a:r>
              <a:rPr lang="ru-RU" b="1" i="1" dirty="0"/>
              <a:t>ения</a:t>
            </a:r>
            <a:r>
              <a:rPr lang="ru-RU" b="1" i="1" dirty="0" smtClean="0"/>
              <a:t>.                             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76856" y="6858000"/>
            <a:ext cx="1450504" cy="96897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6816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89024" y="6409518"/>
            <a:ext cx="1810544" cy="896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48680"/>
            <a:ext cx="7704856" cy="553997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600" dirty="0"/>
              <a:t> </a:t>
            </a:r>
            <a:r>
              <a:rPr lang="ru-RU" sz="3600" dirty="0" smtClean="0"/>
              <a:t>               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задание.</a:t>
            </a:r>
          </a:p>
          <a:p>
            <a:pPr lvl="0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4,  5 ,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№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1-7 </a:t>
            </a:r>
          </a:p>
          <a:p>
            <a:pPr lvl="0"/>
            <a:r>
              <a:rPr lang="ru-RU" sz="3200" dirty="0" smtClean="0"/>
              <a:t>Привести </a:t>
            </a:r>
            <a:r>
              <a:rPr lang="ru-RU" sz="3200" dirty="0"/>
              <a:t>примеры химических явлений, которые встречаются в трудовой деятельности ваших родителей, в домашнем хозяйстве.</a:t>
            </a:r>
          </a:p>
          <a:p>
            <a:r>
              <a:rPr lang="ru-RU" sz="3200" dirty="0"/>
              <a:t> Сделать подборку стихов, загадок, пословиц о химических и физических явлениях</a:t>
            </a:r>
            <a:r>
              <a:rPr lang="ru-RU" sz="3200" dirty="0" smtClean="0"/>
              <a:t>.</a:t>
            </a:r>
          </a:p>
          <a:p>
            <a:r>
              <a:rPr lang="ru-RU" b="1" dirty="0"/>
              <a:t>    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5004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условия </a:t>
            </a:r>
            <a:r>
              <a:rPr lang="ru-RU" dirty="0"/>
              <a:t>протекания реакций,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852936"/>
            <a:ext cx="7787208" cy="3273227"/>
          </a:xfrm>
        </p:spPr>
        <p:txBody>
          <a:bodyPr/>
          <a:lstStyle/>
          <a:p>
            <a:r>
              <a:rPr lang="ru-RU" dirty="0" smtClean="0"/>
              <a:t>       Контакт </a:t>
            </a:r>
            <a:r>
              <a:rPr lang="ru-RU" dirty="0"/>
              <a:t>веществ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          Нагревание.                                                                                                                     .          Действие      </a:t>
            </a:r>
            <a:r>
              <a:rPr lang="ru-RU" dirty="0"/>
              <a:t>электрическим током </a:t>
            </a:r>
            <a:r>
              <a:rPr lang="ru-RU" dirty="0" smtClean="0"/>
              <a:t>.</a:t>
            </a:r>
          </a:p>
          <a:p>
            <a:r>
              <a:rPr lang="ru-RU" smtClean="0"/>
              <a:t>        Облучение </a:t>
            </a:r>
            <a:r>
              <a:rPr lang="ru-RU" dirty="0" smtClean="0"/>
              <a:t>светом.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083632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 прозвенит звонок и закончится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урок….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96855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dirty="0"/>
              <a:t>1. Сегодня я понял …</a:t>
            </a:r>
            <a:br>
              <a:rPr lang="ru-RU" sz="3600" b="1" dirty="0"/>
            </a:br>
            <a:r>
              <a:rPr lang="ru-RU" sz="3600" b="1" dirty="0"/>
              <a:t>2. Теперь я могу…</a:t>
            </a: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sz="3600" b="1" dirty="0"/>
              <a:t>3. Я приобрел….</a:t>
            </a:r>
            <a:br>
              <a:rPr lang="ru-RU" sz="3600" b="1" dirty="0"/>
            </a:br>
            <a:r>
              <a:rPr lang="ru-RU" sz="3600" b="1" dirty="0"/>
              <a:t>4. Меня удивило …</a:t>
            </a:r>
            <a:br>
              <a:rPr lang="ru-RU" sz="3600" b="1" dirty="0"/>
            </a:br>
            <a:r>
              <a:rPr lang="ru-RU" sz="3600" b="1" dirty="0"/>
              <a:t>5. Я попробую …</a:t>
            </a:r>
            <a:br>
              <a:rPr lang="ru-RU" sz="3600" b="1" dirty="0"/>
            </a:br>
            <a:r>
              <a:rPr lang="ru-RU" sz="3600" b="1" dirty="0"/>
              <a:t>6. Мне захотелось</a:t>
            </a:r>
          </a:p>
        </p:txBody>
      </p:sp>
      <p:pic>
        <p:nvPicPr>
          <p:cNvPr id="4" name="Picture 2" descr="C:\Users\Мария\Downloads\ХОРОШ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996952"/>
            <a:ext cx="4788024" cy="29523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7922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r>
              <a:rPr lang="ru-RU" dirty="0" smtClean="0"/>
              <a:t>Чтобы вы хотели узнать о химических и физических явлениях?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57122" y="5229200"/>
            <a:ext cx="2170584" cy="176105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4929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4528" y="3284984"/>
            <a:ext cx="375476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b="1" dirty="0"/>
              <a:t>Цель урока</a:t>
            </a:r>
            <a:r>
              <a:rPr lang="ru-RU" dirty="0"/>
              <a:t>: </a:t>
            </a:r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ru-RU" b="1" dirty="0" smtClean="0"/>
              <a:t>способствовать </a:t>
            </a:r>
            <a:r>
              <a:rPr lang="ru-RU" b="1" dirty="0"/>
              <a:t>формированию знаний учащихся о физических и химических явлениях; </a:t>
            </a:r>
            <a:endParaRPr lang="ru-RU" b="1" dirty="0" smtClean="0"/>
          </a:p>
          <a:p>
            <a:pPr lvl="0"/>
            <a:r>
              <a:rPr lang="ru-RU" b="1" dirty="0" smtClean="0"/>
              <a:t>выявить </a:t>
            </a:r>
            <a:r>
              <a:rPr lang="ru-RU" b="1" dirty="0"/>
              <a:t>признаки химических </a:t>
            </a:r>
            <a:r>
              <a:rPr lang="ru-RU" b="1" dirty="0" smtClean="0"/>
              <a:t>явлений,</a:t>
            </a:r>
          </a:p>
          <a:p>
            <a:pPr lvl="0"/>
            <a:r>
              <a:rPr lang="ru-RU" b="1" dirty="0" smtClean="0"/>
              <a:t>отметить их </a:t>
            </a:r>
            <a:r>
              <a:rPr lang="ru-RU" b="1" dirty="0"/>
              <a:t>полезные и вредные свойства в </a:t>
            </a:r>
            <a:r>
              <a:rPr lang="ru-RU" b="1" dirty="0" smtClean="0"/>
              <a:t>жизни, </a:t>
            </a:r>
            <a:r>
              <a:rPr lang="ru-RU" b="1" dirty="0"/>
              <a:t>в быту и для промышленности</a:t>
            </a:r>
            <a:r>
              <a:rPr lang="ru-RU" dirty="0"/>
              <a:t>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321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2348864" y="4581128"/>
            <a:ext cx="1450504" cy="23995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4400" b="1" i="1" dirty="0" smtClean="0"/>
          </a:p>
          <a:p>
            <a:pPr marL="0" indent="0">
              <a:buNone/>
            </a:pPr>
            <a:r>
              <a:rPr lang="ru-RU" sz="4400" b="1" i="1" dirty="0"/>
              <a:t>	</a:t>
            </a:r>
            <a:r>
              <a:rPr lang="ru-RU" sz="4400" b="1" i="1" dirty="0" smtClean="0"/>
              <a:t>			</a:t>
            </a:r>
            <a:r>
              <a:rPr lang="ru-RU" sz="5400" b="1" i="1" dirty="0" smtClean="0"/>
              <a:t>Какие </a:t>
            </a:r>
            <a:r>
              <a:rPr lang="ru-RU" sz="5400" b="1" i="1" dirty="0"/>
              <a:t>явления </a:t>
            </a:r>
            <a:br>
              <a:rPr lang="ru-RU" sz="5400" b="1" i="1" dirty="0"/>
            </a:br>
            <a:endParaRPr lang="ru-RU" sz="5400" b="1" i="1" dirty="0" smtClean="0"/>
          </a:p>
          <a:p>
            <a:pPr marL="0" indent="0">
              <a:buNone/>
            </a:pPr>
            <a:r>
              <a:rPr lang="ru-RU" sz="5400" b="1" i="1" dirty="0" smtClean="0"/>
              <a:t> существуют в</a:t>
            </a:r>
          </a:p>
          <a:p>
            <a:pPr marL="0" indent="0">
              <a:buNone/>
            </a:pPr>
            <a:r>
              <a:rPr lang="ru-RU" sz="5400" b="1" i="1" dirty="0" smtClean="0"/>
              <a:t> природе??? </a:t>
            </a:r>
            <a:endParaRPr lang="ru-RU" sz="5400" b="1" i="1" dirty="0"/>
          </a:p>
        </p:txBody>
      </p:sp>
      <p:pic>
        <p:nvPicPr>
          <p:cNvPr id="1026" name="Picture 2" descr="C:\6 клас рисов. иллюстр\iзадумчи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2808312" cy="2160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6 клас рисов. иллюстр\задум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2880320" cy="24575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6442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 Л А Н       У Р О К А                      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b="1" dirty="0"/>
              <a:t>.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пределить-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физических и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химических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явлений                                                             2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Познакомиться-с 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химическими реакциями  на практике                                                                                                     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Выявить-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химических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реакций                                                                                                       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4Отметить-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протекания реакций.</a:t>
            </a:r>
          </a:p>
        </p:txBody>
      </p:sp>
    </p:spTree>
    <p:extLst>
      <p:ext uri="{BB962C8B-B14F-4D97-AF65-F5344CB8AC3E}">
        <p14:creationId xmlns="" xmlns:p14="http://schemas.microsoft.com/office/powerpoint/2010/main" val="657838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Физическое явление</a:t>
            </a:r>
            <a:br>
              <a:rPr lang="ru-RU" b="1" dirty="0" smtClean="0"/>
            </a:br>
            <a:r>
              <a:rPr lang="ru-RU" dirty="0" smtClean="0"/>
              <a:t>- это </a:t>
            </a:r>
            <a:r>
              <a:rPr lang="ru-RU" dirty="0"/>
              <a:t>явление, которое </a:t>
            </a:r>
            <a:r>
              <a:rPr lang="ru-RU" sz="5300" dirty="0"/>
              <a:t>не </a:t>
            </a:r>
            <a:r>
              <a:rPr lang="ru-RU" dirty="0"/>
              <a:t>сопровождается образованием новых веществ, оно проявляется в изменении формы тела или агрегатного состояния, но состав его остается прежним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11340752" y="6459365"/>
            <a:ext cx="2098576" cy="399181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3315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100" b="1" dirty="0"/>
              <a:t>выписать только  физические явления </a:t>
            </a:r>
            <a:r>
              <a:rPr lang="ru-RU" sz="3100" b="1" dirty="0" smtClean="0"/>
              <a:t>                      (</a:t>
            </a:r>
            <a:r>
              <a:rPr lang="ru-RU" sz="3100" b="1" dirty="0"/>
              <a:t>работа в рабочих тетрадях</a:t>
            </a:r>
            <a:r>
              <a:rPr lang="ru-RU" dirty="0"/>
              <a:t>).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7646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b="1" dirty="0"/>
              <a:t>испарение воды</a:t>
            </a:r>
            <a:r>
              <a:rPr lang="ru-RU" sz="3600" b="1" dirty="0" smtClean="0"/>
              <a:t>;</a:t>
            </a:r>
          </a:p>
          <a:p>
            <a:r>
              <a:rPr lang="ru-RU" sz="3600" b="1" dirty="0" smtClean="0"/>
              <a:t> </a:t>
            </a:r>
            <a:r>
              <a:rPr lang="ru-RU" sz="3600" b="1" dirty="0"/>
              <a:t>образование инея на листьях</a:t>
            </a:r>
            <a:r>
              <a:rPr lang="ru-RU" sz="3600" b="1" dirty="0" smtClean="0"/>
              <a:t>;</a:t>
            </a:r>
          </a:p>
          <a:p>
            <a:r>
              <a:rPr lang="ru-RU" sz="3600" b="1" dirty="0" smtClean="0"/>
              <a:t> </a:t>
            </a:r>
            <a:r>
              <a:rPr lang="ru-RU" sz="3600" b="1" dirty="0"/>
              <a:t>горение свечи; </a:t>
            </a:r>
            <a:r>
              <a:rPr lang="ru-RU" sz="3600" b="1" dirty="0" smtClean="0"/>
              <a:t>                                                   гниение </a:t>
            </a:r>
            <a:r>
              <a:rPr lang="ru-RU" sz="3600" b="1" dirty="0"/>
              <a:t>листьев; </a:t>
            </a:r>
            <a:r>
              <a:rPr lang="ru-RU" sz="3600" b="1" dirty="0" smtClean="0"/>
              <a:t>                                           таяние </a:t>
            </a:r>
            <a:r>
              <a:rPr lang="ru-RU" sz="3600" b="1" dirty="0"/>
              <a:t>льда; </a:t>
            </a:r>
            <a:r>
              <a:rPr lang="ru-RU" sz="3600" b="1" dirty="0" smtClean="0"/>
              <a:t>                                                  ржавление </a:t>
            </a:r>
            <a:r>
              <a:rPr lang="ru-RU" sz="3600" b="1" dirty="0"/>
              <a:t>железа; обугливание сахара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667759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4006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какое явление природы изображено на картине: физическое или химическое</a:t>
            </a:r>
            <a:r>
              <a:rPr lang="ru-RU" sz="6000" dirty="0" smtClean="0"/>
              <a:t>?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32640" y="6165304"/>
            <a:ext cx="442392" cy="248891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816270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255</Words>
  <Application>Microsoft Office PowerPoint</Application>
  <PresentationFormat>Экран (4:3)</PresentationFormat>
  <Paragraphs>54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Физические и химические явления.  Химические реакции</vt:lpstr>
      <vt:lpstr>Слайд 2</vt:lpstr>
      <vt:lpstr>Чтобы вы хотели узнать о химических и физических явлениях?</vt:lpstr>
      <vt:lpstr>Слайд 4</vt:lpstr>
      <vt:lpstr>Слайд 5</vt:lpstr>
      <vt:lpstr> П Л А Н       У Р О К А                          </vt:lpstr>
      <vt:lpstr>  Физическое явление - это явление, которое не сопровождается образованием новых веществ, оно проявляется в изменении формы тела или агрегатного состояния, но состав его остается прежним.  </vt:lpstr>
      <vt:lpstr> выписать только  физические явления                       (работа в рабочих тетрадях). </vt:lpstr>
      <vt:lpstr>Определите какое явление природы изображено на картине: физическое или химическое?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Химическое явление  это явление в результате которого происходит изменение первоначального состояния вещества т.е.  превращение одного вещества в другое</vt:lpstr>
      <vt:lpstr>Какие признаки сопровождают химические явления?</vt:lpstr>
      <vt:lpstr>Лабораторная работа1 Демонстрация 1</vt:lpstr>
      <vt:lpstr>Прочтите задания, выполните.   Запишите свои наблюдения.   На что указывают эти признаки, какие вы проделали реакции?</vt:lpstr>
      <vt:lpstr>  </vt:lpstr>
      <vt:lpstr>Задание.                                          Таблички с текстом развешаны  .           на стенах, нужно                         .        сгруппировать их                         .             в    2  группы:                               1)физические явления      и                           2) химические явления.                                 </vt:lpstr>
      <vt:lpstr> </vt:lpstr>
      <vt:lpstr>  условия протекания реакций, </vt:lpstr>
      <vt:lpstr>Скоро прозвенит звонок и закончится урок….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«Наследственность и изменчивость. Виды изменчивости». </dc:title>
  <dc:creator>Мария</dc:creator>
  <cp:lastModifiedBy>1</cp:lastModifiedBy>
  <cp:revision>47</cp:revision>
  <dcterms:created xsi:type="dcterms:W3CDTF">2013-03-13T06:10:46Z</dcterms:created>
  <dcterms:modified xsi:type="dcterms:W3CDTF">2014-12-22T13:22:08Z</dcterms:modified>
</cp:coreProperties>
</file>