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84" r:id="rId22"/>
    <p:sldId id="280" r:id="rId23"/>
    <p:sldId id="281" r:id="rId24"/>
    <p:sldId id="282" r:id="rId25"/>
    <p:sldId id="285" r:id="rId26"/>
    <p:sldId id="286" r:id="rId27"/>
    <p:sldId id="283"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0A3272-FA55-4513-8865-D7282982DAAB}" type="datetimeFigureOut">
              <a:rPr lang="ru-RU" smtClean="0"/>
              <a:t>12.12.2014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136866-2397-4F6E-9690-1CDC7526F469}" type="slidenum">
              <a:rPr lang="ru-RU" smtClean="0"/>
              <a:t>‹#›</a:t>
            </a:fld>
            <a:endParaRPr lang="ru-RU"/>
          </a:p>
        </p:txBody>
      </p:sp>
    </p:spTree>
    <p:extLst>
      <p:ext uri="{BB962C8B-B14F-4D97-AF65-F5344CB8AC3E}">
        <p14:creationId xmlns:p14="http://schemas.microsoft.com/office/powerpoint/2010/main" val="1140832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136866-2397-4F6E-9690-1CDC7526F469}" type="slidenum">
              <a:rPr lang="ru-RU" smtClean="0"/>
              <a:t>1</a:t>
            </a:fld>
            <a:endParaRPr lang="ru-RU"/>
          </a:p>
        </p:txBody>
      </p:sp>
    </p:spTree>
    <p:extLst>
      <p:ext uri="{BB962C8B-B14F-4D97-AF65-F5344CB8AC3E}">
        <p14:creationId xmlns:p14="http://schemas.microsoft.com/office/powerpoint/2010/main" val="3979387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0136866-2397-4F6E-9690-1CDC7526F469}" type="slidenum">
              <a:rPr lang="ru-RU" smtClean="0"/>
              <a:t>4</a:t>
            </a:fld>
            <a:endParaRPr lang="ru-RU"/>
          </a:p>
        </p:txBody>
      </p:sp>
    </p:spTree>
    <p:extLst>
      <p:ext uri="{BB962C8B-B14F-4D97-AF65-F5344CB8AC3E}">
        <p14:creationId xmlns:p14="http://schemas.microsoft.com/office/powerpoint/2010/main" val="1032659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382F88D-D79E-48A6-B8A5-8FC67F5BC890}" type="datetimeFigureOut">
              <a:rPr lang="ru-RU" smtClean="0"/>
              <a:t>12.12.2014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382F88D-D79E-48A6-B8A5-8FC67F5BC890}" type="datetimeFigureOut">
              <a:rPr lang="ru-RU" smtClean="0"/>
              <a:t>12.12.2014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382F88D-D79E-48A6-B8A5-8FC67F5BC890}" type="datetimeFigureOut">
              <a:rPr lang="ru-RU" smtClean="0"/>
              <a:t>12.12.2014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382F88D-D79E-48A6-B8A5-8FC67F5BC890}" type="datetimeFigureOut">
              <a:rPr lang="ru-RU" smtClean="0"/>
              <a:t>12.12.2014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382F88D-D79E-48A6-B8A5-8FC67F5BC890}" type="datetimeFigureOut">
              <a:rPr lang="ru-RU" smtClean="0"/>
              <a:t>12.12.2014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382F88D-D79E-48A6-B8A5-8FC67F5BC890}" type="datetimeFigureOut">
              <a:rPr lang="ru-RU" smtClean="0"/>
              <a:t>12.12.2014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1A8611-FED2-4BA6-87B7-C8F81EB03D7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82F88D-D79E-48A6-B8A5-8FC67F5BC890}" type="datetimeFigureOut">
              <a:rPr lang="ru-RU" smtClean="0"/>
              <a:t>12.12.2014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A8611-FED2-4BA6-87B7-C8F81EB03D7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kk.wikipedia.org/wiki/%D0%A1%D0%B5%D0%BC%D0%B5%D0%B9"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adilet.zan.kz/rus/docs/U1000001118"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e.edu.kz/administration.html" TargetMode="External"/><Relationship Id="rId2" Type="http://schemas.openxmlformats.org/officeDocument/2006/relationships/hyperlink" Target="https://e.edu.kz/teacher.html" TargetMode="External"/><Relationship Id="rId1" Type="http://schemas.openxmlformats.org/officeDocument/2006/relationships/slideLayout" Target="../slideLayouts/slideLayout7.xml"/><Relationship Id="rId5" Type="http://schemas.openxmlformats.org/officeDocument/2006/relationships/hyperlink" Target="https://e.edu.kz/parents.html" TargetMode="External"/><Relationship Id="rId4" Type="http://schemas.openxmlformats.org/officeDocument/2006/relationships/hyperlink" Target="https://e.edu.kz/students.html"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173" y="846138"/>
            <a:ext cx="9358346" cy="3416320"/>
          </a:xfrm>
          <a:prstGeom prst="rect">
            <a:avLst/>
          </a:prstGeom>
          <a:noFill/>
        </p:spPr>
        <p:txBody>
          <a:bodyPr wrap="square" lIns="91440" tIns="45720" rIns="91440" bIns="45720">
            <a:spAutoFit/>
          </a:bodyPr>
          <a:lstStyle/>
          <a:p>
            <a:pPr algn="ctr"/>
            <a:r>
              <a:rPr lang="ru-RU"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ФИЗИКА САБАҒЫНДА АҚПАРАТТЫҚ ТЕХНОЛОГИЯЛАРДЫ ҚОЛДАНУ</a:t>
            </a:r>
          </a:p>
        </p:txBody>
      </p:sp>
      <p:sp>
        <p:nvSpPr>
          <p:cNvPr id="3" name="Rectangle 2"/>
          <p:cNvSpPr txBox="1">
            <a:spLocks noChangeArrowheads="1"/>
          </p:cNvSpPr>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kk-KZ" sz="2000" dirty="0" smtClean="0">
                <a:solidFill>
                  <a:srgbClr val="FF0000"/>
                </a:solidFill>
                <a:latin typeface="Times New Roman" pitchFamily="18" charset="0"/>
                <a:cs typeface="Times New Roman" pitchFamily="18" charset="0"/>
              </a:rPr>
              <a:t>№ 42 жанында интернаты бар жалпы орта білім беретін мектеп КММ</a:t>
            </a:r>
            <a:endParaRPr lang="ru-RU" sz="2000" dirty="0" smtClean="0">
              <a:solidFill>
                <a:srgbClr val="FF0000"/>
              </a:solidFill>
              <a:latin typeface="Times New Roman" pitchFamily="18" charset="0"/>
              <a:cs typeface="Times New Roman" pitchFamily="18" charset="0"/>
            </a:endParaRPr>
          </a:p>
        </p:txBody>
      </p:sp>
      <p:sp>
        <p:nvSpPr>
          <p:cNvPr id="5" name="Rectangle 2"/>
          <p:cNvSpPr txBox="1">
            <a:spLocks noChangeArrowheads="1"/>
          </p:cNvSpPr>
          <p:nvPr/>
        </p:nvSpPr>
        <p:spPr>
          <a:xfrm>
            <a:off x="914400" y="483395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kk-KZ" sz="2000" dirty="0" smtClean="0">
                <a:solidFill>
                  <a:srgbClr val="FF0000"/>
                </a:solidFill>
                <a:latin typeface="Times New Roman" pitchFamily="18" charset="0"/>
                <a:cs typeface="Times New Roman" pitchFamily="18" charset="0"/>
              </a:rPr>
              <a:t>Физика пәні мұғалімі </a:t>
            </a:r>
            <a:r>
              <a:rPr lang="kk-KZ" sz="2000" dirty="0" err="1" smtClean="0">
                <a:solidFill>
                  <a:srgbClr val="FF0000"/>
                </a:solidFill>
                <a:latin typeface="Times New Roman" pitchFamily="18" charset="0"/>
                <a:cs typeface="Times New Roman" pitchFamily="18" charset="0"/>
              </a:rPr>
              <a:t>Тиыштыкбаева</a:t>
            </a:r>
            <a:r>
              <a:rPr lang="kk-KZ" sz="2000" dirty="0" smtClean="0">
                <a:solidFill>
                  <a:srgbClr val="FF0000"/>
                </a:solidFill>
                <a:latin typeface="Times New Roman" pitchFamily="18" charset="0"/>
                <a:cs typeface="Times New Roman" pitchFamily="18" charset="0"/>
              </a:rPr>
              <a:t> Сауле </a:t>
            </a:r>
            <a:r>
              <a:rPr lang="kk-KZ" sz="2000" dirty="0" err="1" smtClean="0">
                <a:solidFill>
                  <a:srgbClr val="FF0000"/>
                </a:solidFill>
                <a:latin typeface="Times New Roman" pitchFamily="18" charset="0"/>
                <a:cs typeface="Times New Roman" pitchFamily="18" charset="0"/>
              </a:rPr>
              <a:t>Багдаулетовна</a:t>
            </a:r>
            <a:endParaRPr lang="kk-KZ" sz="2000" dirty="0" smtClean="0">
              <a:solidFill>
                <a:srgbClr val="FF0000"/>
              </a:solidFill>
              <a:latin typeface="Times New Roman" pitchFamily="18" charset="0"/>
              <a:cs typeface="Times New Roman" pitchFamily="18" charset="0"/>
            </a:endParaRPr>
          </a:p>
          <a:p>
            <a:pPr>
              <a:defRPr/>
            </a:pPr>
            <a:endParaRPr lang="kk-KZ" sz="2000" dirty="0" smtClean="0">
              <a:solidFill>
                <a:srgbClr val="FF0000"/>
              </a:solidFill>
              <a:latin typeface="Times New Roman" pitchFamily="18" charset="0"/>
              <a:cs typeface="Times New Roman" pitchFamily="18" charset="0"/>
            </a:endParaRPr>
          </a:p>
          <a:p>
            <a:pPr>
              <a:defRPr/>
            </a:pPr>
            <a:r>
              <a:rPr lang="kk-KZ" sz="2000" dirty="0" smtClean="0">
                <a:solidFill>
                  <a:srgbClr val="FF0000"/>
                </a:solidFill>
                <a:latin typeface="Times New Roman" pitchFamily="18" charset="0"/>
                <a:cs typeface="Times New Roman" pitchFamily="18" charset="0"/>
              </a:rPr>
              <a:t>2014-2015 оқу жылы </a:t>
            </a:r>
            <a:endParaRPr lang="ru-RU" sz="2000" dirty="0" smtClean="0">
              <a:solidFill>
                <a:srgbClr val="FF0000"/>
              </a:solidFill>
              <a:latin typeface="Times New Roman" pitchFamily="18" charset="0"/>
              <a:cs typeface="Times New Roman" pitchFamily="18"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268538" y="188913"/>
            <a:ext cx="4537075" cy="457200"/>
          </a:xfrm>
          <a:prstGeom prst="rect">
            <a:avLst/>
          </a:prstGeom>
          <a:noFill/>
          <a:ln w="9525">
            <a:noFill/>
            <a:miter lim="800000"/>
            <a:headEnd/>
            <a:tailEnd/>
          </a:ln>
          <a:effectLst/>
        </p:spPr>
        <p:txBody>
          <a:bodyPr>
            <a:spAutoFit/>
          </a:bodyPr>
          <a:lstStyle/>
          <a:p>
            <a:pPr eaLnBrk="1" hangingPunct="1">
              <a:spcBef>
                <a:spcPct val="50000"/>
              </a:spcBef>
            </a:pPr>
            <a:r>
              <a:rPr lang="ru-RU" sz="2400">
                <a:solidFill>
                  <a:schemeClr val="accent2"/>
                </a:solidFill>
              </a:rPr>
              <a:t>Термоядролы</a:t>
            </a:r>
            <a:r>
              <a:rPr lang="kk-KZ" sz="2400">
                <a:solidFill>
                  <a:schemeClr val="accent2"/>
                </a:solidFill>
              </a:rPr>
              <a:t>қ  </a:t>
            </a:r>
            <a:r>
              <a:rPr lang="ru-RU" sz="2400">
                <a:solidFill>
                  <a:schemeClr val="accent2"/>
                </a:solidFill>
              </a:rPr>
              <a:t>реакциялар</a:t>
            </a:r>
          </a:p>
        </p:txBody>
      </p:sp>
      <p:pic>
        <p:nvPicPr>
          <p:cNvPr id="9219" name="Picture 4" descr="D-t-fusion"/>
          <p:cNvPicPr>
            <a:picLocks noChangeAspect="1" noChangeArrowheads="1"/>
          </p:cNvPicPr>
          <p:nvPr/>
        </p:nvPicPr>
        <p:blipFill>
          <a:blip r:embed="rId2"/>
          <a:srcRect/>
          <a:stretch>
            <a:fillRect/>
          </a:stretch>
        </p:blipFill>
        <p:spPr bwMode="auto">
          <a:xfrm>
            <a:off x="2051050" y="836613"/>
            <a:ext cx="4897438" cy="4298950"/>
          </a:xfrm>
          <a:prstGeom prst="rect">
            <a:avLst/>
          </a:prstGeom>
          <a:solidFill>
            <a:schemeClr val="bg1"/>
          </a:solidFill>
          <a:ln w="9525">
            <a:solidFill>
              <a:schemeClr val="accent2"/>
            </a:solidFill>
            <a:miter lim="800000"/>
            <a:headEnd/>
            <a:tailEnd/>
          </a:ln>
        </p:spPr>
      </p:pic>
      <p:sp>
        <p:nvSpPr>
          <p:cNvPr id="9220" name="Text Box 5"/>
          <p:cNvSpPr txBox="1">
            <a:spLocks noChangeArrowheads="1"/>
          </p:cNvSpPr>
          <p:nvPr/>
        </p:nvSpPr>
        <p:spPr bwMode="auto">
          <a:xfrm>
            <a:off x="234950" y="5391150"/>
            <a:ext cx="8604250" cy="400050"/>
          </a:xfrm>
          <a:prstGeom prst="rect">
            <a:avLst/>
          </a:prstGeom>
          <a:noFill/>
          <a:ln w="9525">
            <a:noFill/>
            <a:miter lim="800000"/>
            <a:headEnd/>
            <a:tailEnd/>
          </a:ln>
          <a:effectLst/>
        </p:spPr>
        <p:txBody>
          <a:bodyPr>
            <a:spAutoFit/>
          </a:bodyPr>
          <a:lstStyle/>
          <a:p>
            <a:pPr eaLnBrk="1" hangingPunct="1">
              <a:spcBef>
                <a:spcPct val="50000"/>
              </a:spcBef>
            </a:pPr>
            <a:r>
              <a:rPr lang="ru-RU" sz="2000" i="1">
                <a:solidFill>
                  <a:srgbClr val="FF0000"/>
                </a:solidFill>
              </a:rPr>
              <a:t>                                                  </a:t>
            </a:r>
            <a:r>
              <a:rPr lang="ru-RU" sz="2000">
                <a:solidFill>
                  <a:srgbClr val="FF0000"/>
                </a:solidFill>
              </a:rPr>
              <a:t> (</a:t>
            </a:r>
            <a:r>
              <a:rPr lang="en-US" sz="2000">
                <a:solidFill>
                  <a:srgbClr val="FF0000"/>
                </a:solidFill>
              </a:rPr>
              <a:t>&gt;10 000 000</a:t>
            </a:r>
            <a:r>
              <a:rPr lang="en-US" sz="2000" baseline="30000">
                <a:solidFill>
                  <a:srgbClr val="FF0000"/>
                </a:solidFill>
              </a:rPr>
              <a:t>o</a:t>
            </a:r>
            <a:r>
              <a:rPr lang="en-US" sz="2000">
                <a:solidFill>
                  <a:srgbClr val="FF0000"/>
                </a:solidFill>
              </a:rPr>
              <a:t>C)</a:t>
            </a:r>
            <a:r>
              <a:rPr lang="ru-RU" sz="2000">
                <a:solidFill>
                  <a:srgbClr val="FF0000"/>
                </a:solidFill>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621px-Sun%2C_Earth_size_comparison"/>
          <p:cNvPicPr>
            <a:picLocks noChangeAspect="1" noChangeArrowheads="1"/>
          </p:cNvPicPr>
          <p:nvPr/>
        </p:nvPicPr>
        <p:blipFill>
          <a:blip r:embed="rId2"/>
          <a:srcRect/>
          <a:stretch>
            <a:fillRect/>
          </a:stretch>
        </p:blipFill>
        <p:spPr bwMode="auto">
          <a:xfrm>
            <a:off x="0" y="4763"/>
            <a:ext cx="7092950" cy="6853237"/>
          </a:xfrm>
          <a:prstGeom prst="rect">
            <a:avLst/>
          </a:prstGeom>
          <a:noFill/>
          <a:ln w="9525">
            <a:noFill/>
            <a:miter lim="800000"/>
            <a:headEnd/>
            <a:tailEnd/>
          </a:ln>
        </p:spPr>
      </p:pic>
      <p:sp>
        <p:nvSpPr>
          <p:cNvPr id="13315" name="Text Box 7"/>
          <p:cNvSpPr txBox="1">
            <a:spLocks noChangeArrowheads="1"/>
          </p:cNvSpPr>
          <p:nvPr/>
        </p:nvSpPr>
        <p:spPr bwMode="auto">
          <a:xfrm>
            <a:off x="5399088" y="5876925"/>
            <a:ext cx="3744912"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fontAlgn="base" hangingPunct="0">
              <a:spcBef>
                <a:spcPct val="20000"/>
              </a:spcBef>
              <a:spcAft>
                <a:spcPct val="0"/>
              </a:spcAft>
              <a:buChar char="»"/>
              <a:defRPr sz="2000">
                <a:solidFill>
                  <a:schemeClr val="tx1"/>
                </a:solidFill>
                <a:latin typeface="Arial" charset="0"/>
              </a:defRPr>
            </a:lvl6pPr>
            <a:lvl7pPr eaLnBrk="0" fontAlgn="base" hangingPunct="0">
              <a:spcBef>
                <a:spcPct val="20000"/>
              </a:spcBef>
              <a:spcAft>
                <a:spcPct val="0"/>
              </a:spcAft>
              <a:buChar char="»"/>
              <a:defRPr sz="2000">
                <a:solidFill>
                  <a:schemeClr val="tx1"/>
                </a:solidFill>
                <a:latin typeface="Arial" charset="0"/>
              </a:defRPr>
            </a:lvl7pPr>
            <a:lvl8pPr eaLnBrk="0" fontAlgn="base" hangingPunct="0">
              <a:spcBef>
                <a:spcPct val="20000"/>
              </a:spcBef>
              <a:spcAft>
                <a:spcPct val="0"/>
              </a:spcAft>
              <a:buChar char="»"/>
              <a:defRPr sz="2000">
                <a:solidFill>
                  <a:schemeClr val="tx1"/>
                </a:solidFill>
                <a:latin typeface="Arial" charset="0"/>
              </a:defRPr>
            </a:lvl8pPr>
            <a:lvl9pPr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defRPr/>
            </a:pPr>
            <a:r>
              <a:rPr lang="ru-RU" sz="2400" dirty="0" err="1" smtClean="0">
                <a:solidFill>
                  <a:schemeClr val="accent6"/>
                </a:solidFill>
              </a:rPr>
              <a:t>Күн</a:t>
            </a:r>
            <a:r>
              <a:rPr lang="ru-RU" sz="2400" dirty="0" smtClean="0">
                <a:solidFill>
                  <a:schemeClr val="accent6"/>
                </a:solidFill>
              </a:rPr>
              <a:t>  - </a:t>
            </a:r>
            <a:r>
              <a:rPr lang="ru-RU" sz="2400" dirty="0" err="1" smtClean="0">
                <a:solidFill>
                  <a:schemeClr val="accent6"/>
                </a:solidFill>
              </a:rPr>
              <a:t>табиғи</a:t>
            </a:r>
            <a:r>
              <a:rPr lang="ru-RU" sz="2400" dirty="0" smtClean="0">
                <a:solidFill>
                  <a:schemeClr val="accent6"/>
                </a:solidFill>
              </a:rPr>
              <a:t> </a:t>
            </a:r>
            <a:r>
              <a:rPr lang="ru-RU" sz="2400" dirty="0" err="1" smtClean="0">
                <a:solidFill>
                  <a:schemeClr val="accent6"/>
                </a:solidFill>
              </a:rPr>
              <a:t>термоядролық</a:t>
            </a:r>
            <a:r>
              <a:rPr lang="ru-RU" sz="2400" dirty="0" smtClean="0">
                <a:solidFill>
                  <a:schemeClr val="accent6"/>
                </a:solidFill>
              </a:rPr>
              <a:t>  реактор</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79388" y="458788"/>
            <a:ext cx="8964612" cy="1322387"/>
          </a:xfrm>
          <a:prstGeom prst="rect">
            <a:avLst/>
          </a:prstGeom>
          <a:noFill/>
          <a:ln w="9525">
            <a:noFill/>
            <a:miter lim="800000"/>
            <a:headEnd/>
            <a:tailEnd/>
          </a:ln>
          <a:effectLst/>
        </p:spPr>
        <p:txBody>
          <a:bodyPr anchor="ctr">
            <a:spAutoFit/>
          </a:bodyPr>
          <a:lstStyle/>
          <a:p>
            <a:pPr eaLnBrk="1" hangingPunct="1"/>
            <a:r>
              <a:rPr lang="ru-RU">
                <a:solidFill>
                  <a:srgbClr val="FF0000"/>
                </a:solidFill>
              </a:rPr>
              <a:t>Жер бетінде алғашқы термоядролық реакция  1952 жылы 1 қарашада            Тынық мұхитының оңтүстік бөлігінде жүзеге асырылды.</a:t>
            </a:r>
          </a:p>
          <a:p>
            <a:pPr eaLnBrk="1" hangingPunct="1"/>
            <a:r>
              <a:rPr lang="ru-RU">
                <a:solidFill>
                  <a:srgbClr val="FF0000"/>
                </a:solidFill>
              </a:rPr>
              <a:t>Басқарылмайтын термоядролық реакцияны жүзеге асыруға  қажетті    температура мен қысым атомдық бомбаны жару арқылы алынады. </a:t>
            </a:r>
          </a:p>
          <a:p>
            <a:pPr eaLnBrk="1" hangingPunct="1"/>
            <a:endParaRPr lang="ru-RU" sz="800">
              <a:solidFill>
                <a:srgbClr val="FF0000"/>
              </a:solidFill>
            </a:endParaRPr>
          </a:p>
        </p:txBody>
      </p:sp>
      <p:pic>
        <p:nvPicPr>
          <p:cNvPr id="11267" name="Picture 3" descr="800px-Joe_one"/>
          <p:cNvPicPr>
            <a:picLocks noChangeAspect="1" noChangeArrowheads="1"/>
          </p:cNvPicPr>
          <p:nvPr/>
        </p:nvPicPr>
        <p:blipFill>
          <a:blip r:embed="rId2"/>
          <a:srcRect/>
          <a:stretch>
            <a:fillRect/>
          </a:stretch>
        </p:blipFill>
        <p:spPr bwMode="auto">
          <a:xfrm>
            <a:off x="1331913" y="2109788"/>
            <a:ext cx="6335712" cy="4748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idx="4294967295"/>
          </p:nvPr>
        </p:nvSpPr>
        <p:spPr>
          <a:xfrm>
            <a:off x="250825" y="0"/>
            <a:ext cx="8229600" cy="5697538"/>
          </a:xfrm>
        </p:spPr>
        <p:txBody>
          <a:bodyPr/>
          <a:lstStyle/>
          <a:p>
            <a:pPr eaLnBrk="1" hangingPunct="1"/>
            <a:endParaRPr lang="kk-KZ" sz="1800" b="1" smtClean="0"/>
          </a:p>
          <a:p>
            <a:pPr eaLnBrk="1" hangingPunct="1"/>
            <a:endParaRPr lang="kk-KZ" sz="1800" b="1" smtClean="0"/>
          </a:p>
          <a:p>
            <a:pPr eaLnBrk="1" hangingPunct="1"/>
            <a:r>
              <a:rPr lang="kk-KZ" sz="2400" b="1" i="1" smtClean="0"/>
              <a:t>Келесі реакция 1953 жылы Қазақстанда </a:t>
            </a:r>
            <a:r>
              <a:rPr lang="ru-RU" sz="2400" b="1" i="1" smtClean="0"/>
              <a:t>(Семей полигоны) сутекті бомбаны  жару арқылы жүргізілді.</a:t>
            </a:r>
            <a:endParaRPr lang="kk-KZ" sz="2400" b="1" i="1" smtClean="0"/>
          </a:p>
          <a:p>
            <a:pPr eaLnBrk="1" hangingPunct="1"/>
            <a:r>
              <a:rPr lang="kk-KZ" sz="2400" b="1" smtClean="0"/>
              <a:t>Семей полигоны</a:t>
            </a:r>
            <a:r>
              <a:rPr lang="kk-KZ" sz="2400" smtClean="0"/>
              <a:t> - КСРО ядролық сынақ полигондарының бірі, аса маңызды стратегиялық объектісі болды.КСРО заманында Қазақстан аумағында атом бомбалары сынақтан өтті. Ол үшін арнайы 18 млн га жер бөлініп, </a:t>
            </a:r>
            <a:r>
              <a:rPr lang="kk-KZ" sz="2400" u="sng" smtClean="0">
                <a:hlinkClick r:id="rId2" tooltip="Семей"/>
              </a:rPr>
              <a:t>Семей</a:t>
            </a:r>
            <a:r>
              <a:rPr lang="kk-KZ" sz="2400" smtClean="0"/>
              <a:t> ядролық полигоны ашылды. Бастапқысында адамдарға, жануарлар мен табиғатқа тікелей зардабын тигізген ашық сынақтар жасалды. Сосын оларды жер астына жасай бастады. Атом бомбаларының жарылыстары сұмдық ауыр болды. Семей маңындағы радиациялық әсер аймағында тұратын 500 мыңдай адам осы сынақтан азап шекті.</a:t>
            </a:r>
            <a:endParaRPr lang="ru-RU" sz="2400" smtClean="0"/>
          </a:p>
          <a:p>
            <a:pPr eaLnBrk="1" hangingPunct="1"/>
            <a:endParaRPr lang="ru-RU" sz="1800" b="1" i="1" smtClean="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TsarBomba_wolk2"/>
          <p:cNvPicPr>
            <a:picLocks noChangeAspect="1" noChangeArrowheads="1"/>
          </p:cNvPicPr>
          <p:nvPr/>
        </p:nvPicPr>
        <p:blipFill>
          <a:blip r:embed="rId2"/>
          <a:srcRect/>
          <a:stretch>
            <a:fillRect/>
          </a:stretch>
        </p:blipFill>
        <p:spPr bwMode="auto">
          <a:xfrm>
            <a:off x="754063" y="333375"/>
            <a:ext cx="7777162" cy="6162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Рисунок 1"/>
          <p:cNvPicPr>
            <a:picLocks noChangeAspect="1"/>
          </p:cNvPicPr>
          <p:nvPr/>
        </p:nvPicPr>
        <p:blipFill>
          <a:blip r:embed="rId2"/>
          <a:srcRect/>
          <a:stretch>
            <a:fillRect/>
          </a:stretch>
        </p:blipFill>
        <p:spPr bwMode="auto">
          <a:xfrm>
            <a:off x="82550" y="692150"/>
            <a:ext cx="4068763" cy="2914650"/>
          </a:xfrm>
          <a:prstGeom prst="rect">
            <a:avLst/>
          </a:prstGeom>
          <a:noFill/>
          <a:ln w="9525">
            <a:noFill/>
            <a:miter lim="800000"/>
            <a:headEnd/>
            <a:tailEnd/>
          </a:ln>
        </p:spPr>
      </p:pic>
      <p:pic>
        <p:nvPicPr>
          <p:cNvPr id="14339" name="Рисунок 2"/>
          <p:cNvPicPr>
            <a:picLocks noChangeAspect="1"/>
          </p:cNvPicPr>
          <p:nvPr/>
        </p:nvPicPr>
        <p:blipFill>
          <a:blip r:embed="rId3"/>
          <a:srcRect/>
          <a:stretch>
            <a:fillRect/>
          </a:stretch>
        </p:blipFill>
        <p:spPr bwMode="auto">
          <a:xfrm>
            <a:off x="3203575" y="2997200"/>
            <a:ext cx="6257925" cy="3648075"/>
          </a:xfrm>
          <a:prstGeom prst="rect">
            <a:avLst/>
          </a:prstGeom>
          <a:noFill/>
          <a:ln w="9525">
            <a:noFill/>
            <a:miter lim="800000"/>
            <a:headEnd/>
            <a:tailEnd/>
          </a:ln>
        </p:spPr>
      </p:pic>
      <p:sp>
        <p:nvSpPr>
          <p:cNvPr id="2" name="Прямоугольник 1"/>
          <p:cNvSpPr/>
          <p:nvPr/>
        </p:nvSpPr>
        <p:spPr>
          <a:xfrm>
            <a:off x="4356792" y="476672"/>
            <a:ext cx="4463680" cy="2677656"/>
          </a:xfrm>
          <a:prstGeom prst="rect">
            <a:avLst/>
          </a:prstGeom>
          <a:noFill/>
        </p:spPr>
        <p:txBody>
          <a:bodyPr>
            <a:spAutoFit/>
          </a:bodyPr>
          <a:lstStyle/>
          <a:p>
            <a:pPr algn="ctr">
              <a:defRPr/>
            </a:pP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Жоғары</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температурадағы</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плазманы</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салқын</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қабырғаларға</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тигізбей</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күшті</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магнит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өрісінде</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ұстап</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тұру</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тәсілін</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1950 ж.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А.Д.Сахаров</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пен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И.Е.Тамм</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ұсынды</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a:t>
            </a:r>
            <a:endParaRPr lang="ru-RU" sz="32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endParaRPr>
          </a:p>
        </p:txBody>
      </p:sp>
      <p:sp>
        <p:nvSpPr>
          <p:cNvPr id="5" name="Прямоугольник 4"/>
          <p:cNvSpPr/>
          <p:nvPr/>
        </p:nvSpPr>
        <p:spPr>
          <a:xfrm>
            <a:off x="419571" y="4005064"/>
            <a:ext cx="3394720" cy="1938992"/>
          </a:xfrm>
          <a:prstGeom prst="rect">
            <a:avLst/>
          </a:prstGeom>
          <a:noFill/>
        </p:spPr>
        <p:txBody>
          <a:bodyPr>
            <a:spAutoFit/>
          </a:bodyPr>
          <a:lstStyle/>
          <a:p>
            <a:pPr algn="ctr">
              <a:defRPr/>
            </a:pP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Осы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идеяға</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негізделіп</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жасалған</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тәжірибелік</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қондырғыны</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a:t>
            </a:r>
            <a:r>
              <a:rPr lang="ru-RU" sz="2400" b="1" i="1" dirty="0" err="1">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Токамак</a:t>
            </a:r>
            <a:r>
              <a:rPr lang="ru-RU" sz="2400" b="1" i="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 </a:t>
            </a:r>
            <a:r>
              <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д</a:t>
            </a:r>
            <a:r>
              <a:rPr lang="kk-KZ"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rPr>
              <a:t>.а.</a:t>
            </a:r>
            <a:endParaRPr lang="ru-RU" sz="2400" b="1" dirty="0">
              <a:ln w="18000">
                <a:solidFill>
                  <a:schemeClr val="accent2">
                    <a:satMod val="140000"/>
                  </a:schemeClr>
                </a:solidFill>
                <a:prstDash val="solid"/>
                <a:miter lim="800000"/>
              </a:ln>
              <a:solidFill>
                <a:schemeClr val="accent6"/>
              </a:solidFill>
              <a:effectLst>
                <a:outerShdw blurRad="25500" dist="23000" dir="7020000" algn="tl">
                  <a:srgbClr val="000000">
                    <a:alpha val="50000"/>
                  </a:srgbClr>
                </a:outerShdw>
              </a:effectLst>
            </a:endParaRPr>
          </a:p>
        </p:txBody>
      </p:sp>
      <p:sp>
        <p:nvSpPr>
          <p:cNvPr id="3" name="Прямоугольник 2"/>
          <p:cNvSpPr/>
          <p:nvPr/>
        </p:nvSpPr>
        <p:spPr>
          <a:xfrm>
            <a:off x="419571" y="23213"/>
            <a:ext cx="7752829" cy="523220"/>
          </a:xfrm>
          <a:prstGeom prst="rect">
            <a:avLst/>
          </a:prstGeom>
          <a:noFill/>
        </p:spPr>
        <p:txBody>
          <a:bodyPr>
            <a:spAutoFit/>
          </a:bodyPr>
          <a:lstStyle/>
          <a:p>
            <a:pPr algn="ctr">
              <a:defRPr/>
            </a:pPr>
            <a:r>
              <a:rPr lang="ru-RU" sz="2800" b="1" dirty="0" err="1">
                <a:ln w="1905"/>
                <a:solidFill>
                  <a:srgbClr val="C00000"/>
                </a:solidFill>
                <a:effectLst>
                  <a:innerShdw blurRad="69850" dist="43180" dir="5400000">
                    <a:srgbClr val="000000">
                      <a:alpha val="65000"/>
                    </a:srgbClr>
                  </a:innerShdw>
                </a:effectLst>
              </a:rPr>
              <a:t>Басқарылатын</a:t>
            </a:r>
            <a:r>
              <a:rPr lang="ru-RU" sz="2800" b="1" dirty="0">
                <a:ln w="1905"/>
                <a:solidFill>
                  <a:srgbClr val="C00000"/>
                </a:solidFill>
                <a:effectLst>
                  <a:innerShdw blurRad="69850" dist="43180" dir="5400000">
                    <a:srgbClr val="000000">
                      <a:alpha val="65000"/>
                    </a:srgbClr>
                  </a:innerShdw>
                </a:effectLst>
              </a:rPr>
              <a:t> </a:t>
            </a:r>
            <a:r>
              <a:rPr lang="ru-RU" sz="2800" b="1" dirty="0" err="1">
                <a:ln w="1905"/>
                <a:solidFill>
                  <a:srgbClr val="C00000"/>
                </a:solidFill>
                <a:effectLst>
                  <a:innerShdw blurRad="69850" dist="43180" dir="5400000">
                    <a:srgbClr val="000000">
                      <a:alpha val="65000"/>
                    </a:srgbClr>
                  </a:innerShdw>
                </a:effectLst>
              </a:rPr>
              <a:t>термоядролық</a:t>
            </a:r>
            <a:r>
              <a:rPr lang="ru-RU" sz="2800" b="1" dirty="0">
                <a:ln w="1905"/>
                <a:solidFill>
                  <a:srgbClr val="C00000"/>
                </a:solidFill>
                <a:effectLst>
                  <a:innerShdw blurRad="69850" dist="43180" dir="5400000">
                    <a:srgbClr val="000000">
                      <a:alpha val="65000"/>
                    </a:srgbClr>
                  </a:innerShdw>
                </a:effectLst>
              </a:rPr>
              <a:t> синтез</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spd="slow">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Номер слайда 5"/>
          <p:cNvSpPr>
            <a:spLocks noGrp="1"/>
          </p:cNvSpPr>
          <p:nvPr>
            <p:ph type="sldNum" sz="quarter" idx="12"/>
          </p:nvPr>
        </p:nvSpPr>
        <p:spPr>
          <a:xfrm>
            <a:off x="6553200" y="6356350"/>
            <a:ext cx="2133600" cy="365125"/>
          </a:xfrm>
          <a:noFill/>
          <a:ln>
            <a:miter lim="800000"/>
            <a:headEnd/>
            <a:tailEnd/>
          </a:ln>
        </p:spPr>
        <p:txBody>
          <a:bodyPr anchor="ctr"/>
          <a:lstStyle/>
          <a:p>
            <a:fld id="{51E1725C-4AA6-4D6C-A4A7-675AD81A0908}" type="slidenum">
              <a:rPr lang="ru-RU" sz="1200" smtClean="0"/>
              <a:pPr/>
              <a:t>16</a:t>
            </a:fld>
            <a:endParaRPr lang="ru-RU" sz="1200" smtClean="0"/>
          </a:p>
        </p:txBody>
      </p:sp>
      <p:sp>
        <p:nvSpPr>
          <p:cNvPr id="15363" name="Rectangle 2"/>
          <p:cNvSpPr>
            <a:spLocks noGrp="1" noChangeArrowheads="1"/>
          </p:cNvSpPr>
          <p:nvPr>
            <p:ph type="title" idx="4294967295"/>
          </p:nvPr>
        </p:nvSpPr>
        <p:spPr/>
        <p:txBody>
          <a:bodyPr>
            <a:normAutofit fontScale="90000"/>
          </a:bodyPr>
          <a:lstStyle/>
          <a:p>
            <a:pPr eaLnBrk="1" hangingPunct="1"/>
            <a:r>
              <a:rPr lang="ru-RU" sz="4000" b="1" i="1" smtClean="0">
                <a:solidFill>
                  <a:srgbClr val="CC0000"/>
                </a:solidFill>
                <a:latin typeface="Bradley Hand ITC" pitchFamily="66" charset="0"/>
              </a:rPr>
              <a:t>Ядролық энергия бейбіт мақсатта:</a:t>
            </a:r>
          </a:p>
        </p:txBody>
      </p:sp>
      <p:pic>
        <p:nvPicPr>
          <p:cNvPr id="39940" name="Picture 4" descr="106700806"/>
          <p:cNvPicPr>
            <a:picLocks noChangeAspect="1" noChangeArrowheads="1"/>
          </p:cNvPicPr>
          <p:nvPr/>
        </p:nvPicPr>
        <p:blipFill>
          <a:blip r:embed="rId2"/>
          <a:srcRect/>
          <a:stretch>
            <a:fillRect/>
          </a:stretch>
        </p:blipFill>
        <p:spPr bwMode="auto">
          <a:xfrm>
            <a:off x="304800" y="1600200"/>
            <a:ext cx="4038600" cy="2293938"/>
          </a:xfrm>
          <a:prstGeom prst="rect">
            <a:avLst/>
          </a:prstGeom>
          <a:noFill/>
          <a:ln w="9525">
            <a:noFill/>
            <a:miter lim="800000"/>
            <a:headEnd/>
            <a:tailEnd/>
          </a:ln>
        </p:spPr>
      </p:pic>
      <p:pic>
        <p:nvPicPr>
          <p:cNvPr id="39942" name="Picture 6" descr="17877-4"/>
          <p:cNvPicPr>
            <a:picLocks noChangeAspect="1" noChangeArrowheads="1"/>
          </p:cNvPicPr>
          <p:nvPr/>
        </p:nvPicPr>
        <p:blipFill>
          <a:blip r:embed="rId3"/>
          <a:srcRect b="9894"/>
          <a:stretch>
            <a:fillRect/>
          </a:stretch>
        </p:blipFill>
        <p:spPr bwMode="auto">
          <a:xfrm>
            <a:off x="4724400" y="4038600"/>
            <a:ext cx="4038600" cy="2286000"/>
          </a:xfrm>
          <a:prstGeom prst="rect">
            <a:avLst/>
          </a:prstGeom>
          <a:noFill/>
          <a:ln w="9525">
            <a:noFill/>
            <a:miter lim="800000"/>
            <a:headEnd/>
            <a:tailEnd/>
          </a:ln>
        </p:spPr>
      </p:pic>
      <p:pic>
        <p:nvPicPr>
          <p:cNvPr id="39943" name="Picture 7" descr="savannah"/>
          <p:cNvPicPr>
            <a:picLocks noChangeAspect="1" noChangeArrowheads="1"/>
          </p:cNvPicPr>
          <p:nvPr/>
        </p:nvPicPr>
        <p:blipFill>
          <a:blip r:embed="rId4"/>
          <a:srcRect/>
          <a:stretch>
            <a:fillRect/>
          </a:stretch>
        </p:blipFill>
        <p:spPr bwMode="auto">
          <a:xfrm>
            <a:off x="304800" y="4038600"/>
            <a:ext cx="4038600" cy="2292350"/>
          </a:xfrm>
          <a:prstGeom prst="rect">
            <a:avLst/>
          </a:prstGeom>
          <a:noFill/>
          <a:ln w="9525">
            <a:noFill/>
            <a:miter lim="800000"/>
            <a:headEnd/>
            <a:tailEnd/>
          </a:ln>
        </p:spPr>
      </p:pic>
      <p:pic>
        <p:nvPicPr>
          <p:cNvPr id="39944" name="Picture 8" descr="rover1_400"/>
          <p:cNvPicPr>
            <a:picLocks noChangeAspect="1" noChangeArrowheads="1"/>
          </p:cNvPicPr>
          <p:nvPr/>
        </p:nvPicPr>
        <p:blipFill>
          <a:blip r:embed="rId5"/>
          <a:srcRect/>
          <a:stretch>
            <a:fillRect/>
          </a:stretch>
        </p:blipFill>
        <p:spPr bwMode="auto">
          <a:xfrm>
            <a:off x="4724400" y="1600200"/>
            <a:ext cx="4038600" cy="2244725"/>
          </a:xfrm>
          <a:prstGeom prst="rect">
            <a:avLst/>
          </a:prstGeom>
          <a:noFill/>
          <a:ln w="9525">
            <a:noFill/>
            <a:miter lim="800000"/>
            <a:headEnd/>
            <a:tailEnd/>
          </a:ln>
        </p:spPr>
      </p:pic>
      <p:sp>
        <p:nvSpPr>
          <p:cNvPr id="15368" name="AutoShape 9">
            <a:hlinkClick r:id="rId6" action="ppaction://hlinksldjump" highlightClick="1"/>
          </p:cNvPr>
          <p:cNvSpPr>
            <a:spLocks noChangeArrowheads="1"/>
          </p:cNvSpPr>
          <p:nvPr/>
        </p:nvSpPr>
        <p:spPr bwMode="auto">
          <a:xfrm>
            <a:off x="8153400" y="5791200"/>
            <a:ext cx="585788" cy="509588"/>
          </a:xfrm>
          <a:prstGeom prst="actionButtonHome">
            <a:avLst/>
          </a:prstGeom>
          <a:solidFill>
            <a:srgbClr val="99CCFF"/>
          </a:solidFill>
          <a:ln w="9525">
            <a:noFill/>
            <a:miter lim="800000"/>
            <a:headEnd/>
            <a:tailEnd/>
          </a:ln>
        </p:spPr>
        <p:txBody>
          <a:bodyPr wrap="none" anchor="ctr"/>
          <a:lstStyle/>
          <a:p>
            <a:pPr eaLnBrk="1" hangingPunct="1"/>
            <a:endParaRPr lang="ru-RU"/>
          </a:p>
        </p:txBody>
      </p:sp>
      <p:pic>
        <p:nvPicPr>
          <p:cNvPr id="39946" name="Picture 10" descr="36_b"/>
          <p:cNvPicPr>
            <a:picLocks noChangeAspect="1" noChangeArrowheads="1"/>
          </p:cNvPicPr>
          <p:nvPr/>
        </p:nvPicPr>
        <p:blipFill>
          <a:blip r:embed="rId7"/>
          <a:srcRect/>
          <a:stretch>
            <a:fillRect/>
          </a:stretch>
        </p:blipFill>
        <p:spPr bwMode="auto">
          <a:xfrm>
            <a:off x="1981200" y="2057400"/>
            <a:ext cx="4762500" cy="32575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800" decel="100000"/>
                                        <p:tgtEl>
                                          <p:spTgt spid="39940"/>
                                        </p:tgtEl>
                                      </p:cBhvr>
                                    </p:animEffect>
                                    <p:anim calcmode="lin" valueType="num">
                                      <p:cBhvr>
                                        <p:cTn id="8" dur="800" decel="100000" fill="hold"/>
                                        <p:tgtEl>
                                          <p:spTgt spid="39940"/>
                                        </p:tgtEl>
                                        <p:attrNameLst>
                                          <p:attrName>style.rotation</p:attrName>
                                        </p:attrNameLst>
                                      </p:cBhvr>
                                      <p:tavLst>
                                        <p:tav tm="0">
                                          <p:val>
                                            <p:fltVal val="-90"/>
                                          </p:val>
                                        </p:tav>
                                        <p:tav tm="100000">
                                          <p:val>
                                            <p:fltVal val="0"/>
                                          </p:val>
                                        </p:tav>
                                      </p:tavLst>
                                    </p:anim>
                                    <p:anim calcmode="lin" valueType="num">
                                      <p:cBhvr>
                                        <p:cTn id="9" dur="800" decel="100000" fill="hold"/>
                                        <p:tgtEl>
                                          <p:spTgt spid="39940"/>
                                        </p:tgtEl>
                                        <p:attrNameLst>
                                          <p:attrName>ppt_x</p:attrName>
                                        </p:attrNameLst>
                                      </p:cBhvr>
                                      <p:tavLst>
                                        <p:tav tm="0">
                                          <p:val>
                                            <p:strVal val="#ppt_x+0.4"/>
                                          </p:val>
                                        </p:tav>
                                        <p:tav tm="100000">
                                          <p:val>
                                            <p:strVal val="#ppt_x-0.05"/>
                                          </p:val>
                                        </p:tav>
                                      </p:tavLst>
                                    </p:anim>
                                    <p:anim calcmode="lin" valueType="num">
                                      <p:cBhvr>
                                        <p:cTn id="10" dur="800" decel="100000" fill="hold"/>
                                        <p:tgtEl>
                                          <p:spTgt spid="3994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994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994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nodeType="click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fade">
                                      <p:cBhvr>
                                        <p:cTn id="17" dur="800" decel="100000"/>
                                        <p:tgtEl>
                                          <p:spTgt spid="39943"/>
                                        </p:tgtEl>
                                      </p:cBhvr>
                                    </p:animEffect>
                                    <p:anim calcmode="lin" valueType="num">
                                      <p:cBhvr>
                                        <p:cTn id="18" dur="800" decel="100000" fill="hold"/>
                                        <p:tgtEl>
                                          <p:spTgt spid="39943"/>
                                        </p:tgtEl>
                                        <p:attrNameLst>
                                          <p:attrName>style.rotation</p:attrName>
                                        </p:attrNameLst>
                                      </p:cBhvr>
                                      <p:tavLst>
                                        <p:tav tm="0">
                                          <p:val>
                                            <p:fltVal val="-90"/>
                                          </p:val>
                                        </p:tav>
                                        <p:tav tm="100000">
                                          <p:val>
                                            <p:fltVal val="0"/>
                                          </p:val>
                                        </p:tav>
                                      </p:tavLst>
                                    </p:anim>
                                    <p:anim calcmode="lin" valueType="num">
                                      <p:cBhvr>
                                        <p:cTn id="19" dur="800" decel="100000" fill="hold"/>
                                        <p:tgtEl>
                                          <p:spTgt spid="39943"/>
                                        </p:tgtEl>
                                        <p:attrNameLst>
                                          <p:attrName>ppt_x</p:attrName>
                                        </p:attrNameLst>
                                      </p:cBhvr>
                                      <p:tavLst>
                                        <p:tav tm="0">
                                          <p:val>
                                            <p:strVal val="#ppt_x+0.4"/>
                                          </p:val>
                                        </p:tav>
                                        <p:tav tm="100000">
                                          <p:val>
                                            <p:strVal val="#ppt_x-0.05"/>
                                          </p:val>
                                        </p:tav>
                                      </p:tavLst>
                                    </p:anim>
                                    <p:anim calcmode="lin" valueType="num">
                                      <p:cBhvr>
                                        <p:cTn id="20" dur="800" decel="100000" fill="hold"/>
                                        <p:tgtEl>
                                          <p:spTgt spid="3994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994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9943"/>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nodeType="clickEffect">
                                  <p:stCondLst>
                                    <p:cond delay="0"/>
                                  </p:stCondLst>
                                  <p:childTnLst>
                                    <p:set>
                                      <p:cBhvr>
                                        <p:cTn id="26" dur="1" fill="hold">
                                          <p:stCondLst>
                                            <p:cond delay="0"/>
                                          </p:stCondLst>
                                        </p:cTn>
                                        <p:tgtEl>
                                          <p:spTgt spid="39942"/>
                                        </p:tgtEl>
                                        <p:attrNameLst>
                                          <p:attrName>style.visibility</p:attrName>
                                        </p:attrNameLst>
                                      </p:cBhvr>
                                      <p:to>
                                        <p:strVal val="visible"/>
                                      </p:to>
                                    </p:set>
                                    <p:animEffect transition="in" filter="fade">
                                      <p:cBhvr>
                                        <p:cTn id="27" dur="800" decel="100000"/>
                                        <p:tgtEl>
                                          <p:spTgt spid="39942"/>
                                        </p:tgtEl>
                                      </p:cBhvr>
                                    </p:animEffect>
                                    <p:anim calcmode="lin" valueType="num">
                                      <p:cBhvr>
                                        <p:cTn id="28" dur="800" decel="100000" fill="hold"/>
                                        <p:tgtEl>
                                          <p:spTgt spid="39942"/>
                                        </p:tgtEl>
                                        <p:attrNameLst>
                                          <p:attrName>style.rotation</p:attrName>
                                        </p:attrNameLst>
                                      </p:cBhvr>
                                      <p:tavLst>
                                        <p:tav tm="0">
                                          <p:val>
                                            <p:fltVal val="-90"/>
                                          </p:val>
                                        </p:tav>
                                        <p:tav tm="100000">
                                          <p:val>
                                            <p:fltVal val="0"/>
                                          </p:val>
                                        </p:tav>
                                      </p:tavLst>
                                    </p:anim>
                                    <p:anim calcmode="lin" valueType="num">
                                      <p:cBhvr>
                                        <p:cTn id="29" dur="800" decel="100000" fill="hold"/>
                                        <p:tgtEl>
                                          <p:spTgt spid="39942"/>
                                        </p:tgtEl>
                                        <p:attrNameLst>
                                          <p:attrName>ppt_x</p:attrName>
                                        </p:attrNameLst>
                                      </p:cBhvr>
                                      <p:tavLst>
                                        <p:tav tm="0">
                                          <p:val>
                                            <p:strVal val="#ppt_x+0.4"/>
                                          </p:val>
                                        </p:tav>
                                        <p:tav tm="100000">
                                          <p:val>
                                            <p:strVal val="#ppt_x-0.05"/>
                                          </p:val>
                                        </p:tav>
                                      </p:tavLst>
                                    </p:anim>
                                    <p:anim calcmode="lin" valueType="num">
                                      <p:cBhvr>
                                        <p:cTn id="30" dur="800" decel="100000" fill="hold"/>
                                        <p:tgtEl>
                                          <p:spTgt spid="39942"/>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9942"/>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9942"/>
                                        </p:tgtEl>
                                        <p:attrNameLst>
                                          <p:attrName>ppt_y</p:attrName>
                                        </p:attrNameLst>
                                      </p:cBhvr>
                                      <p:tavLst>
                                        <p:tav tm="0">
                                          <p:val>
                                            <p:strVal val="#ppt_y+0.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0" presetClass="entr" presetSubtype="0" fill="hold" nodeType="clickEffect">
                                  <p:stCondLst>
                                    <p:cond delay="0"/>
                                  </p:stCondLst>
                                  <p:childTnLst>
                                    <p:set>
                                      <p:cBhvr>
                                        <p:cTn id="36" dur="1" fill="hold">
                                          <p:stCondLst>
                                            <p:cond delay="0"/>
                                          </p:stCondLst>
                                        </p:cTn>
                                        <p:tgtEl>
                                          <p:spTgt spid="39944"/>
                                        </p:tgtEl>
                                        <p:attrNameLst>
                                          <p:attrName>style.visibility</p:attrName>
                                        </p:attrNameLst>
                                      </p:cBhvr>
                                      <p:to>
                                        <p:strVal val="visible"/>
                                      </p:to>
                                    </p:set>
                                    <p:animEffect transition="in" filter="fade">
                                      <p:cBhvr>
                                        <p:cTn id="37" dur="800" decel="100000"/>
                                        <p:tgtEl>
                                          <p:spTgt spid="39944"/>
                                        </p:tgtEl>
                                      </p:cBhvr>
                                    </p:animEffect>
                                    <p:anim calcmode="lin" valueType="num">
                                      <p:cBhvr>
                                        <p:cTn id="38" dur="800" decel="100000" fill="hold"/>
                                        <p:tgtEl>
                                          <p:spTgt spid="39944"/>
                                        </p:tgtEl>
                                        <p:attrNameLst>
                                          <p:attrName>style.rotation</p:attrName>
                                        </p:attrNameLst>
                                      </p:cBhvr>
                                      <p:tavLst>
                                        <p:tav tm="0">
                                          <p:val>
                                            <p:fltVal val="-90"/>
                                          </p:val>
                                        </p:tav>
                                        <p:tav tm="100000">
                                          <p:val>
                                            <p:fltVal val="0"/>
                                          </p:val>
                                        </p:tav>
                                      </p:tavLst>
                                    </p:anim>
                                    <p:anim calcmode="lin" valueType="num">
                                      <p:cBhvr>
                                        <p:cTn id="39" dur="800" decel="100000" fill="hold"/>
                                        <p:tgtEl>
                                          <p:spTgt spid="39944"/>
                                        </p:tgtEl>
                                        <p:attrNameLst>
                                          <p:attrName>ppt_x</p:attrName>
                                        </p:attrNameLst>
                                      </p:cBhvr>
                                      <p:tavLst>
                                        <p:tav tm="0">
                                          <p:val>
                                            <p:strVal val="#ppt_x+0.4"/>
                                          </p:val>
                                        </p:tav>
                                        <p:tav tm="100000">
                                          <p:val>
                                            <p:strVal val="#ppt_x-0.05"/>
                                          </p:val>
                                        </p:tav>
                                      </p:tavLst>
                                    </p:anim>
                                    <p:anim calcmode="lin" valueType="num">
                                      <p:cBhvr>
                                        <p:cTn id="40" dur="800" decel="100000" fill="hold"/>
                                        <p:tgtEl>
                                          <p:spTgt spid="39944"/>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9944"/>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9944"/>
                                        </p:tgtEl>
                                        <p:attrNameLst>
                                          <p:attrName>ppt_y</p:attrName>
                                        </p:attrNameLst>
                                      </p:cBhvr>
                                      <p:tavLst>
                                        <p:tav tm="0">
                                          <p:val>
                                            <p:strVal val="#ppt_y+0.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0" presetClass="entr" presetSubtype="0" fill="hold" nodeType="clickEffect">
                                  <p:stCondLst>
                                    <p:cond delay="0"/>
                                  </p:stCondLst>
                                  <p:childTnLst>
                                    <p:set>
                                      <p:cBhvr>
                                        <p:cTn id="46" dur="1" fill="hold">
                                          <p:stCondLst>
                                            <p:cond delay="0"/>
                                          </p:stCondLst>
                                        </p:cTn>
                                        <p:tgtEl>
                                          <p:spTgt spid="39946"/>
                                        </p:tgtEl>
                                        <p:attrNameLst>
                                          <p:attrName>style.visibility</p:attrName>
                                        </p:attrNameLst>
                                      </p:cBhvr>
                                      <p:to>
                                        <p:strVal val="visible"/>
                                      </p:to>
                                    </p:set>
                                    <p:animEffect transition="in" filter="fade">
                                      <p:cBhvr>
                                        <p:cTn id="47" dur="800" decel="100000"/>
                                        <p:tgtEl>
                                          <p:spTgt spid="39946"/>
                                        </p:tgtEl>
                                      </p:cBhvr>
                                    </p:animEffect>
                                    <p:anim calcmode="lin" valueType="num">
                                      <p:cBhvr>
                                        <p:cTn id="48" dur="800" decel="100000" fill="hold"/>
                                        <p:tgtEl>
                                          <p:spTgt spid="39946"/>
                                        </p:tgtEl>
                                        <p:attrNameLst>
                                          <p:attrName>style.rotation</p:attrName>
                                        </p:attrNameLst>
                                      </p:cBhvr>
                                      <p:tavLst>
                                        <p:tav tm="0">
                                          <p:val>
                                            <p:fltVal val="-90"/>
                                          </p:val>
                                        </p:tav>
                                        <p:tav tm="100000">
                                          <p:val>
                                            <p:fltVal val="0"/>
                                          </p:val>
                                        </p:tav>
                                      </p:tavLst>
                                    </p:anim>
                                    <p:anim calcmode="lin" valueType="num">
                                      <p:cBhvr>
                                        <p:cTn id="49" dur="800" decel="100000" fill="hold"/>
                                        <p:tgtEl>
                                          <p:spTgt spid="39946"/>
                                        </p:tgtEl>
                                        <p:attrNameLst>
                                          <p:attrName>ppt_x</p:attrName>
                                        </p:attrNameLst>
                                      </p:cBhvr>
                                      <p:tavLst>
                                        <p:tav tm="0">
                                          <p:val>
                                            <p:strVal val="#ppt_x+0.4"/>
                                          </p:val>
                                        </p:tav>
                                        <p:tav tm="100000">
                                          <p:val>
                                            <p:strVal val="#ppt_x-0.05"/>
                                          </p:val>
                                        </p:tav>
                                      </p:tavLst>
                                    </p:anim>
                                    <p:anim calcmode="lin" valueType="num">
                                      <p:cBhvr>
                                        <p:cTn id="50" dur="800" decel="100000" fill="hold"/>
                                        <p:tgtEl>
                                          <p:spTgt spid="39946"/>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9946"/>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994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Номер слайда 5"/>
          <p:cNvSpPr>
            <a:spLocks noGrp="1"/>
          </p:cNvSpPr>
          <p:nvPr>
            <p:ph type="sldNum" sz="quarter" idx="12"/>
          </p:nvPr>
        </p:nvSpPr>
        <p:spPr>
          <a:xfrm>
            <a:off x="6553200" y="6356350"/>
            <a:ext cx="2133600" cy="365125"/>
          </a:xfrm>
          <a:noFill/>
          <a:ln>
            <a:miter lim="800000"/>
            <a:headEnd/>
            <a:tailEnd/>
          </a:ln>
        </p:spPr>
        <p:txBody>
          <a:bodyPr anchor="ctr"/>
          <a:lstStyle/>
          <a:p>
            <a:fld id="{205A6D59-FE0A-4ACF-9742-CD166C9E1CF4}" type="slidenum">
              <a:rPr lang="ru-RU" sz="1200" smtClean="0"/>
              <a:pPr/>
              <a:t>17</a:t>
            </a:fld>
            <a:endParaRPr lang="ru-RU" sz="1200" smtClean="0"/>
          </a:p>
        </p:txBody>
      </p:sp>
      <p:sp>
        <p:nvSpPr>
          <p:cNvPr id="16387" name="Rectangle 2"/>
          <p:cNvSpPr>
            <a:spLocks noGrp="1" noChangeArrowheads="1"/>
          </p:cNvSpPr>
          <p:nvPr>
            <p:ph type="title" idx="4294967295"/>
          </p:nvPr>
        </p:nvSpPr>
        <p:spPr/>
        <p:txBody>
          <a:bodyPr/>
          <a:lstStyle/>
          <a:p>
            <a:pPr eaLnBrk="1" hangingPunct="1"/>
            <a:r>
              <a:rPr lang="ru-RU" sz="6000" b="1" i="1" smtClean="0">
                <a:solidFill>
                  <a:srgbClr val="CC0000"/>
                </a:solidFill>
                <a:latin typeface="Bradley Hand ITC" pitchFamily="66" charset="0"/>
              </a:rPr>
              <a:t>Атом энергетикасы</a:t>
            </a:r>
          </a:p>
        </p:txBody>
      </p:sp>
      <p:pic>
        <p:nvPicPr>
          <p:cNvPr id="16388" name="Picture 6" descr="2072b"/>
          <p:cNvPicPr>
            <a:picLocks noChangeAspect="1" noChangeArrowheads="1"/>
          </p:cNvPicPr>
          <p:nvPr/>
        </p:nvPicPr>
        <p:blipFill>
          <a:blip r:embed="rId2"/>
          <a:srcRect/>
          <a:stretch>
            <a:fillRect/>
          </a:stretch>
        </p:blipFill>
        <p:spPr bwMode="auto">
          <a:xfrm>
            <a:off x="381000" y="1219200"/>
            <a:ext cx="3933825" cy="5334000"/>
          </a:xfrm>
          <a:prstGeom prst="rect">
            <a:avLst/>
          </a:prstGeom>
          <a:noFill/>
          <a:ln w="9525">
            <a:noFill/>
            <a:miter lim="800000"/>
            <a:headEnd/>
            <a:tailEnd/>
          </a:ln>
        </p:spPr>
      </p:pic>
      <p:pic>
        <p:nvPicPr>
          <p:cNvPr id="16389" name="Picture 7" descr="Безымянный"/>
          <p:cNvPicPr>
            <a:picLocks noChangeAspect="1" noChangeArrowheads="1"/>
          </p:cNvPicPr>
          <p:nvPr/>
        </p:nvPicPr>
        <p:blipFill>
          <a:blip r:embed="rId3"/>
          <a:srcRect/>
          <a:stretch>
            <a:fillRect/>
          </a:stretch>
        </p:blipFill>
        <p:spPr bwMode="auto">
          <a:xfrm>
            <a:off x="4572000" y="1219200"/>
            <a:ext cx="4114800" cy="5334000"/>
          </a:xfrm>
          <a:prstGeom prst="rect">
            <a:avLst/>
          </a:prstGeom>
          <a:noFill/>
          <a:ln w="9525">
            <a:noFill/>
            <a:miter lim="800000"/>
            <a:headEnd/>
            <a:tailEnd/>
          </a:ln>
        </p:spPr>
      </p:pic>
      <p:sp>
        <p:nvSpPr>
          <p:cNvPr id="34824" name="Text Box 8"/>
          <p:cNvSpPr txBox="1">
            <a:spLocks noChangeArrowheads="1"/>
          </p:cNvSpPr>
          <p:nvPr/>
        </p:nvSpPr>
        <p:spPr bwMode="auto">
          <a:xfrm>
            <a:off x="1866900" y="1198563"/>
            <a:ext cx="5410200" cy="2878137"/>
          </a:xfrm>
          <a:prstGeom prst="rect">
            <a:avLst/>
          </a:prstGeom>
          <a:solidFill>
            <a:schemeClr val="bg1"/>
          </a:solidFill>
          <a:ln w="44450">
            <a:solidFill>
              <a:srgbClr val="99CCFF"/>
            </a:solidFill>
            <a:prstDash val="sysDot"/>
            <a:miter lim="800000"/>
            <a:headEnd/>
            <a:tailEnd/>
          </a:ln>
        </p:spPr>
        <p:txBody>
          <a:bodyPr>
            <a:spAutoFit/>
          </a:bodyPr>
          <a:lstStyle/>
          <a:p>
            <a:pPr algn="ctr" eaLnBrk="1" hangingPunct="1"/>
            <a:r>
              <a:rPr lang="ru-RU" sz="4800" b="1" i="1">
                <a:latin typeface="Bradley Hand ITC" pitchFamily="66" charset="0"/>
              </a:rPr>
              <a:t>Алғашқы АЭС,</a:t>
            </a:r>
            <a:r>
              <a:rPr lang="ru-RU"/>
              <a:t> </a:t>
            </a:r>
          </a:p>
          <a:p>
            <a:pPr algn="ctr" eaLnBrk="1" hangingPunct="1"/>
            <a:r>
              <a:rPr lang="ru-RU" sz="4400" b="1" i="1">
                <a:latin typeface="Bradley Hand ITC" pitchFamily="66" charset="0"/>
              </a:rPr>
              <a:t>1954 ж., </a:t>
            </a:r>
          </a:p>
          <a:p>
            <a:pPr algn="ctr" eaLnBrk="1" hangingPunct="1"/>
            <a:r>
              <a:rPr lang="ru-RU" sz="4400" b="1" i="1">
                <a:latin typeface="Bradley Hand ITC" pitchFamily="66" charset="0"/>
              </a:rPr>
              <a:t> Обнинск қаласы, </a:t>
            </a:r>
          </a:p>
          <a:p>
            <a:pPr algn="ctr" eaLnBrk="1" hangingPunct="1"/>
            <a:r>
              <a:rPr lang="ru-RU" sz="4400" b="1" i="1">
                <a:latin typeface="Bradley Hand ITC" pitchFamily="66" charset="0"/>
              </a:rPr>
              <a:t>қуаты 5000 кВт</a:t>
            </a:r>
          </a:p>
        </p:txBody>
      </p:sp>
      <p:sp>
        <p:nvSpPr>
          <p:cNvPr id="16391" name="AutoShape 9">
            <a:hlinkClick r:id="rId4" action="ppaction://hlinksldjump" highlightClick="1"/>
          </p:cNvPr>
          <p:cNvSpPr>
            <a:spLocks noChangeArrowheads="1"/>
          </p:cNvSpPr>
          <p:nvPr/>
        </p:nvSpPr>
        <p:spPr bwMode="auto">
          <a:xfrm>
            <a:off x="8077200" y="5943600"/>
            <a:ext cx="661988" cy="585788"/>
          </a:xfrm>
          <a:prstGeom prst="actionButtonHome">
            <a:avLst/>
          </a:prstGeom>
          <a:solidFill>
            <a:srgbClr val="99CCFF"/>
          </a:solidFill>
          <a:ln w="9525">
            <a:noFill/>
            <a:miter lim="800000"/>
            <a:headEnd/>
            <a:tailEnd/>
          </a:ln>
        </p:spPr>
        <p:txBody>
          <a:bodyPr wrap="none" anchor="ctr"/>
          <a:lstStyle/>
          <a:p>
            <a:pPr eaLnBrk="1" hangingPunct="1"/>
            <a:endParaRPr lang="ru-RU"/>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4824"/>
                                        </p:tgtEl>
                                        <p:attrNameLst>
                                          <p:attrName>style.visibility</p:attrName>
                                        </p:attrNameLst>
                                      </p:cBhvr>
                                      <p:to>
                                        <p:strVal val="visible"/>
                                      </p:to>
                                    </p:set>
                                    <p:anim calcmode="lin" valueType="num">
                                      <p:cBhvr>
                                        <p:cTn id="7" dur="500" fill="hold"/>
                                        <p:tgtEl>
                                          <p:spTgt spid="34824"/>
                                        </p:tgtEl>
                                        <p:attrNameLst>
                                          <p:attrName>ppt_w</p:attrName>
                                        </p:attrNameLst>
                                      </p:cBhvr>
                                      <p:tavLst>
                                        <p:tav tm="0">
                                          <p:val>
                                            <p:fltVal val="0"/>
                                          </p:val>
                                        </p:tav>
                                        <p:tav tm="100000">
                                          <p:val>
                                            <p:strVal val="#ppt_w"/>
                                          </p:val>
                                        </p:tav>
                                      </p:tavLst>
                                    </p:anim>
                                    <p:anim calcmode="lin" valueType="num">
                                      <p:cBhvr>
                                        <p:cTn id="8" dur="500" fill="hold"/>
                                        <p:tgtEl>
                                          <p:spTgt spid="34824"/>
                                        </p:tgtEl>
                                        <p:attrNameLst>
                                          <p:attrName>ppt_h</p:attrName>
                                        </p:attrNameLst>
                                      </p:cBhvr>
                                      <p:tavLst>
                                        <p:tav tm="0">
                                          <p:val>
                                            <p:fltVal val="0"/>
                                          </p:val>
                                        </p:tav>
                                        <p:tav tm="100000">
                                          <p:val>
                                            <p:strVal val="#ppt_h"/>
                                          </p:val>
                                        </p:tav>
                                      </p:tavLst>
                                    </p:anim>
                                    <p:animEffect transition="in" filter="fade">
                                      <p:cBhvr>
                                        <p:cTn id="9" dur="500"/>
                                        <p:tgtEl>
                                          <p:spTgt spid="348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xit" presetSubtype="0" fill="hold" grpId="1" nodeType="clickEffect">
                                  <p:stCondLst>
                                    <p:cond delay="0"/>
                                  </p:stCondLst>
                                  <p:childTnLst>
                                    <p:animEffect transition="out" filter="dissolve">
                                      <p:cBhvr>
                                        <p:cTn id="13" dur="500"/>
                                        <p:tgtEl>
                                          <p:spTgt spid="34824"/>
                                        </p:tgtEl>
                                      </p:cBhvr>
                                    </p:animEffect>
                                    <p:set>
                                      <p:cBhvr>
                                        <p:cTn id="14" dur="1" fill="hold">
                                          <p:stCondLst>
                                            <p:cond delay="499"/>
                                          </p:stCondLst>
                                        </p:cTn>
                                        <p:tgtEl>
                                          <p:spTgt spid="348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4" grpId="0" animBg="1"/>
      <p:bldP spid="3482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Номер слайда 5"/>
          <p:cNvSpPr>
            <a:spLocks noGrp="1"/>
          </p:cNvSpPr>
          <p:nvPr>
            <p:ph type="sldNum" sz="quarter" idx="12"/>
          </p:nvPr>
        </p:nvSpPr>
        <p:spPr>
          <a:noFill/>
          <a:ln>
            <a:miter lim="800000"/>
            <a:headEnd/>
            <a:tailEnd/>
          </a:ln>
        </p:spPr>
        <p:txBody>
          <a:bodyPr/>
          <a:lstStyle/>
          <a:p>
            <a:fld id="{814286C7-20FA-437A-A9B7-20AB5D3A85A3}" type="slidenum">
              <a:rPr lang="ru-RU" smtClean="0"/>
              <a:pPr/>
              <a:t>18</a:t>
            </a:fld>
            <a:endParaRPr lang="ru-RU" smtClean="0"/>
          </a:p>
        </p:txBody>
      </p:sp>
      <p:sp>
        <p:nvSpPr>
          <p:cNvPr id="18434" name="Rectangle 2"/>
          <p:cNvSpPr>
            <a:spLocks noGrp="1" noChangeArrowheads="1"/>
          </p:cNvSpPr>
          <p:nvPr>
            <p:ph type="title"/>
          </p:nvPr>
        </p:nvSpPr>
        <p:spPr/>
        <p:txBody>
          <a:bodyPr/>
          <a:lstStyle/>
          <a:p>
            <a:pPr eaLnBrk="1" hangingPunct="1">
              <a:defRPr/>
            </a:pPr>
            <a:r>
              <a:rPr lang="ru-RU" sz="3600" b="1" i="1" dirty="0" err="1" smtClean="0">
                <a:solidFill>
                  <a:srgbClr val="CC0000"/>
                </a:solidFill>
                <a:effectLst>
                  <a:outerShdw blurRad="38100" dist="38100" dir="2700000" algn="tl">
                    <a:srgbClr val="C0C0C0"/>
                  </a:outerShdw>
                </a:effectLst>
                <a:latin typeface="Bradley Hand ITC" pitchFamily="66" charset="0"/>
              </a:rPr>
              <a:t>Радиацияның</a:t>
            </a:r>
            <a:r>
              <a:rPr lang="ru-RU" sz="3600" b="1" i="1" dirty="0" smtClean="0">
                <a:solidFill>
                  <a:srgbClr val="CC0000"/>
                </a:solidFill>
                <a:effectLst>
                  <a:outerShdw blurRad="38100" dist="38100" dir="2700000" algn="tl">
                    <a:srgbClr val="C0C0C0"/>
                  </a:outerShdw>
                </a:effectLst>
                <a:latin typeface="Bradley Hand ITC" pitchFamily="66" charset="0"/>
              </a:rPr>
              <a:t> </a:t>
            </a:r>
            <a:r>
              <a:rPr lang="ru-RU" sz="3600" b="1" i="1" dirty="0" err="1" smtClean="0">
                <a:solidFill>
                  <a:srgbClr val="CC0000"/>
                </a:solidFill>
                <a:effectLst>
                  <a:outerShdw blurRad="38100" dist="38100" dir="2700000" algn="tl">
                    <a:srgbClr val="C0C0C0"/>
                  </a:outerShdw>
                </a:effectLst>
                <a:latin typeface="Bradley Hand ITC" pitchFamily="66" charset="0"/>
              </a:rPr>
              <a:t>таралу</a:t>
            </a:r>
            <a:r>
              <a:rPr lang="ru-RU" sz="3600" b="1" i="1" dirty="0" smtClean="0">
                <a:solidFill>
                  <a:srgbClr val="CC0000"/>
                </a:solidFill>
                <a:effectLst>
                  <a:outerShdw blurRad="38100" dist="38100" dir="2700000" algn="tl">
                    <a:srgbClr val="C0C0C0"/>
                  </a:outerShdw>
                </a:effectLst>
                <a:latin typeface="Bradley Hand ITC" pitchFamily="66" charset="0"/>
              </a:rPr>
              <a:t> </a:t>
            </a:r>
            <a:r>
              <a:rPr lang="ru-RU" sz="3600" b="1" i="1" dirty="0" err="1" smtClean="0">
                <a:solidFill>
                  <a:srgbClr val="CC0000"/>
                </a:solidFill>
                <a:effectLst>
                  <a:outerShdw blurRad="38100" dist="38100" dir="2700000" algn="tl">
                    <a:srgbClr val="C0C0C0"/>
                  </a:outerShdw>
                </a:effectLst>
                <a:latin typeface="Bradley Hand ITC" pitchFamily="66" charset="0"/>
              </a:rPr>
              <a:t>жолдары</a:t>
            </a:r>
            <a:endParaRPr lang="ru-RU" sz="3600" b="1" i="1" dirty="0" smtClean="0">
              <a:solidFill>
                <a:srgbClr val="CC0000"/>
              </a:solidFill>
              <a:effectLst>
                <a:outerShdw blurRad="38100" dist="38100" dir="2700000" algn="tl">
                  <a:srgbClr val="C0C0C0"/>
                </a:outerShdw>
              </a:effectLst>
              <a:latin typeface="Bradley Hand ITC" pitchFamily="66" charset="0"/>
            </a:endParaRPr>
          </a:p>
        </p:txBody>
      </p:sp>
      <p:pic>
        <p:nvPicPr>
          <p:cNvPr id="17412" name="Picture 4" descr="Перенос радиоактивности в окружающей среде"/>
          <p:cNvPicPr>
            <a:picLocks noChangeAspect="1" noChangeArrowheads="1"/>
          </p:cNvPicPr>
          <p:nvPr/>
        </p:nvPicPr>
        <p:blipFill>
          <a:blip r:embed="rId2"/>
          <a:srcRect/>
          <a:stretch>
            <a:fillRect/>
          </a:stretch>
        </p:blipFill>
        <p:spPr bwMode="auto">
          <a:xfrm>
            <a:off x="381000" y="1295400"/>
            <a:ext cx="8382000" cy="4191000"/>
          </a:xfrm>
          <a:prstGeom prst="rect">
            <a:avLst/>
          </a:prstGeom>
          <a:noFill/>
          <a:ln w="31750">
            <a:solidFill>
              <a:srgbClr val="CC99FF"/>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Номер слайда 5"/>
          <p:cNvSpPr>
            <a:spLocks noGrp="1"/>
          </p:cNvSpPr>
          <p:nvPr>
            <p:ph type="sldNum" sz="quarter" idx="12"/>
          </p:nvPr>
        </p:nvSpPr>
        <p:spPr>
          <a:noFill/>
          <a:ln>
            <a:miter lim="800000"/>
            <a:headEnd/>
            <a:tailEnd/>
          </a:ln>
        </p:spPr>
        <p:txBody>
          <a:bodyPr/>
          <a:lstStyle/>
          <a:p>
            <a:fld id="{0E938996-68D8-411C-934F-A20D3A1933CC}" type="slidenum">
              <a:rPr lang="ru-RU" smtClean="0"/>
              <a:pPr/>
              <a:t>19</a:t>
            </a:fld>
            <a:endParaRPr lang="ru-RU" smtClean="0"/>
          </a:p>
        </p:txBody>
      </p:sp>
      <p:sp>
        <p:nvSpPr>
          <p:cNvPr id="13314" name="Rectangle 2"/>
          <p:cNvSpPr>
            <a:spLocks noGrp="1" noChangeArrowheads="1"/>
          </p:cNvSpPr>
          <p:nvPr>
            <p:ph type="title"/>
          </p:nvPr>
        </p:nvSpPr>
        <p:spPr/>
        <p:txBody>
          <a:bodyPr>
            <a:normAutofit fontScale="90000"/>
          </a:bodyPr>
          <a:lstStyle/>
          <a:p>
            <a:pPr eaLnBrk="1" hangingPunct="1">
              <a:defRPr/>
            </a:pPr>
            <a:r>
              <a:rPr lang="kk-KZ" sz="4800" b="1" i="1" dirty="0" smtClean="0">
                <a:solidFill>
                  <a:srgbClr val="CC0000"/>
                </a:solidFill>
                <a:effectLst>
                  <a:outerShdw blurRad="38100" dist="38100" dir="2700000" algn="tl">
                    <a:srgbClr val="C0C0C0"/>
                  </a:outerShdw>
                </a:effectLst>
                <a:latin typeface="Bradley Hand ITC" pitchFamily="66" charset="0"/>
              </a:rPr>
              <a:t/>
            </a:r>
            <a:br>
              <a:rPr lang="kk-KZ" sz="4800" b="1" i="1" dirty="0" smtClean="0">
                <a:solidFill>
                  <a:srgbClr val="CC0000"/>
                </a:solidFill>
                <a:effectLst>
                  <a:outerShdw blurRad="38100" dist="38100" dir="2700000" algn="tl">
                    <a:srgbClr val="C0C0C0"/>
                  </a:outerShdw>
                </a:effectLst>
                <a:latin typeface="Bradley Hand ITC" pitchFamily="66" charset="0"/>
              </a:rPr>
            </a:br>
            <a:endParaRPr lang="ru-RU" sz="4800" b="1" i="1" dirty="0" smtClean="0">
              <a:solidFill>
                <a:srgbClr val="CC0000"/>
              </a:solidFill>
              <a:effectLst>
                <a:outerShdw blurRad="38100" dist="38100" dir="2700000" algn="tl">
                  <a:srgbClr val="C0C0C0"/>
                </a:outerShdw>
              </a:effectLst>
              <a:latin typeface="Bradley Hand ITC" pitchFamily="66" charset="0"/>
            </a:endParaRPr>
          </a:p>
        </p:txBody>
      </p:sp>
      <p:pic>
        <p:nvPicPr>
          <p:cNvPr id="18436" name="Picture 4" descr="151501607"/>
          <p:cNvPicPr>
            <a:picLocks noChangeAspect="1" noChangeArrowheads="1"/>
          </p:cNvPicPr>
          <p:nvPr/>
        </p:nvPicPr>
        <p:blipFill>
          <a:blip r:embed="rId2"/>
          <a:srcRect/>
          <a:stretch>
            <a:fillRect/>
          </a:stretch>
        </p:blipFill>
        <p:spPr bwMode="auto">
          <a:xfrm>
            <a:off x="100013" y="4094163"/>
            <a:ext cx="5867400" cy="2362200"/>
          </a:xfrm>
          <a:prstGeom prst="rect">
            <a:avLst/>
          </a:prstGeom>
          <a:noFill/>
          <a:ln w="9525">
            <a:noFill/>
            <a:miter lim="800000"/>
            <a:headEnd/>
            <a:tailEnd/>
          </a:ln>
        </p:spPr>
      </p:pic>
      <p:pic>
        <p:nvPicPr>
          <p:cNvPr id="18437" name="Picture 8" descr="doza"/>
          <p:cNvPicPr>
            <a:picLocks noChangeAspect="1" noChangeArrowheads="1" noCrop="1"/>
          </p:cNvPicPr>
          <p:nvPr/>
        </p:nvPicPr>
        <p:blipFill>
          <a:blip r:embed="rId3"/>
          <a:srcRect/>
          <a:stretch>
            <a:fillRect/>
          </a:stretch>
        </p:blipFill>
        <p:spPr bwMode="auto">
          <a:xfrm>
            <a:off x="609600" y="1600200"/>
            <a:ext cx="5867400" cy="2389188"/>
          </a:xfrm>
          <a:prstGeom prst="rect">
            <a:avLst/>
          </a:prstGeom>
          <a:noFill/>
          <a:ln w="9525">
            <a:noFill/>
            <a:miter lim="800000"/>
            <a:headEnd/>
            <a:tailEnd/>
          </a:ln>
        </p:spPr>
      </p:pic>
      <p:sp>
        <p:nvSpPr>
          <p:cNvPr id="13323" name="Line 11"/>
          <p:cNvSpPr>
            <a:spLocks noChangeShapeType="1"/>
          </p:cNvSpPr>
          <p:nvPr/>
        </p:nvSpPr>
        <p:spPr bwMode="auto">
          <a:xfrm flipH="1">
            <a:off x="1828800" y="2362200"/>
            <a:ext cx="2057400" cy="1143000"/>
          </a:xfrm>
          <a:prstGeom prst="line">
            <a:avLst/>
          </a:prstGeom>
          <a:noFill/>
          <a:ln w="63500">
            <a:solidFill>
              <a:srgbClr val="CC0000"/>
            </a:solidFill>
            <a:round/>
            <a:headEnd/>
            <a:tailEnd type="triangle" w="med" len="med"/>
          </a:ln>
        </p:spPr>
        <p:txBody>
          <a:bodyPr/>
          <a:lstStyle/>
          <a:p>
            <a:endParaRPr lang="ru-RU"/>
          </a:p>
        </p:txBody>
      </p:sp>
      <p:sp>
        <p:nvSpPr>
          <p:cNvPr id="13324" name="Text Box 12" descr="Крупная сетка"/>
          <p:cNvSpPr txBox="1">
            <a:spLocks noChangeArrowheads="1"/>
          </p:cNvSpPr>
          <p:nvPr/>
        </p:nvSpPr>
        <p:spPr bwMode="auto">
          <a:xfrm>
            <a:off x="2824163" y="30163"/>
            <a:ext cx="6286500" cy="1570037"/>
          </a:xfrm>
          <a:prstGeom prst="rect">
            <a:avLst/>
          </a:prstGeom>
          <a:pattFill prst="lgGrid">
            <a:fgClr>
              <a:srgbClr val="CC99FF"/>
            </a:fgClr>
            <a:bgClr>
              <a:schemeClr val="bg1"/>
            </a:bgClr>
          </a:pattFill>
          <a:ln w="28575">
            <a:solidFill>
              <a:srgbClr val="CC99FF"/>
            </a:solidFill>
            <a:miter lim="800000"/>
            <a:headEnd/>
            <a:tailEnd/>
          </a:ln>
        </p:spPr>
        <p:txBody>
          <a:bodyPr wrap="none">
            <a:spAutoFit/>
          </a:bodyPr>
          <a:lstStyle/>
          <a:p>
            <a:pPr algn="ctr" eaLnBrk="1" hangingPunct="1"/>
            <a:r>
              <a:rPr lang="ru-RU" sz="2400" b="1" i="1">
                <a:latin typeface="Bradley Hand ITC" pitchFamily="66" charset="0"/>
              </a:rPr>
              <a:t>Шығарылған сәуленің жұтылған дозасы деп</a:t>
            </a:r>
          </a:p>
          <a:p>
            <a:pPr algn="ctr" eaLnBrk="1" hangingPunct="1"/>
            <a:r>
              <a:rPr lang="ru-RU" sz="2400" b="1" i="1">
                <a:latin typeface="Bradley Hand ITC" pitchFamily="66" charset="0"/>
              </a:rPr>
              <a:t>жұтылған энергияның сәулеленген заттың </a:t>
            </a:r>
          </a:p>
          <a:p>
            <a:pPr algn="ctr" eaLnBrk="1" hangingPunct="1"/>
            <a:r>
              <a:rPr lang="ru-RU" sz="2400" b="1" i="1">
                <a:latin typeface="Bradley Hand ITC" pitchFamily="66" charset="0"/>
              </a:rPr>
              <a:t>массасына қатынасын айтады.</a:t>
            </a:r>
          </a:p>
          <a:p>
            <a:pPr algn="ctr" eaLnBrk="1" hangingPunct="1"/>
            <a:r>
              <a:rPr lang="ru-RU" sz="2400" b="1" i="1">
                <a:latin typeface="Bradley Hand ITC" pitchFamily="66" charset="0"/>
              </a:rPr>
              <a:t>1 Гр /грей/= 1 Дж/кг</a:t>
            </a:r>
          </a:p>
        </p:txBody>
      </p:sp>
      <p:sp>
        <p:nvSpPr>
          <p:cNvPr id="13325" name="Line 13"/>
          <p:cNvSpPr>
            <a:spLocks noChangeShapeType="1"/>
          </p:cNvSpPr>
          <p:nvPr/>
        </p:nvSpPr>
        <p:spPr bwMode="auto">
          <a:xfrm flipH="1" flipV="1">
            <a:off x="1752600" y="3886200"/>
            <a:ext cx="1143000" cy="762000"/>
          </a:xfrm>
          <a:prstGeom prst="line">
            <a:avLst/>
          </a:prstGeom>
          <a:noFill/>
          <a:ln w="63500">
            <a:solidFill>
              <a:srgbClr val="CC0000"/>
            </a:solidFill>
            <a:round/>
            <a:headEnd/>
            <a:tailEnd type="triangle" w="med" len="med"/>
          </a:ln>
        </p:spPr>
        <p:txBody>
          <a:bodyPr/>
          <a:lstStyle/>
          <a:p>
            <a:endParaRPr lang="ru-RU"/>
          </a:p>
        </p:txBody>
      </p:sp>
      <p:sp>
        <p:nvSpPr>
          <p:cNvPr id="13326" name="Text Box 14" descr="Крупная сетка"/>
          <p:cNvSpPr txBox="1">
            <a:spLocks noChangeArrowheads="1"/>
          </p:cNvSpPr>
          <p:nvPr/>
        </p:nvSpPr>
        <p:spPr bwMode="auto">
          <a:xfrm>
            <a:off x="252413" y="4159250"/>
            <a:ext cx="6192837" cy="2678113"/>
          </a:xfrm>
          <a:prstGeom prst="rect">
            <a:avLst/>
          </a:prstGeom>
          <a:pattFill prst="lgGrid">
            <a:fgClr>
              <a:srgbClr val="CC99FF"/>
            </a:fgClr>
            <a:bgClr>
              <a:schemeClr val="bg1"/>
            </a:bgClr>
          </a:pattFill>
          <a:ln w="25400">
            <a:solidFill>
              <a:srgbClr val="CC99FF"/>
            </a:solidFill>
            <a:miter lim="800000"/>
            <a:headEnd/>
            <a:tailEnd/>
          </a:ln>
        </p:spPr>
        <p:txBody>
          <a:bodyPr>
            <a:spAutoFit/>
          </a:bodyPr>
          <a:lstStyle/>
          <a:p>
            <a:pPr algn="ctr" eaLnBrk="1" hangingPunct="1"/>
            <a:r>
              <a:rPr lang="ru-RU" sz="2800" b="1" i="1">
                <a:latin typeface="Bradley Hand ITC" pitchFamily="66" charset="0"/>
              </a:rPr>
              <a:t>Экспозициялық доза- рентгендік және </a:t>
            </a:r>
          </a:p>
          <a:p>
            <a:pPr algn="ctr" eaLnBrk="1" hangingPunct="1"/>
            <a:r>
              <a:rPr lang="ru-RU" sz="2800" b="1" i="1">
                <a:latin typeface="Bradley Hand ITC" pitchFamily="66" charset="0"/>
              </a:rPr>
              <a:t>гамма-сәулелердің құрғақ ауаны </a:t>
            </a:r>
          </a:p>
          <a:p>
            <a:pPr algn="ctr" eaLnBrk="1" hangingPunct="1"/>
            <a:r>
              <a:rPr lang="ru-RU" sz="2800" b="1" i="1">
                <a:latin typeface="Bradley Hand ITC" pitchFamily="66" charset="0"/>
              </a:rPr>
              <a:t>иондау эффектісі бойынша өлшенеді.</a:t>
            </a:r>
          </a:p>
          <a:p>
            <a:pPr algn="ctr" eaLnBrk="1" hangingPunct="1"/>
            <a:r>
              <a:rPr lang="ru-RU" sz="2800" b="1" i="1">
                <a:latin typeface="Bradley Hand ITC" pitchFamily="66" charset="0"/>
              </a:rPr>
              <a:t>1Р /рентген/</a:t>
            </a:r>
            <a:r>
              <a:rPr lang="en-US" sz="2800" b="1" i="1">
                <a:latin typeface="Bradley Hand ITC" pitchFamily="66" charset="0"/>
              </a:rPr>
              <a:t>=2,58*10 -4</a:t>
            </a:r>
            <a:r>
              <a:rPr lang="kk-KZ" sz="2800" b="1" i="1">
                <a:latin typeface="Bradley Hand ITC" pitchFamily="66" charset="0"/>
              </a:rPr>
              <a:t>  </a:t>
            </a:r>
            <a:r>
              <a:rPr lang="ru-RU" sz="2800" b="1" i="1">
                <a:latin typeface="Bradley Hand ITC" pitchFamily="66" charset="0"/>
              </a:rPr>
              <a:t>Кл/кг</a:t>
            </a:r>
          </a:p>
          <a:p>
            <a:pPr algn="ctr" eaLnBrk="1" hangingPunct="1"/>
            <a:endParaRPr lang="ru-RU" sz="2800" b="1" i="1">
              <a:latin typeface="Bradley Hand ITC" pitchFamily="66" charset="0"/>
            </a:endParaRPr>
          </a:p>
        </p:txBody>
      </p:sp>
      <p:pic>
        <p:nvPicPr>
          <p:cNvPr id="13327" name="Picture 15" descr="pic-2"/>
          <p:cNvPicPr>
            <a:picLocks noChangeAspect="1" noChangeArrowheads="1"/>
          </p:cNvPicPr>
          <p:nvPr/>
        </p:nvPicPr>
        <p:blipFill>
          <a:blip r:embed="rId4"/>
          <a:srcRect/>
          <a:stretch>
            <a:fillRect/>
          </a:stretch>
        </p:blipFill>
        <p:spPr bwMode="auto">
          <a:xfrm>
            <a:off x="6659563" y="1682750"/>
            <a:ext cx="1905000" cy="4953000"/>
          </a:xfrm>
          <a:prstGeom prst="rect">
            <a:avLst/>
          </a:prstGeom>
          <a:noFill/>
          <a:ln w="25400">
            <a:solidFill>
              <a:srgbClr val="00808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3324"/>
                                        </p:tgtEl>
                                        <p:attrNameLst>
                                          <p:attrName>style.visibility</p:attrName>
                                        </p:attrNameLst>
                                      </p:cBhvr>
                                      <p:to>
                                        <p:strVal val="visible"/>
                                      </p:to>
                                    </p:set>
                                    <p:animEffect transition="in" filter="fade">
                                      <p:cBhvr>
                                        <p:cTn id="7" dur="800" decel="100000"/>
                                        <p:tgtEl>
                                          <p:spTgt spid="13324"/>
                                        </p:tgtEl>
                                      </p:cBhvr>
                                    </p:animEffect>
                                    <p:anim calcmode="lin" valueType="num">
                                      <p:cBhvr>
                                        <p:cTn id="8" dur="800" decel="100000" fill="hold"/>
                                        <p:tgtEl>
                                          <p:spTgt spid="13324"/>
                                        </p:tgtEl>
                                        <p:attrNameLst>
                                          <p:attrName>style.rotation</p:attrName>
                                        </p:attrNameLst>
                                      </p:cBhvr>
                                      <p:tavLst>
                                        <p:tav tm="0">
                                          <p:val>
                                            <p:fltVal val="-90"/>
                                          </p:val>
                                        </p:tav>
                                        <p:tav tm="100000">
                                          <p:val>
                                            <p:fltVal val="0"/>
                                          </p:val>
                                        </p:tav>
                                      </p:tavLst>
                                    </p:anim>
                                    <p:anim calcmode="lin" valueType="num">
                                      <p:cBhvr>
                                        <p:cTn id="9" dur="800" decel="100000" fill="hold"/>
                                        <p:tgtEl>
                                          <p:spTgt spid="13324"/>
                                        </p:tgtEl>
                                        <p:attrNameLst>
                                          <p:attrName>ppt_x</p:attrName>
                                        </p:attrNameLst>
                                      </p:cBhvr>
                                      <p:tavLst>
                                        <p:tav tm="0">
                                          <p:val>
                                            <p:strVal val="#ppt_x+0.4"/>
                                          </p:val>
                                        </p:tav>
                                        <p:tav tm="100000">
                                          <p:val>
                                            <p:strVal val="#ppt_x-0.05"/>
                                          </p:val>
                                        </p:tav>
                                      </p:tavLst>
                                    </p:anim>
                                    <p:anim calcmode="lin" valueType="num">
                                      <p:cBhvr>
                                        <p:cTn id="10" dur="800" decel="100000" fill="hold"/>
                                        <p:tgtEl>
                                          <p:spTgt spid="1332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2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24"/>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332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0" presetClass="entr" presetSubtype="0" fill="hold" grpId="0" nodeType="clickEffect">
                                  <p:stCondLst>
                                    <p:cond delay="0"/>
                                  </p:stCondLst>
                                  <p:childTnLst>
                                    <p:set>
                                      <p:cBhvr>
                                        <p:cTn id="19" dur="1" fill="hold">
                                          <p:stCondLst>
                                            <p:cond delay="0"/>
                                          </p:stCondLst>
                                        </p:cTn>
                                        <p:tgtEl>
                                          <p:spTgt spid="13326"/>
                                        </p:tgtEl>
                                        <p:attrNameLst>
                                          <p:attrName>style.visibility</p:attrName>
                                        </p:attrNameLst>
                                      </p:cBhvr>
                                      <p:to>
                                        <p:strVal val="visible"/>
                                      </p:to>
                                    </p:set>
                                    <p:animEffect transition="in" filter="fade">
                                      <p:cBhvr>
                                        <p:cTn id="20" dur="800" decel="100000"/>
                                        <p:tgtEl>
                                          <p:spTgt spid="13326"/>
                                        </p:tgtEl>
                                      </p:cBhvr>
                                    </p:animEffect>
                                    <p:anim calcmode="lin" valueType="num">
                                      <p:cBhvr>
                                        <p:cTn id="21" dur="800" decel="100000" fill="hold"/>
                                        <p:tgtEl>
                                          <p:spTgt spid="13326"/>
                                        </p:tgtEl>
                                        <p:attrNameLst>
                                          <p:attrName>style.rotation</p:attrName>
                                        </p:attrNameLst>
                                      </p:cBhvr>
                                      <p:tavLst>
                                        <p:tav tm="0">
                                          <p:val>
                                            <p:fltVal val="-90"/>
                                          </p:val>
                                        </p:tav>
                                        <p:tav tm="100000">
                                          <p:val>
                                            <p:fltVal val="0"/>
                                          </p:val>
                                        </p:tav>
                                      </p:tavLst>
                                    </p:anim>
                                    <p:anim calcmode="lin" valueType="num">
                                      <p:cBhvr>
                                        <p:cTn id="22" dur="800" decel="100000" fill="hold"/>
                                        <p:tgtEl>
                                          <p:spTgt spid="13326"/>
                                        </p:tgtEl>
                                        <p:attrNameLst>
                                          <p:attrName>ppt_x</p:attrName>
                                        </p:attrNameLst>
                                      </p:cBhvr>
                                      <p:tavLst>
                                        <p:tav tm="0">
                                          <p:val>
                                            <p:strVal val="#ppt_x+0.4"/>
                                          </p:val>
                                        </p:tav>
                                        <p:tav tm="100000">
                                          <p:val>
                                            <p:strVal val="#ppt_x-0.05"/>
                                          </p:val>
                                        </p:tav>
                                      </p:tavLst>
                                    </p:anim>
                                    <p:anim calcmode="lin" valueType="num">
                                      <p:cBhvr>
                                        <p:cTn id="23" dur="800" decel="100000" fill="hold"/>
                                        <p:tgtEl>
                                          <p:spTgt spid="1332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332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3326"/>
                                        </p:tgtEl>
                                        <p:attrNameLst>
                                          <p:attrName>ppt_y</p:attrName>
                                        </p:attrNameLst>
                                      </p:cBhvr>
                                      <p:tavLst>
                                        <p:tav tm="0">
                                          <p:val>
                                            <p:strVal val="#ppt_y+0.1"/>
                                          </p:val>
                                        </p:tav>
                                        <p:tav tm="100000">
                                          <p:val>
                                            <p:strVal val="#ppt_y"/>
                                          </p:val>
                                        </p:tav>
                                      </p:tavLst>
                                    </p:anim>
                                  </p:childTnLst>
                                </p:cTn>
                              </p:par>
                            </p:childTnLst>
                          </p:cTn>
                        </p:par>
                        <p:par>
                          <p:cTn id="26" fill="hold" nodeType="afterGroup">
                            <p:stCondLst>
                              <p:cond delay="1000"/>
                            </p:stCondLst>
                            <p:childTnLst>
                              <p:par>
                                <p:cTn id="27" presetID="1" presetClass="entr" presetSubtype="0" fill="hold" grpId="0" nodeType="afterEffect">
                                  <p:stCondLst>
                                    <p:cond delay="0"/>
                                  </p:stCondLst>
                                  <p:childTnLst>
                                    <p:set>
                                      <p:cBhvr>
                                        <p:cTn id="28" dur="1" fill="hold">
                                          <p:stCondLst>
                                            <p:cond delay="0"/>
                                          </p:stCondLst>
                                        </p:cTn>
                                        <p:tgtEl>
                                          <p:spTgt spid="1332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3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animBg="1"/>
      <p:bldP spid="13324" grpId="0" animBg="1"/>
      <p:bldP spid="13325" grpId="0" animBg="1"/>
      <p:bldP spid="133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71480"/>
            <a:ext cx="8286776" cy="5509200"/>
          </a:xfrm>
          <a:prstGeom prst="rect">
            <a:avLst/>
          </a:prstGeom>
          <a:noFill/>
        </p:spPr>
        <p:txBody>
          <a:bodyPr wrap="square" lIns="91440" tIns="45720" rIns="91440" bIns="45720">
            <a:spAutoFit/>
          </a:bodyPr>
          <a:lstStyle/>
          <a:p>
            <a:pPr algn="ct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Қазақстан Республикасының </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Білім</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туралы</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Заңының </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11 –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бабының </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тармағында оқытудың жаңа технологияларын</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оның ішінде</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кәсіптік білім</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беру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бағдарламаларының қоғам </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мен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еңбек нарығының өзгеріп отыратын</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қажеттеріне </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тез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бейімделуіне</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ықпал</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algn="ct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ететін</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кредиттік</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қашықтан</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оқыту</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ақпараттық-коммуникациялық</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технологияларды</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енгізу</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және</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тиімді</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пайдалану</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міндеті</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қойылған</a:t>
            </a: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Номер слайда 5"/>
          <p:cNvSpPr>
            <a:spLocks noGrp="1"/>
          </p:cNvSpPr>
          <p:nvPr>
            <p:ph type="sldNum" sz="quarter" idx="12"/>
          </p:nvPr>
        </p:nvSpPr>
        <p:spPr>
          <a:xfrm>
            <a:off x="6553200" y="6356350"/>
            <a:ext cx="2133600" cy="365125"/>
          </a:xfrm>
          <a:noFill/>
          <a:ln>
            <a:miter lim="800000"/>
            <a:headEnd/>
            <a:tailEnd/>
          </a:ln>
        </p:spPr>
        <p:txBody>
          <a:bodyPr anchor="ctr"/>
          <a:lstStyle/>
          <a:p>
            <a:fld id="{061892B1-34FC-45CB-9C2E-6E541F0BFBED}" type="slidenum">
              <a:rPr lang="ru-RU" sz="1200" smtClean="0"/>
              <a:pPr/>
              <a:t>20</a:t>
            </a:fld>
            <a:endParaRPr lang="ru-RU" sz="1200" smtClean="0"/>
          </a:p>
        </p:txBody>
      </p:sp>
      <p:sp>
        <p:nvSpPr>
          <p:cNvPr id="16386" name="Rectangle 2"/>
          <p:cNvSpPr>
            <a:spLocks noGrp="1" noChangeArrowheads="1"/>
          </p:cNvSpPr>
          <p:nvPr>
            <p:ph type="title" idx="4294967295"/>
          </p:nvPr>
        </p:nvSpPr>
        <p:spPr>
          <a:xfrm>
            <a:off x="457200" y="1828800"/>
            <a:ext cx="8305800" cy="3200400"/>
          </a:xfrm>
        </p:spPr>
        <p:txBody>
          <a:bodyPr/>
          <a:lstStyle/>
          <a:p>
            <a:pPr eaLnBrk="1" hangingPunct="1">
              <a:defRPr/>
            </a:pPr>
            <a:r>
              <a:rPr lang="ru-RU" sz="8800" b="1" i="1" kern="0" dirty="0">
                <a:solidFill>
                  <a:srgbClr val="CC0000"/>
                </a:solidFill>
                <a:effectLst>
                  <a:outerShdw blurRad="38100" dist="38100" dir="2700000" algn="tl">
                    <a:srgbClr val="C0C0C0"/>
                  </a:outerShdw>
                </a:effectLst>
                <a:latin typeface="Bradley Hand ITC" pitchFamily="66" charset="0"/>
              </a:rPr>
              <a:t> </a:t>
            </a:r>
            <a:br>
              <a:rPr lang="ru-RU" sz="8800" b="1" i="1" kern="0" dirty="0">
                <a:solidFill>
                  <a:srgbClr val="CC0000"/>
                </a:solidFill>
                <a:effectLst>
                  <a:outerShdw blurRad="38100" dist="38100" dir="2700000" algn="tl">
                    <a:srgbClr val="C0C0C0"/>
                  </a:outerShdw>
                </a:effectLst>
                <a:latin typeface="Bradley Hand ITC" pitchFamily="66" charset="0"/>
              </a:rPr>
            </a:br>
            <a:endParaRPr lang="ru-RU" sz="8800" b="1" i="1" kern="0" dirty="0">
              <a:solidFill>
                <a:srgbClr val="CC0000"/>
              </a:solidFill>
              <a:effectLst>
                <a:outerShdw blurRad="38100" dist="38100" dir="2700000" algn="tl">
                  <a:srgbClr val="C0C0C0"/>
                </a:outerShdw>
              </a:effectLst>
              <a:latin typeface="Bradley Hand ITC" pitchFamily="66" charset="0"/>
            </a:endParaRPr>
          </a:p>
        </p:txBody>
      </p:sp>
      <p:sp>
        <p:nvSpPr>
          <p:cNvPr id="18436" name="Rectangle 3"/>
          <p:cNvSpPr>
            <a:spLocks noGrp="1" noChangeArrowheads="1"/>
          </p:cNvSpPr>
          <p:nvPr>
            <p:ph type="body" idx="4294967295"/>
          </p:nvPr>
        </p:nvSpPr>
        <p:spPr>
          <a:xfrm>
            <a:off x="755650" y="1125538"/>
            <a:ext cx="7848600" cy="1782762"/>
          </a:xfrm>
        </p:spPr>
        <p:txBody>
          <a:bodyPr>
            <a:normAutofit lnSpcReduction="10000"/>
          </a:bodyPr>
          <a:lstStyle/>
          <a:p>
            <a:pPr marL="0" indent="0">
              <a:buFontTx/>
              <a:buNone/>
            </a:pPr>
            <a:r>
              <a:rPr lang="kk-KZ" sz="3600" b="1" i="1" baseline="-25000" smtClean="0">
                <a:solidFill>
                  <a:srgbClr val="C00000"/>
                </a:solidFill>
                <a:latin typeface="Times New Roman" pitchFamily="18" charset="0"/>
                <a:cs typeface="Times New Roman" pitchFamily="18" charset="0"/>
              </a:rPr>
              <a:t> 1.      3</a:t>
            </a:r>
            <a:r>
              <a:rPr lang="kk-KZ" sz="3600" b="1" i="1" baseline="30000" smtClean="0">
                <a:solidFill>
                  <a:srgbClr val="C00000"/>
                </a:solidFill>
                <a:latin typeface="Times New Roman" pitchFamily="18" charset="0"/>
                <a:cs typeface="Times New Roman" pitchFamily="18" charset="0"/>
              </a:rPr>
              <a:t>6</a:t>
            </a:r>
            <a:r>
              <a:rPr lang="kk-KZ" sz="3600" b="1" i="1" smtClean="0">
                <a:solidFill>
                  <a:srgbClr val="C00000"/>
                </a:solidFill>
                <a:latin typeface="Times New Roman" pitchFamily="18" charset="0"/>
                <a:cs typeface="Times New Roman" pitchFamily="18" charset="0"/>
              </a:rPr>
              <a:t>Li+  </a:t>
            </a:r>
            <a:r>
              <a:rPr lang="kk-KZ" sz="3600" b="1" i="1" baseline="-25000" smtClean="0">
                <a:solidFill>
                  <a:srgbClr val="C00000"/>
                </a:solidFill>
                <a:latin typeface="Times New Roman" pitchFamily="18" charset="0"/>
                <a:cs typeface="Times New Roman" pitchFamily="18" charset="0"/>
              </a:rPr>
              <a:t>1</a:t>
            </a:r>
            <a:r>
              <a:rPr lang="kk-KZ" sz="3600" b="1" i="1" baseline="30000" smtClean="0">
                <a:solidFill>
                  <a:srgbClr val="C00000"/>
                </a:solidFill>
                <a:latin typeface="Times New Roman" pitchFamily="18" charset="0"/>
                <a:cs typeface="Times New Roman" pitchFamily="18" charset="0"/>
              </a:rPr>
              <a:t>1</a:t>
            </a:r>
            <a:r>
              <a:rPr lang="kk-KZ" sz="3600" b="1" i="1" smtClean="0">
                <a:solidFill>
                  <a:srgbClr val="C00000"/>
                </a:solidFill>
                <a:latin typeface="Times New Roman" pitchFamily="18" charset="0"/>
                <a:cs typeface="Times New Roman" pitchFamily="18" charset="0"/>
              </a:rPr>
              <a:t>H--- </a:t>
            </a:r>
            <a:r>
              <a:rPr lang="kk-KZ" sz="3600" b="1" i="1" baseline="-25000" smtClean="0">
                <a:solidFill>
                  <a:srgbClr val="C00000"/>
                </a:solidFill>
                <a:latin typeface="Times New Roman" pitchFamily="18" charset="0"/>
                <a:cs typeface="Times New Roman" pitchFamily="18" charset="0"/>
              </a:rPr>
              <a:t>2</a:t>
            </a:r>
            <a:r>
              <a:rPr lang="kk-KZ" sz="3600" b="1" i="1" baseline="30000" smtClean="0">
                <a:solidFill>
                  <a:srgbClr val="C00000"/>
                </a:solidFill>
                <a:latin typeface="Times New Roman" pitchFamily="18" charset="0"/>
                <a:cs typeface="Times New Roman" pitchFamily="18" charset="0"/>
              </a:rPr>
              <a:t>4</a:t>
            </a:r>
            <a:r>
              <a:rPr lang="kk-KZ" sz="3600" b="1" i="1" smtClean="0">
                <a:solidFill>
                  <a:srgbClr val="C00000"/>
                </a:solidFill>
                <a:latin typeface="Times New Roman" pitchFamily="18" charset="0"/>
                <a:cs typeface="Times New Roman" pitchFamily="18" charset="0"/>
              </a:rPr>
              <a:t>He +</a:t>
            </a:r>
            <a:r>
              <a:rPr lang="kk-KZ" sz="3600" b="1" i="1" baseline="-25000" smtClean="0">
                <a:solidFill>
                  <a:srgbClr val="C00000"/>
                </a:solidFill>
                <a:latin typeface="Times New Roman" pitchFamily="18" charset="0"/>
                <a:cs typeface="Times New Roman" pitchFamily="18" charset="0"/>
              </a:rPr>
              <a:t>2</a:t>
            </a:r>
            <a:r>
              <a:rPr lang="kk-KZ" sz="3600" b="1" i="1" baseline="30000" smtClean="0">
                <a:solidFill>
                  <a:srgbClr val="C00000"/>
                </a:solidFill>
                <a:latin typeface="Times New Roman" pitchFamily="18" charset="0"/>
                <a:cs typeface="Times New Roman" pitchFamily="18" charset="0"/>
              </a:rPr>
              <a:t>3</a:t>
            </a:r>
            <a:r>
              <a:rPr lang="kk-KZ" sz="3600" b="1" i="1" smtClean="0">
                <a:solidFill>
                  <a:srgbClr val="C00000"/>
                </a:solidFill>
                <a:latin typeface="Times New Roman" pitchFamily="18" charset="0"/>
                <a:cs typeface="Times New Roman" pitchFamily="18" charset="0"/>
              </a:rPr>
              <a:t>He  </a:t>
            </a:r>
            <a:endParaRPr lang="ru-RU" sz="3600" b="1" smtClean="0">
              <a:solidFill>
                <a:srgbClr val="C00000"/>
              </a:solidFill>
              <a:latin typeface="Times New Roman" pitchFamily="18" charset="0"/>
              <a:cs typeface="Times New Roman" pitchFamily="18" charset="0"/>
            </a:endParaRPr>
          </a:p>
          <a:p>
            <a:pPr marL="0" indent="0">
              <a:buFontTx/>
              <a:buNone/>
            </a:pPr>
            <a:r>
              <a:rPr lang="kk-KZ" sz="3600" b="1" i="1" smtClean="0">
                <a:solidFill>
                  <a:srgbClr val="C00000"/>
                </a:solidFill>
                <a:latin typeface="Times New Roman" pitchFamily="18" charset="0"/>
                <a:cs typeface="Times New Roman" pitchFamily="18" charset="0"/>
              </a:rPr>
              <a:t>Реакция кезінде энергия бөлінеді  ме әлде жұтыла ма?</a:t>
            </a:r>
            <a:r>
              <a:rPr lang="kk-KZ" sz="3600" b="1" i="1" baseline="-25000" smtClean="0">
                <a:solidFill>
                  <a:srgbClr val="C00000"/>
                </a:solidFill>
                <a:latin typeface="Times New Roman" pitchFamily="18" charset="0"/>
                <a:cs typeface="Times New Roman" pitchFamily="18" charset="0"/>
              </a:rPr>
              <a:t> </a:t>
            </a:r>
            <a:endParaRPr lang="ru-RU" sz="3600" b="1" i="1" smtClean="0">
              <a:solidFill>
                <a:srgbClr val="C00000"/>
              </a:solidFill>
              <a:latin typeface="Times New Roman" pitchFamily="18" charset="0"/>
              <a:cs typeface="Times New Roman" pitchFamily="18" charset="0"/>
            </a:endParaRPr>
          </a:p>
        </p:txBody>
      </p:sp>
      <p:sp>
        <p:nvSpPr>
          <p:cNvPr id="19461" name="AutoShape 4">
            <a:hlinkClick r:id="rId2" action="ppaction://hlinksldjump" highlightClick="1"/>
          </p:cNvPr>
          <p:cNvSpPr>
            <a:spLocks noChangeArrowheads="1"/>
          </p:cNvSpPr>
          <p:nvPr/>
        </p:nvSpPr>
        <p:spPr bwMode="auto">
          <a:xfrm>
            <a:off x="8077200" y="5562600"/>
            <a:ext cx="661988" cy="585788"/>
          </a:xfrm>
          <a:prstGeom prst="actionButtonHome">
            <a:avLst/>
          </a:prstGeom>
          <a:solidFill>
            <a:srgbClr val="99CCFF"/>
          </a:solidFill>
          <a:ln w="9525">
            <a:noFill/>
            <a:miter lim="800000"/>
            <a:headEnd/>
            <a:tailEnd/>
          </a:ln>
        </p:spPr>
        <p:txBody>
          <a:bodyPr wrap="none" anchor="ctr"/>
          <a:lstStyle/>
          <a:p>
            <a:pPr eaLnBrk="1" hangingPunct="1"/>
            <a:endParaRPr lang="ru-RU"/>
          </a:p>
        </p:txBody>
      </p:sp>
      <p:sp>
        <p:nvSpPr>
          <p:cNvPr id="6" name="Rectangle 3"/>
          <p:cNvSpPr txBox="1">
            <a:spLocks noChangeArrowheads="1"/>
          </p:cNvSpPr>
          <p:nvPr/>
        </p:nvSpPr>
        <p:spPr bwMode="auto">
          <a:xfrm>
            <a:off x="684213" y="3284538"/>
            <a:ext cx="7848600" cy="1782762"/>
          </a:xfrm>
          <a:prstGeom prst="rect">
            <a:avLst/>
          </a:prstGeom>
          <a:noFill/>
          <a:ln w="9525">
            <a:noFill/>
            <a:miter lim="800000"/>
            <a:headEnd/>
            <a:tailEnd/>
          </a:ln>
          <a:effectLst/>
        </p:spPr>
        <p:txBody>
          <a:bodyPr/>
          <a:lstStyle/>
          <a:p>
            <a:pPr>
              <a:spcBef>
                <a:spcPct val="20000"/>
              </a:spcBef>
            </a:pPr>
            <a:r>
              <a:rPr lang="kk-KZ" sz="3600" b="1" i="1" baseline="-25000">
                <a:solidFill>
                  <a:srgbClr val="C00000"/>
                </a:solidFill>
                <a:latin typeface="Times New Roman" pitchFamily="18" charset="0"/>
                <a:cs typeface="Times New Roman" pitchFamily="18" charset="0"/>
              </a:rPr>
              <a:t> 2.     1  </a:t>
            </a:r>
            <a:r>
              <a:rPr lang="kk-KZ" sz="3600" b="1" i="1" baseline="30000">
                <a:solidFill>
                  <a:srgbClr val="C00000"/>
                </a:solidFill>
                <a:latin typeface="Times New Roman" pitchFamily="18" charset="0"/>
                <a:cs typeface="Times New Roman" pitchFamily="18" charset="0"/>
              </a:rPr>
              <a:t>2</a:t>
            </a:r>
            <a:r>
              <a:rPr lang="kk-KZ" sz="3600" b="1" i="1">
                <a:solidFill>
                  <a:srgbClr val="C00000"/>
                </a:solidFill>
                <a:latin typeface="Times New Roman" pitchFamily="18" charset="0"/>
                <a:cs typeface="Times New Roman" pitchFamily="18" charset="0"/>
              </a:rPr>
              <a:t>H+  </a:t>
            </a:r>
            <a:r>
              <a:rPr lang="kk-KZ" sz="3600" b="1" i="1" baseline="-25000">
                <a:solidFill>
                  <a:srgbClr val="C00000"/>
                </a:solidFill>
                <a:latin typeface="Times New Roman" pitchFamily="18" charset="0"/>
                <a:cs typeface="Times New Roman" pitchFamily="18" charset="0"/>
              </a:rPr>
              <a:t>1</a:t>
            </a:r>
            <a:r>
              <a:rPr lang="kk-KZ" sz="3600" b="1" i="1" baseline="30000">
                <a:solidFill>
                  <a:srgbClr val="C00000"/>
                </a:solidFill>
                <a:latin typeface="Times New Roman" pitchFamily="18" charset="0"/>
                <a:cs typeface="Times New Roman" pitchFamily="18" charset="0"/>
              </a:rPr>
              <a:t>3</a:t>
            </a:r>
            <a:r>
              <a:rPr lang="kk-KZ" sz="3600" b="1" i="1">
                <a:solidFill>
                  <a:srgbClr val="C00000"/>
                </a:solidFill>
                <a:latin typeface="Times New Roman" pitchFamily="18" charset="0"/>
                <a:cs typeface="Times New Roman" pitchFamily="18" charset="0"/>
              </a:rPr>
              <a:t>H--- </a:t>
            </a:r>
            <a:r>
              <a:rPr lang="kk-KZ" sz="3600" b="1" i="1" baseline="-25000">
                <a:solidFill>
                  <a:srgbClr val="C00000"/>
                </a:solidFill>
                <a:latin typeface="Times New Roman" pitchFamily="18" charset="0"/>
                <a:cs typeface="Times New Roman" pitchFamily="18" charset="0"/>
              </a:rPr>
              <a:t>2</a:t>
            </a:r>
            <a:r>
              <a:rPr lang="kk-KZ" sz="3600" b="1" i="1" baseline="30000">
                <a:solidFill>
                  <a:srgbClr val="C00000"/>
                </a:solidFill>
                <a:latin typeface="Times New Roman" pitchFamily="18" charset="0"/>
                <a:cs typeface="Times New Roman" pitchFamily="18" charset="0"/>
              </a:rPr>
              <a:t>4</a:t>
            </a:r>
            <a:r>
              <a:rPr lang="kk-KZ" sz="3600" b="1" i="1">
                <a:solidFill>
                  <a:srgbClr val="C00000"/>
                </a:solidFill>
                <a:latin typeface="Times New Roman" pitchFamily="18" charset="0"/>
                <a:cs typeface="Times New Roman" pitchFamily="18" charset="0"/>
              </a:rPr>
              <a:t>He +</a:t>
            </a:r>
            <a:r>
              <a:rPr lang="kk-KZ" sz="3600" b="1" i="1" baseline="-25000">
                <a:solidFill>
                  <a:srgbClr val="C00000"/>
                </a:solidFill>
                <a:latin typeface="Times New Roman" pitchFamily="18" charset="0"/>
                <a:cs typeface="Times New Roman" pitchFamily="18" charset="0"/>
              </a:rPr>
              <a:t> </a:t>
            </a:r>
            <a:r>
              <a:rPr lang="kk-KZ" sz="3600" b="1" i="1">
                <a:solidFill>
                  <a:srgbClr val="C00000"/>
                </a:solidFill>
                <a:latin typeface="Times New Roman" pitchFamily="18" charset="0"/>
                <a:cs typeface="Times New Roman" pitchFamily="18" charset="0"/>
              </a:rPr>
              <a:t> </a:t>
            </a:r>
            <a:r>
              <a:rPr lang="kk-KZ" sz="3600" b="1" i="1" baseline="-25000">
                <a:solidFill>
                  <a:srgbClr val="C00000"/>
                </a:solidFill>
                <a:latin typeface="Times New Roman" pitchFamily="18" charset="0"/>
                <a:cs typeface="Times New Roman" pitchFamily="18" charset="0"/>
              </a:rPr>
              <a:t>0</a:t>
            </a:r>
            <a:r>
              <a:rPr lang="kk-KZ" sz="3600" b="1" i="1" baseline="30000">
                <a:solidFill>
                  <a:srgbClr val="C00000"/>
                </a:solidFill>
                <a:latin typeface="Times New Roman" pitchFamily="18" charset="0"/>
                <a:cs typeface="Times New Roman" pitchFamily="18" charset="0"/>
              </a:rPr>
              <a:t>1</a:t>
            </a:r>
            <a:r>
              <a:rPr lang="kk-KZ" sz="3600" b="1" i="1">
                <a:solidFill>
                  <a:srgbClr val="C00000"/>
                </a:solidFill>
                <a:latin typeface="Times New Roman" pitchFamily="18" charset="0"/>
                <a:cs typeface="Times New Roman" pitchFamily="18" charset="0"/>
              </a:rPr>
              <a:t>n   термоядролық  реакциясы кезінде 17,6 МэВ энергия бөлініп шығады. Массасы 2 г  гелийді синтездеу кезінде қанша энергия бөлінеді?</a:t>
            </a:r>
            <a:endParaRPr lang="ru-RU" sz="3600" b="1" i="1">
              <a:solidFill>
                <a:srgbClr val="C00000"/>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 calcmode="lin" valueType="num">
                                      <p:cBhvr additive="base">
                                        <p:cTn id="7"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6">
                                            <p:txEl>
                                              <p:pRg st="1" end="1"/>
                                            </p:txEl>
                                          </p:spTgt>
                                        </p:tgtEl>
                                        <p:attrNameLst>
                                          <p:attrName>style.visibility</p:attrName>
                                        </p:attrNameLst>
                                      </p:cBhvr>
                                      <p:to>
                                        <p:strVal val="visible"/>
                                      </p:to>
                                    </p:set>
                                    <p:anim calcmode="lin" valueType="num">
                                      <p:cBhvr additive="base">
                                        <p:cTn id="13" dur="500" fill="hold"/>
                                        <p:tgtEl>
                                          <p:spTgt spid="184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18866">
            <a:off x="3209925" y="2360613"/>
            <a:ext cx="219075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Рисунок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3250" y="2159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Скругленный прямоугольник 1"/>
          <p:cNvSpPr/>
          <p:nvPr/>
        </p:nvSpPr>
        <p:spPr>
          <a:xfrm>
            <a:off x="5229225" y="2489200"/>
            <a:ext cx="3024188"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Өте жоғары температурада жеңіл ядролардың бірігіп ауырлау ядроны түзу реакция</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3" name="Скругленный прямоугольник 2"/>
          <p:cNvSpPr/>
          <p:nvPr/>
        </p:nvSpPr>
        <p:spPr>
          <a:xfrm>
            <a:off x="6418263" y="3468688"/>
            <a:ext cx="2232025" cy="5762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dirty="0">
                <a:solidFill>
                  <a:srgbClr val="FF0000"/>
                </a:solidFill>
                <a:latin typeface="Times New Roman" panose="02020603050405020304" pitchFamily="18" charset="0"/>
                <a:cs typeface="Times New Roman" panose="02020603050405020304" pitchFamily="18" charset="0"/>
              </a:rPr>
              <a:t>Термоядролық реакция</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4" name="Скругленный прямоугольник 3"/>
          <p:cNvSpPr/>
          <p:nvPr/>
        </p:nvSpPr>
        <p:spPr>
          <a:xfrm>
            <a:off x="6034088" y="4246563"/>
            <a:ext cx="3001962" cy="815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Ядролардан және жеңіл электроннан тұратын иондалған газ</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6864350" y="5132388"/>
            <a:ext cx="2232025" cy="5762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2000" dirty="0">
                <a:solidFill>
                  <a:srgbClr val="FF0000"/>
                </a:solidFill>
                <a:latin typeface="Times New Roman" panose="02020603050405020304" pitchFamily="18" charset="0"/>
                <a:cs typeface="Times New Roman" panose="02020603050405020304" pitchFamily="18" charset="0"/>
              </a:rPr>
              <a:t>Плазма</a:t>
            </a:r>
            <a:endParaRPr lang="ru-RU" sz="2000" dirty="0">
              <a:solidFill>
                <a:srgbClr val="FF0000"/>
              </a:solidFill>
              <a:latin typeface="Times New Roman" panose="02020603050405020304" pitchFamily="18" charset="0"/>
              <a:cs typeface="Times New Roman" panose="02020603050405020304" pitchFamily="18" charset="0"/>
            </a:endParaRPr>
          </a:p>
        </p:txBody>
      </p:sp>
      <p:sp>
        <p:nvSpPr>
          <p:cNvPr id="6" name="Скругленный прямоугольник 5"/>
          <p:cNvSpPr/>
          <p:nvPr/>
        </p:nvSpPr>
        <p:spPr>
          <a:xfrm>
            <a:off x="908050" y="2571750"/>
            <a:ext cx="3001963" cy="815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Белгілі ядролық реакция  келесі дәл сондай реакцияны туғызатын процесс</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7" name="Скругленный прямоугольник 6"/>
          <p:cNvSpPr/>
          <p:nvPr/>
        </p:nvSpPr>
        <p:spPr>
          <a:xfrm>
            <a:off x="390525" y="3517900"/>
            <a:ext cx="2232025" cy="576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FF0000"/>
                </a:solidFill>
                <a:latin typeface="Times New Roman" panose="02020603050405020304" pitchFamily="18" charset="0"/>
                <a:cs typeface="Times New Roman" panose="02020603050405020304" pitchFamily="18" charset="0"/>
              </a:rPr>
              <a:t>Тізбекті  ядролық  реакция</a:t>
            </a:r>
            <a:endParaRPr lang="ru-RU" sz="1600" dirty="0">
              <a:solidFill>
                <a:srgbClr val="FF0000"/>
              </a:solidFill>
              <a:latin typeface="Times New Roman" panose="02020603050405020304" pitchFamily="18" charset="0"/>
              <a:cs typeface="Times New Roman" panose="02020603050405020304" pitchFamily="18" charset="0"/>
            </a:endParaRPr>
          </a:p>
        </p:txBody>
      </p:sp>
      <p:sp>
        <p:nvSpPr>
          <p:cNvPr id="8" name="Скругленный прямоугольник 7"/>
          <p:cNvSpPr/>
          <p:nvPr/>
        </p:nvSpPr>
        <p:spPr>
          <a:xfrm>
            <a:off x="251976" y="4254911"/>
            <a:ext cx="2228850" cy="815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Сәулеленудің  өлшем бірлігі</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9" name="Скругленный прямоугольник 8"/>
          <p:cNvSpPr/>
          <p:nvPr/>
        </p:nvSpPr>
        <p:spPr>
          <a:xfrm>
            <a:off x="33338" y="5229225"/>
            <a:ext cx="2232025" cy="5746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dirty="0">
                <a:solidFill>
                  <a:srgbClr val="FF0000"/>
                </a:solidFill>
                <a:latin typeface="Times New Roman" panose="02020603050405020304" pitchFamily="18" charset="0"/>
                <a:cs typeface="Times New Roman" panose="02020603050405020304" pitchFamily="18" charset="0"/>
              </a:rPr>
              <a:t>1 рентген</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10" name="Скругленный прямоугольник 9"/>
          <p:cNvSpPr/>
          <p:nvPr/>
        </p:nvSpPr>
        <p:spPr>
          <a:xfrm>
            <a:off x="2274888" y="965200"/>
            <a:ext cx="2232025" cy="847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Радиацияның  мөлшерін  өлшейтін құрал</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11" name="Скругленный прямоугольник 10"/>
          <p:cNvSpPr/>
          <p:nvPr/>
        </p:nvSpPr>
        <p:spPr>
          <a:xfrm>
            <a:off x="1755775" y="1898650"/>
            <a:ext cx="2232025" cy="576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err="1">
                <a:solidFill>
                  <a:srgbClr val="FF0000"/>
                </a:solidFill>
                <a:latin typeface="Times New Roman" panose="02020603050405020304" pitchFamily="18" charset="0"/>
                <a:cs typeface="Times New Roman" panose="02020603050405020304" pitchFamily="18" charset="0"/>
              </a:rPr>
              <a:t>Дозиметр</a:t>
            </a:r>
            <a:endParaRPr lang="ru-RU" sz="1600" dirty="0">
              <a:solidFill>
                <a:srgbClr val="FF0000"/>
              </a:solidFill>
              <a:latin typeface="Times New Roman" panose="02020603050405020304" pitchFamily="18" charset="0"/>
              <a:cs typeface="Times New Roman" panose="02020603050405020304" pitchFamily="18" charset="0"/>
            </a:endParaRPr>
          </a:p>
        </p:txBody>
      </p:sp>
      <p:sp>
        <p:nvSpPr>
          <p:cNvPr id="12" name="Скругленный прямоугольник 11"/>
          <p:cNvSpPr/>
          <p:nvPr/>
        </p:nvSpPr>
        <p:spPr>
          <a:xfrm>
            <a:off x="4557713" y="947738"/>
            <a:ext cx="2217737" cy="8334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kk-KZ" sz="1600" dirty="0">
                <a:solidFill>
                  <a:srgbClr val="1C1CDA"/>
                </a:solidFill>
                <a:latin typeface="Times New Roman" panose="02020603050405020304" pitchFamily="18" charset="0"/>
                <a:cs typeface="Times New Roman" panose="02020603050405020304" pitchFamily="18" charset="0"/>
              </a:rPr>
              <a:t>Шығарылған сәуленің жұтылған дозасының формуласы</a:t>
            </a:r>
            <a:endParaRPr lang="ru-RU" sz="1600" dirty="0">
              <a:solidFill>
                <a:srgbClr val="1C1CDA"/>
              </a:solidFill>
              <a:latin typeface="Times New Roman" panose="02020603050405020304" pitchFamily="18" charset="0"/>
              <a:cs typeface="Times New Roman" panose="02020603050405020304" pitchFamily="18" charset="0"/>
            </a:endParaRPr>
          </a:p>
        </p:txBody>
      </p:sp>
      <p:sp>
        <p:nvSpPr>
          <p:cNvPr id="13" name="Скругленный прямоугольник 12"/>
          <p:cNvSpPr/>
          <p:nvPr/>
        </p:nvSpPr>
        <p:spPr>
          <a:xfrm>
            <a:off x="4768738" y="1845670"/>
            <a:ext cx="2232025" cy="576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0000"/>
                </a:solidFill>
                <a:latin typeface="Times New Roman" panose="02020603050405020304" pitchFamily="18" charset="0"/>
                <a:cs typeface="Times New Roman" panose="02020603050405020304" pitchFamily="18" charset="0"/>
              </a:rPr>
              <a:t>D=E/m</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1671107" y="8475"/>
            <a:ext cx="5863914" cy="923330"/>
          </a:xfrm>
          <a:prstGeom prst="rect">
            <a:avLst/>
          </a:prstGeom>
          <a:noFill/>
        </p:spPr>
        <p:txBody>
          <a:bodyPr wrap="none">
            <a:spAutoFit/>
          </a:bodyPr>
          <a:lstStyle/>
          <a:p>
            <a:pPr algn="ctr">
              <a:defRPr/>
            </a:pPr>
            <a:r>
              <a:rPr lang="ru-RU" sz="5400" b="1" dirty="0" err="1">
                <a:ln w="22225">
                  <a:solidFill>
                    <a:srgbClr val="FF0000"/>
                  </a:solidFill>
                  <a:prstDash val="solid"/>
                </a:ln>
                <a:solidFill>
                  <a:srgbClr val="FB4F2D"/>
                </a:solidFill>
                <a:latin typeface="Arial" panose="020B0604020202020204" pitchFamily="34" charset="0"/>
              </a:rPr>
              <a:t>Физикалық</a:t>
            </a:r>
            <a:r>
              <a:rPr lang="ru-RU" sz="5400" b="1" dirty="0">
                <a:ln w="22225">
                  <a:solidFill>
                    <a:srgbClr val="FF0000"/>
                  </a:solidFill>
                  <a:prstDash val="solid"/>
                </a:ln>
                <a:solidFill>
                  <a:srgbClr val="FB4F2D"/>
                </a:solidFill>
                <a:latin typeface="Arial" panose="020B0604020202020204" pitchFamily="34" charset="0"/>
              </a:rPr>
              <a:t> лото</a:t>
            </a:r>
          </a:p>
        </p:txBody>
      </p:sp>
      <p:pic>
        <p:nvPicPr>
          <p:cNvPr id="20" name="Рисунок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09875" y="4529138"/>
            <a:ext cx="3081338"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Рисунок 20" descr="C:\Users\учитель\Downloads\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696913"/>
            <a:ext cx="10541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4622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21"/>
                                        </p:tgtEl>
                                        <p:attrNameLst>
                                          <p:attrName>r</p:attrName>
                                        </p:attrNameLst>
                                      </p:cBhvr>
                                    </p:animRot>
                                    <p:animRot by="-240000">
                                      <p:cBhvr>
                                        <p:cTn id="12" dur="200" fill="hold">
                                          <p:stCondLst>
                                            <p:cond delay="200"/>
                                          </p:stCondLst>
                                        </p:cTn>
                                        <p:tgtEl>
                                          <p:spTgt spid="21"/>
                                        </p:tgtEl>
                                        <p:attrNameLst>
                                          <p:attrName>r</p:attrName>
                                        </p:attrNameLst>
                                      </p:cBhvr>
                                    </p:animRot>
                                    <p:animRot by="240000">
                                      <p:cBhvr>
                                        <p:cTn id="13" dur="200" fill="hold">
                                          <p:stCondLst>
                                            <p:cond delay="400"/>
                                          </p:stCondLst>
                                        </p:cTn>
                                        <p:tgtEl>
                                          <p:spTgt spid="21"/>
                                        </p:tgtEl>
                                        <p:attrNameLst>
                                          <p:attrName>r</p:attrName>
                                        </p:attrNameLst>
                                      </p:cBhvr>
                                    </p:animRot>
                                    <p:animRot by="-240000">
                                      <p:cBhvr>
                                        <p:cTn id="14" dur="200" fill="hold">
                                          <p:stCondLst>
                                            <p:cond delay="600"/>
                                          </p:stCondLst>
                                        </p:cTn>
                                        <p:tgtEl>
                                          <p:spTgt spid="21"/>
                                        </p:tgtEl>
                                        <p:attrNameLst>
                                          <p:attrName>r</p:attrName>
                                        </p:attrNameLst>
                                      </p:cBhvr>
                                    </p:animRot>
                                    <p:animRot by="120000">
                                      <p:cBhvr>
                                        <p:cTn id="15" dur="200" fill="hold">
                                          <p:stCondLst>
                                            <p:cond delay="800"/>
                                          </p:stCondLst>
                                        </p:cTn>
                                        <p:tgtEl>
                                          <p:spTgt spid="21"/>
                                        </p:tgtEl>
                                        <p:attrNameLst>
                                          <p:attrName>r</p:attrName>
                                        </p:attrNameLst>
                                      </p:cBhvr>
                                    </p:animRot>
                                  </p:childTnLst>
                                </p:cTn>
                              </p:par>
                            </p:childTnLst>
                          </p:cTn>
                        </p:par>
                      </p:childTnLst>
                    </p:cTn>
                  </p:par>
                  <p:par>
                    <p:cTn id="16" fill="hold" nodeType="clickPar">
                      <p:stCondLst>
                        <p:cond delay="indefinite"/>
                      </p:stCondLst>
                      <p:childTnLst>
                        <p:par>
                          <p:cTn id="17" fill="hold" nodeType="withGroup">
                            <p:stCondLst>
                              <p:cond delay="0"/>
                            </p:stCondLst>
                            <p:childTnLst>
                              <p:par>
                                <p:cTn id="18" presetID="21" presetClass="entr" presetSubtype="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1)">
                                      <p:cBhvr>
                                        <p:cTn id="20" dur="2000"/>
                                        <p:tgtEl>
                                          <p:spTgt spid="1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ircle(in)">
                                      <p:cBhvr>
                                        <p:cTn id="37" dur="2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amond(in)">
                                      <p:cBhvr>
                                        <p:cTn id="42" dur="20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1"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diamond(in)">
                                      <p:cBhvr>
                                        <p:cTn id="52" dur="2000"/>
                                        <p:tgtEl>
                                          <p:spTgt spid="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circle(in)">
                                      <p:cBhvr>
                                        <p:cTn id="57" dur="2000"/>
                                        <p:tgtEl>
                                          <p:spTgt spid="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circle(in)">
                                      <p:cBhvr>
                                        <p:cTn id="62" dur="2000"/>
                                        <p:tgtEl>
                                          <p:spTgt spid="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circle(in)">
                                      <p:cBhvr>
                                        <p:cTn id="67" dur="2000"/>
                                        <p:tgtEl>
                                          <p:spTgt spid="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heel(1)">
                                      <p:cBhvr>
                                        <p:cTn id="72" dur="2000"/>
                                        <p:tgtEl>
                                          <p:spTgt spid="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3" presetClass="entr" presetSubtype="16"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plus(in)">
                                      <p:cBhvr>
                                        <p:cTn id="77" dur="2000"/>
                                        <p:tgtEl>
                                          <p:spTgt spid="9"/>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wheel(1)">
                                      <p:cBhvr>
                                        <p:cTn id="82" dur="2000"/>
                                        <p:tgtEl>
                                          <p:spTgt spid="4"/>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3" presetClass="entr" presetSubtype="16" fill="hold" grpId="0"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plus(in)">
                                      <p:cBhvr>
                                        <p:cTn id="87" dur="2000"/>
                                        <p:tgtEl>
                                          <p:spTgt spid="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6" presetClass="entr" presetSubtype="16"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circle(in)">
                                      <p:cBhvr>
                                        <p:cTn id="9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17693"/>
            <a:ext cx="8286808" cy="6740307"/>
          </a:xfrm>
          <a:prstGeom prst="rect">
            <a:avLst/>
          </a:prstGeom>
        </p:spPr>
        <p:txBody>
          <a:bodyPr wrap="square">
            <a:spAutoFit/>
          </a:bodyPr>
          <a:lstStyle/>
          <a:p>
            <a:pPr algn="ct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Ақпараттық қоғамның негізгі</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талабы</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оқушыларға ақпараттық білім</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негіздерін</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беру,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логикалық </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құрылымдық ойлау</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қабілеттерін дамыту</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ақпараттық технологияны</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өзіндік </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даму мен оны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іске</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асыру</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құралы ретінде</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пайдалану</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дағдыларын қалыптастырып</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ақпараттық қоғамға бейімдеу</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4546" y="571480"/>
            <a:ext cx="5177956" cy="646331"/>
          </a:xfrm>
          <a:prstGeom prst="rect">
            <a:avLst/>
          </a:prstGeom>
        </p:spPr>
        <p:txBody>
          <a:bodyPr wrap="none">
            <a:spAutoFit/>
          </a:bodyPr>
          <a:lstStyle/>
          <a:p>
            <a:r>
              <a:rPr lang="kk-KZ"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Э</a:t>
            </a:r>
            <a:r>
              <a:rPr lang="ru-RU" sz="3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лектрондық </a:t>
            </a:r>
            <a:r>
              <a:rPr lang="ru-RU" sz="3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оқулықтар</a:t>
            </a:r>
            <a:endParaRPr lang="ru-RU"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26" name="Rectangle 2"/>
          <p:cNvSpPr>
            <a:spLocks noChangeArrowheads="1"/>
          </p:cNvSpPr>
          <p:nvPr/>
        </p:nvSpPr>
        <p:spPr bwMode="auto">
          <a:xfrm>
            <a:off x="357158" y="1785926"/>
            <a:ext cx="8286808"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Оқушылардың өз бетінше</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білім</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алу</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қызметің ұйымдастыруға;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endParaRPr kumimoji="0" lang="ru-RU" sz="11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Әр түрлі ақпаратты жинау</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өндеу, сақтау, объектілерді</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құбылыстарды модельдеу</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сияқты, оқыту қызметін ұйымдастыру процесіңде қазіргі заманғы ақпараттық технологиялардың мүмкіндіктерін пайдалануға;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endParaRPr kumimoji="0" lang="ru-RU" sz="11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Оқу процесінде</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мультимедия</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технологияларын</a:t>
            </a:r>
            <a:r>
              <a:rPr kumimoji="0" lang="ru-RU" sz="2000" i="0" u="none" strike="noStrike" normalizeH="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пайдалануға;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endParaRPr kumimoji="0" lang="ru-RU" sz="11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Оқушылардың интеллектуалды</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мүмкіндіктерін, білім</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дағды, іскерлік</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денгейлерін</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сабаққа дайындық денгейін</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бақылауға;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endParaRPr kumimoji="0" lang="ru-RU" sz="11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Оқушылардың өз бетінше</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оқу қызметін жүзеге асыру</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үшін жағдай жасауға;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endParaRPr kumimoji="0" lang="ru-RU" sz="11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Қазіргі заманда</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ақпараттық ағымдарды басқаруды қамтамасыз етуге</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r>
              <a:rPr kumimoji="0" lang="ru-RU" sz="2000" i="0" u="none" strike="noStrike" normalizeH="0" baseline="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мүмкіндік береді</a:t>
            </a:r>
            <a:r>
              <a:rPr kumimoji="0" lang="ru-RU" sz="20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ea typeface="Calibri" pitchFamily="34"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xEl>
                                              <p:pRg st="0" end="0"/>
                                            </p:txEl>
                                          </p:spTgt>
                                        </p:tgtEl>
                                        <p:attrNameLst>
                                          <p:attrName>style.visibility</p:attrName>
                                        </p:attrNameLst>
                                      </p:cBhvr>
                                      <p:to>
                                        <p:strVal val="visible"/>
                                      </p:to>
                                    </p:set>
                                    <p:animEffect transition="in" filter="blinds(horizontal)">
                                      <p:cBhvr>
                                        <p:cTn id="12" dur="500"/>
                                        <p:tgtEl>
                                          <p:spTgt spid="10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26">
                                            <p:txEl>
                                              <p:pRg st="1" end="1"/>
                                            </p:txEl>
                                          </p:spTgt>
                                        </p:tgtEl>
                                        <p:attrNameLst>
                                          <p:attrName>style.visibility</p:attrName>
                                        </p:attrNameLst>
                                      </p:cBhvr>
                                      <p:to>
                                        <p:strVal val="visible"/>
                                      </p:to>
                                    </p:set>
                                    <p:animEffect transition="in" filter="box(in)">
                                      <p:cBhvr>
                                        <p:cTn id="17" dur="500"/>
                                        <p:tgtEl>
                                          <p:spTgt spid="102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26">
                                            <p:txEl>
                                              <p:pRg st="2" end="2"/>
                                            </p:txEl>
                                          </p:spTgt>
                                        </p:tgtEl>
                                        <p:attrNameLst>
                                          <p:attrName>style.visibility</p:attrName>
                                        </p:attrNameLst>
                                      </p:cBhvr>
                                      <p:to>
                                        <p:strVal val="visible"/>
                                      </p:to>
                                    </p:set>
                                    <p:animEffect transition="in" filter="box(in)">
                                      <p:cBhvr>
                                        <p:cTn id="22" dur="500"/>
                                        <p:tgtEl>
                                          <p:spTgt spid="102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026">
                                            <p:txEl>
                                              <p:pRg st="3" end="3"/>
                                            </p:txEl>
                                          </p:spTgt>
                                        </p:tgtEl>
                                        <p:attrNameLst>
                                          <p:attrName>style.visibility</p:attrName>
                                        </p:attrNameLst>
                                      </p:cBhvr>
                                      <p:to>
                                        <p:strVal val="visible"/>
                                      </p:to>
                                    </p:set>
                                    <p:animEffect transition="in" filter="box(in)">
                                      <p:cBhvr>
                                        <p:cTn id="27" dur="500"/>
                                        <p:tgtEl>
                                          <p:spTgt spid="102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026">
                                            <p:txEl>
                                              <p:pRg st="4" end="4"/>
                                            </p:txEl>
                                          </p:spTgt>
                                        </p:tgtEl>
                                        <p:attrNameLst>
                                          <p:attrName>style.visibility</p:attrName>
                                        </p:attrNameLst>
                                      </p:cBhvr>
                                      <p:to>
                                        <p:strVal val="visible"/>
                                      </p:to>
                                    </p:set>
                                    <p:animEffect transition="in" filter="box(in)">
                                      <p:cBhvr>
                                        <p:cTn id="32" dur="500"/>
                                        <p:tgtEl>
                                          <p:spTgt spid="102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026">
                                            <p:txEl>
                                              <p:pRg st="5" end="5"/>
                                            </p:txEl>
                                          </p:spTgt>
                                        </p:tgtEl>
                                        <p:attrNameLst>
                                          <p:attrName>style.visibility</p:attrName>
                                        </p:attrNameLst>
                                      </p:cBhvr>
                                      <p:to>
                                        <p:strVal val="visible"/>
                                      </p:to>
                                    </p:set>
                                    <p:animEffect transition="in" filter="box(in)">
                                      <p:cBhvr>
                                        <p:cTn id="37" dur="500"/>
                                        <p:tgtEl>
                                          <p:spTgt spid="10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285720" y="856357"/>
            <a:ext cx="850109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Электрондық оқулықтың тиімділігі</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зор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Электрондық</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оқу</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құралы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бұл</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оқу</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курсының</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ең</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маңызды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бөлімдерін</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сонымен</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бірге</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есептер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жинағы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анықтамалар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энциклопедиялар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карталар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атластар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оқу</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эксперименттерін</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жүргізу</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нұсқаулары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практикумға</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endParaRPr kumimoji="0" lang="ru-RU" sz="16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т.б.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білім</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беруді</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басқаратын мемлекеттік</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органдар</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тағайындаған арнайы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статусы бар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берілген</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түрдегі баспаларды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r>
              <a:rPr kumimoji="0" lang="ru-RU" sz="3200" b="1" i="0" u="none" strike="noStrike" spc="50" normalizeH="0" baseline="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қамтитын электрондық оқу басылымы</a:t>
            </a:r>
            <a:r>
              <a:rPr kumimoji="0" lang="ru-RU" sz="32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ea typeface="Calibri" pitchFamily="34" charset="0"/>
                <a:cs typeface="Times New Roman" pitchFamily="18" charset="0"/>
              </a:rPr>
              <a:t>. </a:t>
            </a:r>
            <a:endParaRPr kumimoji="0" lang="ru-RU" sz="4400" b="1" i="0" u="none" strike="noStrike" spc="50" normalizeH="0" baseline="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32656"/>
            <a:ext cx="8352928" cy="5552802"/>
          </a:xfrm>
          <a:prstGeom prst="rect">
            <a:avLst/>
          </a:prstGeom>
        </p:spPr>
        <p:txBody>
          <a:bodyPr wrap="square">
            <a:spAutoFit/>
          </a:bodyPr>
          <a:lstStyle/>
          <a:p>
            <a:pPr algn="ctr" fontAlgn="base">
              <a:spcBef>
                <a:spcPts val="350"/>
              </a:spcBef>
              <a:spcAft>
                <a:spcPts val="350"/>
              </a:spcAft>
            </a:pP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2013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жылғы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тамыздан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бастап</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Жалпы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білім</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беретін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мектептерге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түсу</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үшін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құжаттарды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қабылдау</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Оқушылардың</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жеке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санаттарына</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жалпы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білім</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беретін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мектептердегі</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тәрбиеленушілірге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тегін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тамақтану</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үшін</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құжаттарды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қабылдау</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ҚР БҒМ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электрондық</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қызметтері</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іске</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 </a:t>
            </a:r>
            <a:r>
              <a:rPr lang="ru-RU" i="1" dirty="0" err="1">
                <a:solidFill>
                  <a:srgbClr val="505050"/>
                </a:solidFill>
                <a:latin typeface="Times New Roman" panose="02020603050405020304" pitchFamily="18" charset="0"/>
                <a:ea typeface="Calibri" panose="020F0502020204030204" pitchFamily="34" charset="0"/>
                <a:cs typeface="Times New Roman" panose="02020603050405020304" pitchFamily="18" charset="0"/>
              </a:rPr>
              <a:t>қосылды</a:t>
            </a:r>
            <a:r>
              <a:rPr lang="ru-RU" i="1" dirty="0">
                <a:solidFill>
                  <a:srgbClr val="505050"/>
                </a:solidFill>
                <a:latin typeface="Times New Roman" panose="02020603050405020304" pitchFamily="18" charset="0"/>
                <a:ea typeface="Calibri" panose="020F0502020204030204" pitchFamily="34" charset="0"/>
                <a:cs typeface="Times New Roman" panose="02020603050405020304" pitchFamily="18" charset="0"/>
              </a:rPr>
              <a:t>.</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fontAlgn="base">
              <a:spcBef>
                <a:spcPts val="350"/>
              </a:spcBef>
              <a:spcAft>
                <a:spcPts val="350"/>
              </a:spcAft>
            </a:pP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fontAlgn="base">
              <a:spcAft>
                <a:spcPts val="0"/>
              </a:spcAft>
            </a:pPr>
            <a:r>
              <a:rPr lang="ru-RU" i="1"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e-</a:t>
            </a:r>
            <a:r>
              <a:rPr lang="ru-RU" i="1" dirty="0" err="1"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Learning</a:t>
            </a:r>
            <a:r>
              <a:rPr lang="ru-RU" i="1"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электрондық</a:t>
            </a:r>
            <a:r>
              <a:rPr lang="ru-RU" i="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оқыту</a:t>
            </a:r>
            <a:r>
              <a:rPr lang="ru-RU" i="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жүйесі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Қазақстан</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Республикасында</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білім</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беруді</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дамытудың</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2011 - 2020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жылдарға</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арналған</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мемлекеттік</a:t>
            </a:r>
            <a:r>
              <a:rPr lang="ru-RU" u="sng" dirty="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u="sng" dirty="0" err="1" smtClean="0">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бағдарламасына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spcAft>
                <a:spcPts val="0"/>
              </a:spcAft>
            </a:pPr>
            <a:r>
              <a:rPr lang="ru-RU" dirty="0" err="1"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қосылған</a:t>
            </a:r>
            <a:r>
              <a:rPr lang="ru-RU" dirty="0" smtClean="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ауқымды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мемлекеттік</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жоба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fontAlgn="base">
              <a:spcAft>
                <a:spcPts val="0"/>
              </a:spcAft>
            </a:pP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Жобаның</a:t>
            </a:r>
            <a:r>
              <a:rPr lang="ru-RU" i="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негізгі</a:t>
            </a:r>
            <a:r>
              <a:rPr lang="ru-RU" i="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мақсаты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үздік</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білім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ресурстары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мен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технологияларға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білім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беру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процесінің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барлық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қатысушыларына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қолжетімділікті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қамтамасыз</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ету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fontAlgn="base">
              <a:spcBef>
                <a:spcPts val="720"/>
              </a:spcBef>
              <a:spcAft>
                <a:spcPts val="0"/>
              </a:spcAft>
            </a:pP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Мақсаттары</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fontAlgn="base">
              <a:spcAft>
                <a:spcPts val="900"/>
              </a:spcAft>
              <a:buSzPts val="1000"/>
              <a:buFont typeface="Wingdings" panose="05000000000000000000" pitchFamily="2" charset="2"/>
              <a:buChar char=""/>
              <a:tabLst>
                <a:tab pos="457200" algn="l"/>
              </a:tabLs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мазмұнды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оқыту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технологиясын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жаңарту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негізінде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орта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білім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берудің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сапасын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елеулі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арттыру</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fontAlgn="base">
              <a:spcAft>
                <a:spcPts val="900"/>
              </a:spcAft>
              <a:buSzPts val="1000"/>
              <a:buFont typeface="Wingdings" panose="05000000000000000000" pitchFamily="2" charset="2"/>
              <a:buChar char=""/>
              <a:tabLst>
                <a:tab pos="457200" algn="l"/>
              </a:tabLs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байланыстың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цифрлық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технологиялардың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заманауи</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құралдары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мүмкіншіліктерін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пайдаланумен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процесіне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қатысушылар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үшін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сапалы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білім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беру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қызметтерін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дамыту</a:t>
            </a: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fontAlgn="base">
              <a:spcAft>
                <a:spcPts val="900"/>
              </a:spcAft>
              <a:buSzPts val="1000"/>
              <a:buFont typeface="Wingdings" panose="05000000000000000000" pitchFamily="2" charset="2"/>
              <a:buChar char=""/>
              <a:tabLst>
                <a:tab pos="457200" algn="l"/>
              </a:tabLs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оқытудың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жаңа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құралдарын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енгізу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есебінен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білім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беру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ресурстарына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қолжетімділіктің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жағдайларын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қамтамасыз</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ету</a:t>
            </a:r>
            <a:endParaRPr lang="ru-RU"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058361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908720"/>
            <a:ext cx="8496944" cy="4740272"/>
          </a:xfrm>
          <a:prstGeom prst="rect">
            <a:avLst/>
          </a:prstGeom>
        </p:spPr>
        <p:txBody>
          <a:bodyPr wrap="square">
            <a:spAutoFit/>
          </a:bodyPr>
          <a:lstStyle/>
          <a:p>
            <a:pPr algn="ctr" fontAlgn="base">
              <a:lnSpc>
                <a:spcPts val="1405"/>
              </a:lnSpc>
              <a:spcBef>
                <a:spcPts val="350"/>
              </a:spcBef>
              <a:spcAft>
                <a:spcPts val="350"/>
              </a:spcAft>
            </a:pPr>
            <a:r>
              <a:rPr lang="ru-RU" sz="4000" b="1" i="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Артықшылықтары</a:t>
            </a:r>
            <a:endParaRPr lang="ru-RU" sz="4000" i="1"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ct val="107000"/>
              </a:lnSpc>
              <a:spcAft>
                <a:spcPts val="0"/>
              </a:spcAft>
            </a:pP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2"/>
              </a:rPr>
              <a:t>Педагогтар</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2"/>
              </a:rPr>
              <a:t> </a:t>
            </a: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2"/>
              </a:rPr>
              <a:t>үшін</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ts val="1800"/>
              </a:lnSpc>
              <a:spcAft>
                <a:spcPts val="0"/>
              </a:spcAf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Әрбір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мұғалім</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оқытушы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электрондық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күнделік</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пен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журналдарға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тек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ғана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бағаны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қоймай</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әрбір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оқушының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үлгерімін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қадағалай</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алады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2"/>
              </a:rPr>
              <a:t>Мүмкіншіліктер</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ct val="107000"/>
              </a:lnSpc>
              <a:spcAft>
                <a:spcPts val="0"/>
              </a:spcAft>
            </a:pP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3"/>
              </a:rPr>
              <a:t>Әкімшілік</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3"/>
              </a:rPr>
              <a:t> </a:t>
            </a: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3"/>
              </a:rPr>
              <a:t>үшін</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ts val="1800"/>
              </a:lnSpc>
              <a:spcAft>
                <a:spcPts val="0"/>
              </a:spcAf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Нормативтік-құқықтық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базаны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жүргізу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есептер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мен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құжаттаманы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әзірлеу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персоналдың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кадрлық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есебі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мектептің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сабақ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кестесін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әзірлеу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осының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барлығын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автоматтандыруға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жақсартуға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жылдамдатуға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болады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3"/>
              </a:rPr>
              <a:t>Нақтырақ</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ct val="107000"/>
              </a:lnSpc>
              <a:spcAft>
                <a:spcPts val="0"/>
              </a:spcAft>
            </a:pP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4"/>
              </a:rPr>
              <a:t>Білім</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4"/>
              </a:rPr>
              <a:t> </a:t>
            </a: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4"/>
              </a:rPr>
              <a:t>алушылар</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4"/>
              </a:rPr>
              <a:t> </a:t>
            </a: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4"/>
              </a:rPr>
              <a:t>үшін</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ts val="1800"/>
              </a:lnSpc>
              <a:spcAft>
                <a:spcPts val="0"/>
              </a:spcAft>
            </a:pP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e-</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Learning</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-те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оқуда</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жетістіктерге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жету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үшін</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барлық</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қажетті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модулдер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жүйелер</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бар.</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r>
            <a:b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br>
            <a:r>
              <a:rPr lang="ru-RU" dirty="0" err="1">
                <a:solidFill>
                  <a:srgbClr val="1A8FFB"/>
                </a:solidFill>
                <a:latin typeface="Times New Roman" panose="02020603050405020304" pitchFamily="18" charset="0"/>
                <a:ea typeface="Times New Roman" panose="02020603050405020304" pitchFamily="18" charset="0"/>
                <a:cs typeface="Times New Roman" panose="02020603050405020304" pitchFamily="18" charset="0"/>
                <a:hlinkClick r:id="rId4"/>
              </a:rPr>
              <a:t>Толығырық</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fontAlgn="base">
              <a:lnSpc>
                <a:spcPct val="107000"/>
              </a:lnSpc>
              <a:spcAft>
                <a:spcPts val="0"/>
              </a:spcAft>
            </a:pP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5"/>
              </a:rPr>
              <a:t>Ата-аналар</a:t>
            </a:r>
            <a:r>
              <a:rPr lang="ru-RU" b="1"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5"/>
              </a:rPr>
              <a:t> </a:t>
            </a:r>
            <a:r>
              <a:rPr lang="ru-RU" b="1"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hlinkClick r:id="rId5"/>
              </a:rPr>
              <a:t>үшін</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fontAlgn="base">
              <a:lnSpc>
                <a:spcPts val="1800"/>
              </a:lnSpc>
              <a:spcAft>
                <a:spcPts val="0"/>
              </a:spcAft>
            </a:pP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Өзінің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баласының</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үлгерімі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және</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қатысуы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туралы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дәйекті</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ақпараттарды</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жедел</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алу</a:t>
            </a:r>
            <a:r>
              <a:rPr lang="ru-RU"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97921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20134839">
            <a:off x="106434" y="2642380"/>
            <a:ext cx="8581132" cy="923330"/>
          </a:xfrm>
          <a:prstGeom prst="rect">
            <a:avLst/>
          </a:prstGeom>
          <a:noFill/>
        </p:spPr>
        <p:txBody>
          <a:bodyPr wrap="square" lIns="91440" tIns="45720" rIns="91440" bIns="45720">
            <a:spAutoFit/>
          </a:bodyPr>
          <a:lstStyle/>
          <a:p>
            <a:pPr algn="ctr"/>
            <a:r>
              <a:rPr lang="kk-KZ"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Назарларыңызға рахмет!</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816" y="0"/>
            <a:ext cx="9429816" cy="954107"/>
          </a:xfrm>
          <a:prstGeom prst="rect">
            <a:avLst/>
          </a:prstGeom>
          <a:noFill/>
        </p:spPr>
        <p:txBody>
          <a:bodyPr wrap="square" lIns="91440" tIns="45720" rIns="91440" bIns="45720">
            <a:spAutoFit/>
          </a:bodyPr>
          <a:lstStyle/>
          <a:p>
            <a:pPr algn="ct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Физика </a:t>
            </a:r>
            <a:r>
              <a:rPr lang="ru-RU" sz="28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сабақтарында</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28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ақпараттық</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 </a:t>
            </a:r>
            <a:r>
              <a:rPr lang="ru-RU" sz="28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коммуникациялық</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28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технологияларды</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28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пайдаланудың</a:t>
            </a:r>
            <a:r>
              <a:rPr lang="ru-RU"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28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тиімділігі</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p>
        </p:txBody>
      </p:sp>
      <p:sp>
        <p:nvSpPr>
          <p:cNvPr id="3" name="Прямоугольник 2"/>
          <p:cNvSpPr/>
          <p:nvPr/>
        </p:nvSpPr>
        <p:spPr>
          <a:xfrm>
            <a:off x="500034" y="1142984"/>
            <a:ext cx="6870226" cy="523220"/>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err="1"/>
              <a:t>-</a:t>
            </a:r>
            <a:r>
              <a:rPr lang="ru-RU" sz="2800" dirty="0" err="1">
                <a:latin typeface="Times New Roman" pitchFamily="18" charset="0"/>
                <a:cs typeface="Times New Roman" pitchFamily="18" charset="0"/>
              </a:rPr>
              <a:t>оқушының</a:t>
            </a:r>
            <a:r>
              <a:rPr lang="ru-RU" sz="2800" dirty="0" err="1"/>
              <a:t> өз бетімен</a:t>
            </a:r>
            <a:r>
              <a:rPr lang="ru-RU" sz="2800" dirty="0"/>
              <a:t> </a:t>
            </a:r>
            <a:r>
              <a:rPr lang="ru-RU" sz="2800" dirty="0" err="1"/>
              <a:t>жұмысы;</a:t>
            </a:r>
            <a:r>
              <a:rPr lang="ru-RU" sz="2800" dirty="0"/>
              <a:t> </a:t>
            </a:r>
          </a:p>
        </p:txBody>
      </p:sp>
      <p:sp>
        <p:nvSpPr>
          <p:cNvPr id="4" name="Прямоугольник 3"/>
          <p:cNvSpPr/>
          <p:nvPr/>
        </p:nvSpPr>
        <p:spPr>
          <a:xfrm>
            <a:off x="500034" y="1714488"/>
            <a:ext cx="7720188" cy="523220"/>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a:t>-аз </a:t>
            </a:r>
            <a:r>
              <a:rPr lang="ru-RU" sz="2800" dirty="0" err="1"/>
              <a:t>уақытта көп білім</a:t>
            </a:r>
            <a:r>
              <a:rPr lang="ru-RU" sz="2800" dirty="0"/>
              <a:t> </a:t>
            </a:r>
            <a:r>
              <a:rPr lang="ru-RU" sz="2800" dirty="0" err="1"/>
              <a:t>алып</a:t>
            </a:r>
            <a:r>
              <a:rPr lang="ru-RU" sz="2800" dirty="0"/>
              <a:t>, </a:t>
            </a:r>
            <a:r>
              <a:rPr lang="ru-RU" sz="2800" dirty="0" err="1"/>
              <a:t>уақытты үнемдеу</a:t>
            </a:r>
            <a:r>
              <a:rPr lang="ru-RU" sz="2800" dirty="0"/>
              <a:t>; </a:t>
            </a:r>
          </a:p>
        </p:txBody>
      </p:sp>
      <p:sp>
        <p:nvSpPr>
          <p:cNvPr id="6" name="Прямоугольник 5"/>
          <p:cNvSpPr/>
          <p:nvPr/>
        </p:nvSpPr>
        <p:spPr>
          <a:xfrm>
            <a:off x="500034" y="2285992"/>
            <a:ext cx="8145153" cy="523220"/>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err="1"/>
              <a:t>-қашықтықтан білім</a:t>
            </a:r>
            <a:r>
              <a:rPr lang="ru-RU" sz="2800" dirty="0"/>
              <a:t> </a:t>
            </a:r>
            <a:r>
              <a:rPr lang="ru-RU" sz="2800" dirty="0" err="1"/>
              <a:t>алу</a:t>
            </a:r>
            <a:r>
              <a:rPr lang="ru-RU" sz="2800" dirty="0"/>
              <a:t> </a:t>
            </a:r>
            <a:r>
              <a:rPr lang="ru-RU" sz="2800" dirty="0" err="1"/>
              <a:t>мүмкіндігінің туындауы</a:t>
            </a:r>
            <a:r>
              <a:rPr lang="ru-RU" sz="2800" dirty="0"/>
              <a:t>; </a:t>
            </a:r>
          </a:p>
        </p:txBody>
      </p:sp>
      <p:sp>
        <p:nvSpPr>
          <p:cNvPr id="7" name="Прямоугольник 6"/>
          <p:cNvSpPr/>
          <p:nvPr/>
        </p:nvSpPr>
        <p:spPr>
          <a:xfrm>
            <a:off x="500034" y="2857496"/>
            <a:ext cx="8145153" cy="523220"/>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a:t>-</a:t>
            </a:r>
            <a:r>
              <a:rPr lang="ru-RU" sz="2800" dirty="0" err="1"/>
              <a:t>қажетті</a:t>
            </a:r>
            <a:r>
              <a:rPr lang="ru-RU" sz="2800" dirty="0"/>
              <a:t> </a:t>
            </a:r>
            <a:r>
              <a:rPr lang="ru-RU" sz="2800" dirty="0" err="1"/>
              <a:t>ақпаратты</a:t>
            </a:r>
            <a:r>
              <a:rPr lang="ru-RU" sz="2800" dirty="0"/>
              <a:t> </a:t>
            </a:r>
            <a:r>
              <a:rPr lang="ru-RU" sz="2800" dirty="0" err="1"/>
              <a:t>жедел</a:t>
            </a:r>
            <a:r>
              <a:rPr lang="ru-RU" sz="2800" dirty="0"/>
              <a:t> </a:t>
            </a:r>
            <a:r>
              <a:rPr lang="ru-RU" sz="2800" dirty="0" err="1"/>
              <a:t>түрде</a:t>
            </a:r>
            <a:r>
              <a:rPr lang="ru-RU" sz="2800" dirty="0"/>
              <a:t> </a:t>
            </a:r>
            <a:r>
              <a:rPr lang="ru-RU" sz="2800" dirty="0" err="1"/>
              <a:t>алу</a:t>
            </a:r>
            <a:r>
              <a:rPr lang="ru-RU" sz="2800" dirty="0"/>
              <a:t> </a:t>
            </a:r>
            <a:r>
              <a:rPr lang="ru-RU" sz="2800" dirty="0" err="1" smtClean="0"/>
              <a:t>мүмкіндігі</a:t>
            </a:r>
            <a:r>
              <a:rPr lang="kk-KZ" sz="2800" dirty="0" smtClean="0"/>
              <a:t>;</a:t>
            </a:r>
            <a:endParaRPr lang="ru-RU" sz="2800" dirty="0"/>
          </a:p>
        </p:txBody>
      </p:sp>
      <p:sp>
        <p:nvSpPr>
          <p:cNvPr id="8" name="Прямоугольник 7"/>
          <p:cNvSpPr/>
          <p:nvPr/>
        </p:nvSpPr>
        <p:spPr>
          <a:xfrm>
            <a:off x="500034" y="3429000"/>
            <a:ext cx="6870259" cy="523220"/>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err="1"/>
              <a:t>-экономикалық тиімділігі</a:t>
            </a:r>
            <a:r>
              <a:rPr lang="ru-RU" sz="2800" dirty="0"/>
              <a:t>; </a:t>
            </a:r>
          </a:p>
        </p:txBody>
      </p:sp>
      <p:sp>
        <p:nvSpPr>
          <p:cNvPr id="9" name="Прямоугольник 8"/>
          <p:cNvSpPr/>
          <p:nvPr/>
        </p:nvSpPr>
        <p:spPr>
          <a:xfrm>
            <a:off x="500034" y="4000504"/>
            <a:ext cx="8286808" cy="954107"/>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err="1"/>
              <a:t>-іс-әрекет, қимылды қажет ететін</a:t>
            </a:r>
            <a:r>
              <a:rPr lang="ru-RU" sz="2800" dirty="0"/>
              <a:t> </a:t>
            </a:r>
            <a:r>
              <a:rPr lang="ru-RU" sz="2800" dirty="0" err="1"/>
              <a:t>пәндер </a:t>
            </a:r>
            <a:r>
              <a:rPr lang="ru-RU" sz="2800" dirty="0"/>
              <a:t>мен </a:t>
            </a:r>
            <a:r>
              <a:rPr lang="ru-RU" sz="2800" dirty="0" err="1"/>
              <a:t>тапсырмаларды</a:t>
            </a:r>
            <a:r>
              <a:rPr lang="ru-RU" sz="2800" dirty="0"/>
              <a:t> </a:t>
            </a:r>
            <a:r>
              <a:rPr lang="ru-RU" sz="2800" dirty="0" err="1"/>
              <a:t>оқып үйрену</a:t>
            </a:r>
            <a:r>
              <a:rPr lang="ru-RU" sz="2800" dirty="0"/>
              <a:t>;</a:t>
            </a:r>
          </a:p>
        </p:txBody>
      </p:sp>
      <p:sp>
        <p:nvSpPr>
          <p:cNvPr id="10" name="Прямоугольник 9"/>
          <p:cNvSpPr/>
          <p:nvPr/>
        </p:nvSpPr>
        <p:spPr>
          <a:xfrm>
            <a:off x="500034" y="5042118"/>
            <a:ext cx="8286808" cy="1815882"/>
          </a:xfrm>
          <a:prstGeom prst="rect">
            <a:avLst/>
          </a:prstGeom>
          <a:solidFill>
            <a:srgbClr val="FFFF00"/>
          </a:solid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r>
              <a:rPr lang="ru-RU" sz="2800" dirty="0"/>
              <a:t>-</a:t>
            </a:r>
            <a:r>
              <a:rPr lang="ru-RU" sz="2800" dirty="0" err="1"/>
              <a:t>қарапайым</a:t>
            </a:r>
            <a:r>
              <a:rPr lang="ru-RU" sz="2800" dirty="0"/>
              <a:t> </a:t>
            </a:r>
            <a:r>
              <a:rPr lang="ru-RU" sz="2800" dirty="0" err="1"/>
              <a:t>көзбен</a:t>
            </a:r>
            <a:r>
              <a:rPr lang="ru-RU" sz="2800" dirty="0"/>
              <a:t> </a:t>
            </a:r>
            <a:r>
              <a:rPr lang="ru-RU" sz="2800" dirty="0" err="1"/>
              <a:t>көріп</a:t>
            </a:r>
            <a:r>
              <a:rPr lang="ru-RU" sz="2800" dirty="0"/>
              <a:t>, </a:t>
            </a:r>
            <a:r>
              <a:rPr lang="ru-RU" sz="2800" dirty="0" err="1"/>
              <a:t>қолмен</a:t>
            </a:r>
            <a:r>
              <a:rPr lang="ru-RU" sz="2800" dirty="0"/>
              <a:t> </a:t>
            </a:r>
            <a:r>
              <a:rPr lang="ru-RU" sz="2800" dirty="0" err="1"/>
              <a:t>ұстап</a:t>
            </a:r>
            <a:r>
              <a:rPr lang="ru-RU" sz="2800" dirty="0"/>
              <a:t> </a:t>
            </a:r>
            <a:r>
              <a:rPr lang="ru-RU" sz="2800" dirty="0" err="1"/>
              <a:t>сезіну</a:t>
            </a:r>
            <a:r>
              <a:rPr lang="ru-RU" sz="2800" dirty="0"/>
              <a:t> </a:t>
            </a:r>
            <a:r>
              <a:rPr lang="ru-RU" sz="2800" dirty="0" err="1"/>
              <a:t>немесе</a:t>
            </a:r>
            <a:r>
              <a:rPr lang="ru-RU" sz="2800" dirty="0"/>
              <a:t> </a:t>
            </a:r>
            <a:r>
              <a:rPr lang="ru-RU" sz="2800" dirty="0" err="1"/>
              <a:t>құлақ</a:t>
            </a:r>
            <a:r>
              <a:rPr lang="ru-RU" sz="2800" dirty="0"/>
              <a:t> пен </a:t>
            </a:r>
            <a:r>
              <a:rPr lang="ru-RU" sz="2800" dirty="0" err="1"/>
              <a:t>есту</a:t>
            </a:r>
            <a:r>
              <a:rPr lang="ru-RU" sz="2800" dirty="0"/>
              <a:t> </a:t>
            </a:r>
            <a:r>
              <a:rPr lang="ru-RU" sz="2800" dirty="0" err="1"/>
              <a:t>мүмкіндіктері</a:t>
            </a:r>
            <a:r>
              <a:rPr lang="ru-RU" sz="2800" dirty="0"/>
              <a:t> </a:t>
            </a:r>
            <a:r>
              <a:rPr lang="ru-RU" sz="2800" dirty="0" err="1"/>
              <a:t>болмайтын</a:t>
            </a:r>
            <a:r>
              <a:rPr lang="ru-RU" sz="2800" dirty="0"/>
              <a:t> </a:t>
            </a:r>
            <a:r>
              <a:rPr lang="ru-RU" sz="2800" dirty="0" err="1"/>
              <a:t>табиғаттың</a:t>
            </a:r>
            <a:r>
              <a:rPr lang="ru-RU" sz="2800" dirty="0"/>
              <a:t> </a:t>
            </a:r>
            <a:r>
              <a:rPr lang="ru-RU" sz="2800" dirty="0" err="1"/>
              <a:t>таңғажайып</a:t>
            </a:r>
            <a:r>
              <a:rPr lang="ru-RU" sz="2800" dirty="0"/>
              <a:t> </a:t>
            </a:r>
            <a:r>
              <a:rPr lang="ru-RU" sz="2800" dirty="0" err="1"/>
              <a:t>процестерімен</a:t>
            </a:r>
            <a:r>
              <a:rPr lang="ru-RU" sz="2800" dirty="0"/>
              <a:t> </a:t>
            </a:r>
            <a:r>
              <a:rPr lang="ru-RU" sz="2800" dirty="0" err="1"/>
              <a:t>әр</a:t>
            </a:r>
            <a:r>
              <a:rPr lang="ru-RU" sz="2800" dirty="0"/>
              <a:t> </a:t>
            </a:r>
            <a:r>
              <a:rPr lang="ru-RU" sz="2800" dirty="0" err="1"/>
              <a:t>түрлі</a:t>
            </a:r>
            <a:r>
              <a:rPr lang="ru-RU" sz="2800" dirty="0"/>
              <a:t> </a:t>
            </a:r>
            <a:r>
              <a:rPr lang="ru-RU" sz="2800" dirty="0" err="1"/>
              <a:t>тәжірибе</a:t>
            </a:r>
            <a:r>
              <a:rPr lang="ru-RU" sz="2800" dirty="0"/>
              <a:t> </a:t>
            </a:r>
            <a:r>
              <a:rPr lang="ru-RU" sz="2800" dirty="0" err="1"/>
              <a:t>нәтижелерін</a:t>
            </a:r>
            <a:r>
              <a:rPr lang="ru-RU" sz="2800" dirty="0"/>
              <a:t> </a:t>
            </a:r>
            <a:r>
              <a:rPr lang="ru-RU" sz="2800" dirty="0" err="1"/>
              <a:t>көріп</a:t>
            </a:r>
            <a:r>
              <a:rPr lang="ru-RU" sz="2800" dirty="0"/>
              <a:t>, </a:t>
            </a:r>
            <a:r>
              <a:rPr lang="ru-RU" sz="2800" dirty="0" err="1"/>
              <a:t>сезіну</a:t>
            </a:r>
            <a:r>
              <a:rPr lang="ru-RU" sz="2800"/>
              <a:t> </a:t>
            </a:r>
            <a:r>
              <a:rPr lang="ru-RU" sz="2800" smtClean="0"/>
              <a:t>.</a:t>
            </a:r>
            <a:endParaRPr lang="ru-RU" sz="28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animBg="1"/>
      <p:bldP spid="4" grpId="0" animBg="1"/>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714356"/>
            <a:ext cx="8715436" cy="5078313"/>
          </a:xfrm>
          <a:prstGeom prst="rect">
            <a:avLst/>
          </a:prstGeom>
          <a:noFill/>
        </p:spPr>
        <p:txBody>
          <a:bodyPr wrap="square" lIns="91440" tIns="45720" rIns="91440" bIns="45720">
            <a:spAutoFit/>
          </a:bodyPr>
          <a:lstStyle/>
          <a:p>
            <a:pPr algn="just"/>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Білім</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беру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жүйесін</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ақпараттандыру</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дегеніміз</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берілетін</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білім</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сапасын</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көтеруді</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жүзеге</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асыруға</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бағытталған</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процесс,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яғни</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еліміздің</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ұлттық</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білім</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жүйесінің</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барлық</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түрлерінде</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кәдімгі</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технологияларды</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тиімді</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жаңа</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комплекстік</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ақпараттандыру</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технология-</a:t>
            </a:r>
          </a:p>
          <a:p>
            <a:pPr algn="just"/>
            <a:r>
              <a:rPr lang="ru-RU"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ларына</a:t>
            </a:r>
            <a:r>
              <a:rPr lang="ru-RU"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алмастыру</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оларды</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сүйемелдеу</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және</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дамыту</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болып</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ru-RU" sz="3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табылады</a:t>
            </a: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p:cNvSpPr/>
          <p:nvPr/>
        </p:nvSpPr>
        <p:spPr>
          <a:xfrm>
            <a:off x="3071802" y="2071678"/>
            <a:ext cx="3143272" cy="1928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071802" y="2428868"/>
            <a:ext cx="3149719" cy="1200329"/>
          </a:xfrm>
          <a:prstGeom prst="rect">
            <a:avLst/>
          </a:prstGeom>
        </p:spPr>
        <p:txBody>
          <a:bodyPr wrap="square">
            <a:spAutoFit/>
          </a:bodyPr>
          <a:lstStyle/>
          <a:p>
            <a:pPr algn="ctr"/>
            <a:r>
              <a:rPr lang="ru-RU"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Ақпараттық коммуникациялық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технология </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cxnSp>
        <p:nvCxnSpPr>
          <p:cNvPr id="8" name="Прямая со стрелкой 7"/>
          <p:cNvCxnSpPr/>
          <p:nvPr/>
        </p:nvCxnSpPr>
        <p:spPr>
          <a:xfrm rot="16200000" flipV="1">
            <a:off x="3714744" y="1785926"/>
            <a:ext cx="428628"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flipV="1">
            <a:off x="6072198" y="2214554"/>
            <a:ext cx="785818"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6143636" y="3357562"/>
            <a:ext cx="928694"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0800000" flipV="1">
            <a:off x="2714612" y="2714618"/>
            <a:ext cx="428628"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3" idx="4"/>
          </p:cNvCxnSpPr>
          <p:nvPr/>
        </p:nvCxnSpPr>
        <p:spPr>
          <a:xfrm rot="5400000">
            <a:off x="4250529" y="4393413"/>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rot="10800000" flipV="1">
            <a:off x="2714612" y="3714752"/>
            <a:ext cx="785818"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2143108" y="214290"/>
            <a:ext cx="3571900" cy="1428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6072198" y="785794"/>
            <a:ext cx="2714644"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6286512" y="3643314"/>
            <a:ext cx="2571768"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3357554" y="4857760"/>
            <a:ext cx="2643206"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Прямоугольник 24"/>
          <p:cNvSpPr/>
          <p:nvPr/>
        </p:nvSpPr>
        <p:spPr>
          <a:xfrm>
            <a:off x="428596" y="4000504"/>
            <a:ext cx="2143140" cy="1428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интернетте</a:t>
            </a:r>
            <a:r>
              <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жұмыс істеу</a:t>
            </a:r>
            <a:endPar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26" name="Прямоугольник 25"/>
          <p:cNvSpPr/>
          <p:nvPr/>
        </p:nvSpPr>
        <p:spPr>
          <a:xfrm>
            <a:off x="142844" y="1857364"/>
            <a:ext cx="2500330"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1785918" y="357166"/>
            <a:ext cx="4282147" cy="1200329"/>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электрондық есептеуіш</a:t>
            </a:r>
            <a:r>
              <a:rPr lang="ru-RU"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технологиясымен</a:t>
            </a:r>
            <a:r>
              <a:rPr lang="ru-RU"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жұмыс </a:t>
            </a:r>
            <a:r>
              <a:rPr lang="ru-RU" sz="2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істеу</a:t>
            </a:r>
            <a:endParaRPr lang="ru-RU"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30" name="Прямоугольник 29"/>
          <p:cNvSpPr/>
          <p:nvPr/>
        </p:nvSpPr>
        <p:spPr>
          <a:xfrm>
            <a:off x="6000760" y="785794"/>
            <a:ext cx="2924825" cy="13849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оқу барысында</a:t>
            </a:r>
            <a:r>
              <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компьютерді</a:t>
            </a:r>
            <a:r>
              <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пайдалану</a:t>
            </a:r>
            <a:endPar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35" name="Прямоугольник 34"/>
          <p:cNvSpPr/>
          <p:nvPr/>
        </p:nvSpPr>
        <p:spPr>
          <a:xfrm>
            <a:off x="6219175" y="4071942"/>
            <a:ext cx="2924825" cy="52322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модельдеу</a:t>
            </a:r>
            <a:endPar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38" name="Прямоугольник 37"/>
          <p:cNvSpPr/>
          <p:nvPr/>
        </p:nvSpPr>
        <p:spPr>
          <a:xfrm>
            <a:off x="3214678" y="4857760"/>
            <a:ext cx="2924825" cy="13849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интерактивті</a:t>
            </a:r>
            <a:r>
              <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құралдарды қолдану</a:t>
            </a:r>
            <a:endPar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40" name="Прямоугольник 39"/>
          <p:cNvSpPr/>
          <p:nvPr/>
        </p:nvSpPr>
        <p:spPr>
          <a:xfrm>
            <a:off x="0" y="1857364"/>
            <a:ext cx="2924825" cy="13849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8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электрондық </a:t>
            </a:r>
            <a:r>
              <a:rPr lang="ru-RU"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оқулықтарды</a:t>
            </a:r>
            <a:r>
              <a:rPr lang="en-US"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ru-RU" sz="28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қолдану</a:t>
            </a:r>
            <a:endParaRPr lang="ru-RU"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checkerboard(across)">
                                      <p:cBhvr>
                                        <p:cTn id="15" dur="500"/>
                                        <p:tgtEl>
                                          <p:spTgt spid="27"/>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checkerboard(across)">
                                      <p:cBhvr>
                                        <p:cTn id="18" dur="500"/>
                                        <p:tgtEl>
                                          <p:spTgt spid="21"/>
                                        </p:tgtEl>
                                      </p:cBhvr>
                                    </p:animEffect>
                                  </p:childTnLst>
                                </p:cTn>
                              </p:par>
                              <p:par>
                                <p:cTn id="19" presetID="5"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checkerboard(across)">
                                      <p:cBhvr>
                                        <p:cTn id="26" dur="500"/>
                                        <p:tgtEl>
                                          <p:spTgt spid="22"/>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checkerboard(across)">
                                      <p:cBhvr>
                                        <p:cTn id="29" dur="500"/>
                                        <p:tgtEl>
                                          <p:spTgt spid="30"/>
                                        </p:tgtEl>
                                      </p:cBhvr>
                                    </p:animEffect>
                                  </p:childTnLst>
                                </p:cTn>
                              </p:par>
                              <p:par>
                                <p:cTn id="30" presetID="5" presetClass="entr" presetSubtype="1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checkerboard(across)">
                                      <p:cBhvr>
                                        <p:cTn id="37" dur="500"/>
                                        <p:tgtEl>
                                          <p:spTgt spid="35"/>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checkerboard(across)">
                                      <p:cBhvr>
                                        <p:cTn id="40" dur="500"/>
                                        <p:tgtEl>
                                          <p:spTgt spid="23"/>
                                        </p:tgtEl>
                                      </p:cBhvr>
                                    </p:animEffect>
                                  </p:childTnLst>
                                </p:cTn>
                              </p:par>
                              <p:par>
                                <p:cTn id="41" presetID="5" presetClass="entr" presetSubtype="1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heckerboard(across)">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checkerboard(across)">
                                      <p:cBhvr>
                                        <p:cTn id="48" dur="500"/>
                                        <p:tgtEl>
                                          <p:spTgt spid="24"/>
                                        </p:tgtEl>
                                      </p:cBhvr>
                                    </p:animEffect>
                                  </p:childTnLst>
                                </p:cTn>
                              </p:par>
                              <p:par>
                                <p:cTn id="49" presetID="5" presetClass="entr" presetSubtype="10" fill="hold" grpId="1"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checkerboard(across)">
                                      <p:cBhvr>
                                        <p:cTn id="51" dur="500"/>
                                        <p:tgtEl>
                                          <p:spTgt spid="38"/>
                                        </p:tgtEl>
                                      </p:cBhvr>
                                    </p:animEffect>
                                  </p:childTnLst>
                                </p:cTn>
                              </p:par>
                              <p:par>
                                <p:cTn id="52" presetID="5" presetClass="entr" presetSubtype="10"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checkerboard(across)">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25">
                                            <p:txEl>
                                              <p:pRg st="0" end="0"/>
                                            </p:txEl>
                                          </p:spTgt>
                                        </p:tgtEl>
                                        <p:attrNameLst>
                                          <p:attrName>style.visibility</p:attrName>
                                        </p:attrNameLst>
                                      </p:cBhvr>
                                      <p:to>
                                        <p:strVal val="visible"/>
                                      </p:to>
                                    </p:set>
                                    <p:animEffect transition="in" filter="checkerboard(across)">
                                      <p:cBhvr>
                                        <p:cTn id="59" dur="500"/>
                                        <p:tgtEl>
                                          <p:spTgt spid="25">
                                            <p:txEl>
                                              <p:pRg st="0" end="0"/>
                                            </p:txEl>
                                          </p:spTgt>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25">
                                            <p:bg/>
                                          </p:spTgt>
                                        </p:tgtEl>
                                        <p:attrNameLst>
                                          <p:attrName>style.visibility</p:attrName>
                                        </p:attrNameLst>
                                      </p:cBhvr>
                                      <p:to>
                                        <p:strVal val="visible"/>
                                      </p:to>
                                    </p:set>
                                    <p:animEffect transition="in" filter="checkerboard(across)">
                                      <p:cBhvr>
                                        <p:cTn id="62" dur="500"/>
                                        <p:tgtEl>
                                          <p:spTgt spid="25">
                                            <p:bg/>
                                          </p:spTgt>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25">
                                            <p:txEl>
                                              <p:pRg st="0" end="0"/>
                                            </p:txEl>
                                          </p:spTgt>
                                        </p:tgtEl>
                                        <p:attrNameLst>
                                          <p:attrName>style.visibility</p:attrName>
                                        </p:attrNameLst>
                                      </p:cBhvr>
                                      <p:to>
                                        <p:strVal val="visible"/>
                                      </p:to>
                                    </p:set>
                                    <p:animEffect transition="in" filter="checkerboard(across)">
                                      <p:cBhvr>
                                        <p:cTn id="65" dur="500"/>
                                        <p:tgtEl>
                                          <p:spTgt spid="25">
                                            <p:txEl>
                                              <p:pRg st="0" end="0"/>
                                            </p:txEl>
                                          </p:spTgt>
                                        </p:tgtEl>
                                      </p:cBhvr>
                                    </p:animEffect>
                                  </p:childTnLst>
                                </p:cTn>
                              </p:par>
                              <p:par>
                                <p:cTn id="66" presetID="5" presetClass="entr" presetSubtype="10"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checkerboard(across)">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checkerboard(across)">
                                      <p:cBhvr>
                                        <p:cTn id="73" dur="500"/>
                                        <p:tgtEl>
                                          <p:spTgt spid="26"/>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checkerboard(across)">
                                      <p:cBhvr>
                                        <p:cTn id="76" dur="500"/>
                                        <p:tgtEl>
                                          <p:spTgt spid="40"/>
                                        </p:tgtEl>
                                      </p:cBhvr>
                                    </p:animEffect>
                                  </p:childTnLst>
                                </p:cTn>
                              </p:par>
                              <p:par>
                                <p:cTn id="77" presetID="5" presetClass="entr" presetSubtype="10" fill="hold"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checkerboard(across)">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1" grpId="0" animBg="1"/>
      <p:bldP spid="22" grpId="0" animBg="1"/>
      <p:bldP spid="23" grpId="0" animBg="1"/>
      <p:bldP spid="24" grpId="0" animBg="1"/>
      <p:bldP spid="25" grpId="0" build="allAtOnce" animBg="1"/>
      <p:bldP spid="26" grpId="0" animBg="1"/>
      <p:bldP spid="27" grpId="0"/>
      <p:bldP spid="30" grpId="0"/>
      <p:bldP spid="35" grpId="0"/>
      <p:bldP spid="38" grpId="1"/>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250825" y="620713"/>
            <a:ext cx="8642350" cy="3970318"/>
          </a:xfrm>
          <a:prstGeom prst="rect">
            <a:avLst/>
          </a:prstGeom>
          <a:noFill/>
          <a:ln w="9525">
            <a:noFill/>
            <a:miter lim="800000"/>
            <a:headEnd/>
            <a:tailEnd/>
          </a:ln>
          <a:effectLst/>
        </p:spPr>
        <p:txBody>
          <a:bodyPr>
            <a:spAutoFit/>
          </a:bodyPr>
          <a:lstStyle/>
          <a:p>
            <a:pPr algn="ctr" eaLnBrk="1" hangingPunct="1">
              <a:defRPr/>
            </a:pPr>
            <a:r>
              <a:rPr lang="kk-KZ" sz="2800" dirty="0">
                <a:solidFill>
                  <a:schemeClr val="accent4">
                    <a:lumMod val="25000"/>
                  </a:schemeClr>
                </a:solidFill>
                <a:effectLst>
                  <a:outerShdw blurRad="38100" dist="38100" dir="2700000" algn="tl">
                    <a:srgbClr val="000000"/>
                  </a:outerShdw>
                </a:effectLst>
              </a:rPr>
              <a:t> </a:t>
            </a:r>
            <a:r>
              <a:rPr lang="ru-RU" sz="2800" dirty="0">
                <a:solidFill>
                  <a:schemeClr val="accent4">
                    <a:lumMod val="25000"/>
                  </a:schemeClr>
                </a:solidFill>
                <a:effectLst>
                  <a:outerShdw blurRad="38100" dist="38100" dir="2700000" algn="tl">
                    <a:srgbClr val="000000"/>
                  </a:outerShdw>
                </a:effectLst>
              </a:rPr>
              <a:t>«</a:t>
            </a:r>
            <a:r>
              <a:rPr lang="kk-KZ" sz="2800" dirty="0">
                <a:solidFill>
                  <a:schemeClr val="accent4">
                    <a:lumMod val="25000"/>
                  </a:schemeClr>
                </a:solidFill>
                <a:effectLst>
                  <a:outerShdw blurRad="38100" dist="38100" dir="2700000" algn="tl">
                    <a:srgbClr val="000000"/>
                  </a:outerShdw>
                </a:effectLst>
              </a:rPr>
              <a:t>  Ядролық  энергетиканы дамытудың келешегін ұмытпау керек. Әлемнің таяудағы даму келешегінде арзан атом энергиясына деген қажеттілік өсе түсетін болады.      </a:t>
            </a:r>
            <a:r>
              <a:rPr lang="kk-KZ" sz="2800" dirty="0" smtClean="0">
                <a:solidFill>
                  <a:schemeClr val="accent4">
                    <a:lumMod val="25000"/>
                  </a:schemeClr>
                </a:solidFill>
                <a:effectLst>
                  <a:outerShdw blurRad="38100" dist="38100" dir="2700000" algn="tl">
                    <a:srgbClr val="000000"/>
                  </a:outerShdw>
                </a:effectLst>
              </a:rPr>
              <a:t>Қазақстан </a:t>
            </a:r>
            <a:r>
              <a:rPr lang="kk-KZ" sz="2800" dirty="0">
                <a:solidFill>
                  <a:schemeClr val="accent4">
                    <a:lumMod val="25000"/>
                  </a:schemeClr>
                </a:solidFill>
                <a:effectLst>
                  <a:outerShdw blurRad="38100" dist="38100" dir="2700000" algn="tl">
                    <a:srgbClr val="000000"/>
                  </a:outerShdw>
                </a:effectLst>
              </a:rPr>
              <a:t>–уран өндіруде әлемдік көшбасшы.     Біз АЭС  отыны үшін төл өндірісімізді дамытып, атом стансасын салуға тиіспіз.»</a:t>
            </a:r>
          </a:p>
          <a:p>
            <a:pPr eaLnBrk="1" hangingPunct="1">
              <a:defRPr/>
            </a:pPr>
            <a:endParaRPr lang="kk-KZ" sz="2800" dirty="0">
              <a:solidFill>
                <a:schemeClr val="accent4">
                  <a:lumMod val="25000"/>
                </a:schemeClr>
              </a:solidFill>
              <a:effectLst>
                <a:outerShdw blurRad="38100" dist="38100" dir="2700000" algn="tl">
                  <a:srgbClr val="000000"/>
                </a:outerShdw>
              </a:effectLst>
            </a:endParaRPr>
          </a:p>
          <a:p>
            <a:pPr algn="r" eaLnBrk="1" hangingPunct="1">
              <a:defRPr/>
            </a:pPr>
            <a:r>
              <a:rPr lang="kk-KZ" sz="2800" i="1" dirty="0">
                <a:solidFill>
                  <a:schemeClr val="accent4">
                    <a:lumMod val="25000"/>
                  </a:schemeClr>
                </a:solidFill>
                <a:effectLst>
                  <a:outerShdw blurRad="38100" dist="38100" dir="2700000" algn="tl">
                    <a:srgbClr val="000000"/>
                  </a:outerShdw>
                </a:effectLst>
              </a:rPr>
              <a:t>Қазақстан Республикасы Н.Ә.Назарбаевтың Қазақстан халқына Жолдауынан.</a:t>
            </a:r>
            <a:endParaRPr lang="ru-RU" sz="2800" i="1" dirty="0">
              <a:solidFill>
                <a:schemeClr val="accent4">
                  <a:lumMod val="25000"/>
                </a:schemeClr>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Содержимое 2"/>
          <p:cNvSpPr>
            <a:spLocks noGrp="1"/>
          </p:cNvSpPr>
          <p:nvPr>
            <p:ph idx="4294967295"/>
          </p:nvPr>
        </p:nvSpPr>
        <p:spPr>
          <a:xfrm>
            <a:off x="468313" y="333375"/>
            <a:ext cx="8229600" cy="5697538"/>
          </a:xfrm>
        </p:spPr>
        <p:txBody>
          <a:bodyPr/>
          <a:lstStyle/>
          <a:p>
            <a:pPr marL="609600" indent="-609600" algn="ctr" eaLnBrk="1" hangingPunct="1">
              <a:buFontTx/>
              <a:buNone/>
            </a:pPr>
            <a:endParaRPr lang="ru-RU" b="1" i="1" smtClean="0"/>
          </a:p>
          <a:p>
            <a:pPr marL="609600" indent="-609600" algn="ctr" eaLnBrk="1" hangingPunct="1">
              <a:buFontTx/>
              <a:buNone/>
            </a:pPr>
            <a:r>
              <a:rPr lang="kk-KZ" b="1" i="1" smtClean="0">
                <a:solidFill>
                  <a:srgbClr val="C00000"/>
                </a:solidFill>
              </a:rPr>
              <a:t>Сабақ тақырыбы:</a:t>
            </a:r>
          </a:p>
          <a:p>
            <a:pPr marL="609600" indent="-609600" algn="ctr" eaLnBrk="1" hangingPunct="1">
              <a:buFontTx/>
              <a:buNone/>
            </a:pPr>
            <a:endParaRPr lang="ru-RU" b="1" i="1" smtClean="0">
              <a:solidFill>
                <a:srgbClr val="C00000"/>
              </a:solidFill>
            </a:endParaRPr>
          </a:p>
          <a:p>
            <a:pPr marL="609600" indent="-609600" algn="ctr" eaLnBrk="1" hangingPunct="1">
              <a:buFontTx/>
              <a:buNone/>
            </a:pPr>
            <a:r>
              <a:rPr lang="ru-RU" b="1" smtClean="0"/>
              <a:t>      </a:t>
            </a:r>
            <a:endParaRPr lang="ru-RU" b="1" i="1" smtClean="0">
              <a:solidFill>
                <a:srgbClr val="1C1CDA"/>
              </a:solidFill>
            </a:endParaRPr>
          </a:p>
        </p:txBody>
      </p:sp>
      <p:sp>
        <p:nvSpPr>
          <p:cNvPr id="2" name="Прямоугольник 1"/>
          <p:cNvSpPr/>
          <p:nvPr/>
        </p:nvSpPr>
        <p:spPr>
          <a:xfrm>
            <a:off x="-1069" y="2348880"/>
            <a:ext cx="9001000" cy="2308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609600" indent="-609600" algn="ctr" eaLnBrk="1" hangingPunct="1">
              <a:defRPr/>
            </a:pPr>
            <a:r>
              <a:rPr lang="ru-RU" sz="3600" b="1" dirty="0" err="1">
                <a:solidFill>
                  <a:srgbClr val="1C1CDA"/>
                </a:solidFill>
              </a:rPr>
              <a:t>Термоядролы</a:t>
            </a:r>
            <a:r>
              <a:rPr lang="kk-KZ" sz="3600" b="1" dirty="0">
                <a:solidFill>
                  <a:srgbClr val="1C1CDA"/>
                </a:solidFill>
              </a:rPr>
              <a:t>қ реакциялар. Радиоактивті сәулелердің биологиялық әсері. Радиациядан қорғану</a:t>
            </a:r>
            <a:r>
              <a:rPr lang="kk-KZ" sz="3600" b="1" i="1" dirty="0">
                <a:solidFill>
                  <a:srgbClr val="1C1CDA"/>
                </a:solidFill>
              </a:rPr>
              <a:t>.</a:t>
            </a:r>
            <a:endParaRPr lang="ru-RU"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 descr="7">
            <a:hlinkClick r:id="rId2" action="ppaction://hlinksldjump"/>
          </p:cNvPr>
          <p:cNvPicPr>
            <a:picLocks noChangeAspect="1" noChangeArrowheads="1" noCrop="1"/>
          </p:cNvPicPr>
          <p:nvPr/>
        </p:nvPicPr>
        <p:blipFill>
          <a:blip r:embed="rId3"/>
          <a:srcRect/>
          <a:stretch>
            <a:fillRect/>
          </a:stretch>
        </p:blipFill>
        <p:spPr bwMode="auto">
          <a:xfrm>
            <a:off x="7610475" y="5448300"/>
            <a:ext cx="1533525" cy="1409700"/>
          </a:xfrm>
          <a:prstGeom prst="rect">
            <a:avLst/>
          </a:prstGeom>
          <a:noFill/>
          <a:ln w="9525">
            <a:noFill/>
            <a:miter lim="800000"/>
            <a:headEnd/>
            <a:tailEnd/>
          </a:ln>
        </p:spPr>
      </p:pic>
      <p:sp>
        <p:nvSpPr>
          <p:cNvPr id="28679" name="TextBox 11"/>
          <p:cNvSpPr txBox="1">
            <a:spLocks noChangeArrowheads="1"/>
          </p:cNvSpPr>
          <p:nvPr/>
        </p:nvSpPr>
        <p:spPr bwMode="auto">
          <a:xfrm>
            <a:off x="0" y="68263"/>
            <a:ext cx="6786563" cy="701675"/>
          </a:xfrm>
          <a:prstGeom prst="rect">
            <a:avLst/>
          </a:prstGeom>
          <a:noFill/>
          <a:ln w="9525">
            <a:noFill/>
            <a:miter lim="800000"/>
            <a:headEnd/>
            <a:tailEnd/>
          </a:ln>
        </p:spPr>
        <p:txBody>
          <a:bodyPr>
            <a:spAutoFit/>
          </a:bodyPr>
          <a:lstStyle/>
          <a:p>
            <a:pPr eaLnBrk="1" hangingPunct="1"/>
            <a:r>
              <a:rPr lang="kk-KZ" b="1" i="1" dirty="0">
                <a:solidFill>
                  <a:srgbClr val="002060"/>
                </a:solidFill>
              </a:rPr>
              <a:t>1. </a:t>
            </a:r>
            <a:r>
              <a:rPr lang="kk-KZ" sz="2000" b="1" dirty="0">
                <a:latin typeface="Times New Roman" pitchFamily="18" charset="0"/>
              </a:rPr>
              <a:t>Ядрода протондар мен нейтрондарды ұстап тұратын күш</a:t>
            </a:r>
            <a:endParaRPr lang="ru-RU" sz="2000" b="1" dirty="0">
              <a:latin typeface="Times New Roman" pitchFamily="18" charset="0"/>
              <a:cs typeface="Times New Roman" pitchFamily="18" charset="0"/>
            </a:endParaRPr>
          </a:p>
        </p:txBody>
      </p:sp>
      <p:sp>
        <p:nvSpPr>
          <p:cNvPr id="13" name="TextBox 11"/>
          <p:cNvSpPr txBox="1">
            <a:spLocks noChangeArrowheads="1"/>
          </p:cNvSpPr>
          <p:nvPr/>
        </p:nvSpPr>
        <p:spPr bwMode="auto">
          <a:xfrm>
            <a:off x="0" y="620713"/>
            <a:ext cx="6786563" cy="701675"/>
          </a:xfrm>
          <a:prstGeom prst="rect">
            <a:avLst/>
          </a:prstGeom>
          <a:noFill/>
          <a:ln w="9525">
            <a:noFill/>
            <a:miter lim="800000"/>
            <a:headEnd/>
            <a:tailEnd/>
          </a:ln>
        </p:spPr>
        <p:txBody>
          <a:bodyPr>
            <a:spAutoFit/>
          </a:bodyPr>
          <a:lstStyle/>
          <a:p>
            <a:pPr eaLnBrk="1" hangingPunct="1"/>
            <a:r>
              <a:rPr lang="kk-KZ" b="1" i="1" dirty="0"/>
              <a:t>2</a:t>
            </a:r>
            <a:r>
              <a:rPr lang="kk-KZ" sz="2000" b="1" i="1" dirty="0">
                <a:latin typeface="Times New Roman" pitchFamily="18" charset="0"/>
              </a:rPr>
              <a:t>. </a:t>
            </a:r>
            <a:r>
              <a:rPr lang="kk-KZ" sz="2000" b="1" dirty="0">
                <a:latin typeface="Times New Roman" pitchFamily="18" charset="0"/>
              </a:rPr>
              <a:t>Белгілі ядролық реакция келесі дәл сондай </a:t>
            </a:r>
          </a:p>
          <a:p>
            <a:pPr eaLnBrk="1" hangingPunct="1"/>
            <a:r>
              <a:rPr lang="kk-KZ" sz="2000" b="1" dirty="0">
                <a:latin typeface="Times New Roman" pitchFamily="18" charset="0"/>
              </a:rPr>
              <a:t>реакцияны туғызатын процес</a:t>
            </a:r>
            <a:endParaRPr lang="ru-RU" sz="2000" b="1" dirty="0">
              <a:latin typeface="Times New Roman" pitchFamily="18" charset="0"/>
              <a:cs typeface="Times New Roman" pitchFamily="18" charset="0"/>
            </a:endParaRPr>
          </a:p>
        </p:txBody>
      </p:sp>
      <p:sp>
        <p:nvSpPr>
          <p:cNvPr id="14" name="TextBox 11"/>
          <p:cNvSpPr txBox="1">
            <a:spLocks noChangeArrowheads="1"/>
          </p:cNvSpPr>
          <p:nvPr/>
        </p:nvSpPr>
        <p:spPr bwMode="auto">
          <a:xfrm>
            <a:off x="0" y="1255713"/>
            <a:ext cx="6786563" cy="701675"/>
          </a:xfrm>
          <a:prstGeom prst="rect">
            <a:avLst/>
          </a:prstGeom>
          <a:noFill/>
          <a:ln w="9525">
            <a:noFill/>
            <a:miter lim="800000"/>
            <a:headEnd/>
            <a:tailEnd/>
          </a:ln>
        </p:spPr>
        <p:txBody>
          <a:bodyPr>
            <a:spAutoFit/>
          </a:bodyPr>
          <a:lstStyle/>
          <a:p>
            <a:pPr eaLnBrk="1" hangingPunct="1"/>
            <a:r>
              <a:rPr lang="kk-KZ" sz="2000" b="1" dirty="0">
                <a:latin typeface="Times New Roman" pitchFamily="18" charset="0"/>
              </a:rPr>
              <a:t>3. Тізбекті бөлу реакциясын тұрақты қамтамасыз </a:t>
            </a:r>
          </a:p>
          <a:p>
            <a:pPr eaLnBrk="1" hangingPunct="1"/>
            <a:r>
              <a:rPr lang="kk-KZ" sz="2000" b="1" dirty="0">
                <a:latin typeface="Times New Roman" pitchFamily="18" charset="0"/>
              </a:rPr>
              <a:t>ететін бөлінетін заттың (уранның) ең аз массасы</a:t>
            </a:r>
            <a:endParaRPr lang="ru-RU" sz="2000" b="1" dirty="0">
              <a:latin typeface="Times New Roman" pitchFamily="18" charset="0"/>
              <a:cs typeface="Times New Roman" pitchFamily="18" charset="0"/>
            </a:endParaRPr>
          </a:p>
        </p:txBody>
      </p:sp>
      <p:sp>
        <p:nvSpPr>
          <p:cNvPr id="15" name="TextBox 11"/>
          <p:cNvSpPr txBox="1">
            <a:spLocks noChangeArrowheads="1"/>
          </p:cNvSpPr>
          <p:nvPr/>
        </p:nvSpPr>
        <p:spPr bwMode="auto">
          <a:xfrm>
            <a:off x="0" y="1928813"/>
            <a:ext cx="6786563" cy="701675"/>
          </a:xfrm>
          <a:prstGeom prst="rect">
            <a:avLst/>
          </a:prstGeom>
          <a:noFill/>
          <a:ln w="9525">
            <a:noFill/>
            <a:miter lim="800000"/>
            <a:headEnd/>
            <a:tailEnd/>
          </a:ln>
        </p:spPr>
        <p:txBody>
          <a:bodyPr>
            <a:spAutoFit/>
          </a:bodyPr>
          <a:lstStyle/>
          <a:p>
            <a:pPr eaLnBrk="1" hangingPunct="1"/>
            <a:r>
              <a:rPr lang="kk-KZ" b="1" i="1" dirty="0"/>
              <a:t>4. </a:t>
            </a:r>
            <a:r>
              <a:rPr lang="kk-KZ" sz="2000" b="1" dirty="0">
                <a:latin typeface="Times New Roman" pitchFamily="18" charset="0"/>
              </a:rPr>
              <a:t>Нейтрондардың көбею қарқынын сипаттайтын физикалық шама k</a:t>
            </a:r>
            <a:endParaRPr lang="ru-RU" sz="2000" b="1" dirty="0">
              <a:latin typeface="Times New Roman" pitchFamily="18" charset="0"/>
              <a:cs typeface="Times New Roman" pitchFamily="18" charset="0"/>
            </a:endParaRPr>
          </a:p>
        </p:txBody>
      </p:sp>
      <p:sp>
        <p:nvSpPr>
          <p:cNvPr id="16" name="TextBox 11"/>
          <p:cNvSpPr txBox="1">
            <a:spLocks noChangeArrowheads="1"/>
          </p:cNvSpPr>
          <p:nvPr/>
        </p:nvSpPr>
        <p:spPr bwMode="auto">
          <a:xfrm>
            <a:off x="0" y="2714625"/>
            <a:ext cx="6786563" cy="701675"/>
          </a:xfrm>
          <a:prstGeom prst="rect">
            <a:avLst/>
          </a:prstGeom>
          <a:noFill/>
          <a:ln w="9525">
            <a:noFill/>
            <a:miter lim="800000"/>
            <a:headEnd/>
            <a:tailEnd/>
          </a:ln>
        </p:spPr>
        <p:txBody>
          <a:bodyPr>
            <a:spAutoFit/>
          </a:bodyPr>
          <a:lstStyle/>
          <a:p>
            <a:pPr eaLnBrk="1" hangingPunct="1"/>
            <a:r>
              <a:rPr lang="kk-KZ" b="1" dirty="0"/>
              <a:t>5. </a:t>
            </a:r>
            <a:r>
              <a:rPr lang="kk-KZ" sz="2000" b="1" dirty="0">
                <a:latin typeface="Times New Roman" pitchFamily="18" charset="0"/>
              </a:rPr>
              <a:t>Басқарылатын тізбекті бөліну реакциясын жүзеге асыратын қондырғы</a:t>
            </a:r>
            <a:endParaRPr lang="ru-RU" sz="2000" b="1" dirty="0">
              <a:latin typeface="Times New Roman" pitchFamily="18" charset="0"/>
              <a:cs typeface="Times New Roman" pitchFamily="18" charset="0"/>
            </a:endParaRPr>
          </a:p>
        </p:txBody>
      </p:sp>
      <p:sp>
        <p:nvSpPr>
          <p:cNvPr id="17" name="TextBox 11"/>
          <p:cNvSpPr txBox="1">
            <a:spLocks noChangeArrowheads="1"/>
          </p:cNvSpPr>
          <p:nvPr/>
        </p:nvSpPr>
        <p:spPr bwMode="auto">
          <a:xfrm>
            <a:off x="0" y="3429000"/>
            <a:ext cx="6786563" cy="396875"/>
          </a:xfrm>
          <a:prstGeom prst="rect">
            <a:avLst/>
          </a:prstGeom>
          <a:noFill/>
          <a:ln w="9525">
            <a:noFill/>
            <a:miter lim="800000"/>
            <a:headEnd/>
            <a:tailEnd/>
          </a:ln>
        </p:spPr>
        <p:txBody>
          <a:bodyPr>
            <a:spAutoFit/>
          </a:bodyPr>
          <a:lstStyle/>
          <a:p>
            <a:pPr eaLnBrk="1" hangingPunct="1"/>
            <a:r>
              <a:rPr lang="kk-KZ" b="1" i="1" dirty="0"/>
              <a:t>6. </a:t>
            </a:r>
            <a:r>
              <a:rPr lang="kk-KZ" sz="2000" b="1" dirty="0">
                <a:latin typeface="Times New Roman" pitchFamily="18" charset="0"/>
              </a:rPr>
              <a:t>Ядроның ішкі энергиясын алу жолдары:</a:t>
            </a:r>
            <a:endParaRPr lang="ru-RU" sz="2000" b="1" dirty="0">
              <a:latin typeface="Times New Roman" pitchFamily="18" charset="0"/>
            </a:endParaRPr>
          </a:p>
        </p:txBody>
      </p:sp>
      <p:sp>
        <p:nvSpPr>
          <p:cNvPr id="18" name="TextBox 11"/>
          <p:cNvSpPr txBox="1">
            <a:spLocks noChangeArrowheads="1"/>
          </p:cNvSpPr>
          <p:nvPr/>
        </p:nvSpPr>
        <p:spPr bwMode="auto">
          <a:xfrm>
            <a:off x="0" y="3925888"/>
            <a:ext cx="6786563" cy="701675"/>
          </a:xfrm>
          <a:prstGeom prst="rect">
            <a:avLst/>
          </a:prstGeom>
          <a:noFill/>
          <a:ln w="9525">
            <a:noFill/>
            <a:miter lim="800000"/>
            <a:headEnd/>
            <a:tailEnd/>
          </a:ln>
        </p:spPr>
        <p:txBody>
          <a:bodyPr>
            <a:spAutoFit/>
          </a:bodyPr>
          <a:lstStyle/>
          <a:p>
            <a:pPr eaLnBrk="1" hangingPunct="1"/>
            <a:r>
              <a:rPr lang="kk-KZ" sz="2000" b="1" dirty="0"/>
              <a:t>7. </a:t>
            </a:r>
            <a:r>
              <a:rPr lang="kk-KZ" sz="2000" b="1" dirty="0">
                <a:latin typeface="Times New Roman" pitchFamily="18" charset="0"/>
              </a:rPr>
              <a:t>Тізбекті реакцияда бөлінетін ядроның энергиясын практикалық мақсатта пайдаланудың тиімді жолы</a:t>
            </a:r>
            <a:endParaRPr lang="ru-RU" sz="2000" b="1" dirty="0">
              <a:latin typeface="Times New Roman" pitchFamily="18" charset="0"/>
              <a:cs typeface="Times New Roman" pitchFamily="18" charset="0"/>
            </a:endParaRPr>
          </a:p>
        </p:txBody>
      </p:sp>
      <p:sp>
        <p:nvSpPr>
          <p:cNvPr id="19" name="TextBox 11"/>
          <p:cNvSpPr txBox="1">
            <a:spLocks noChangeArrowheads="1"/>
          </p:cNvSpPr>
          <p:nvPr/>
        </p:nvSpPr>
        <p:spPr bwMode="auto">
          <a:xfrm>
            <a:off x="0" y="4618038"/>
            <a:ext cx="6786563" cy="396875"/>
          </a:xfrm>
          <a:prstGeom prst="rect">
            <a:avLst/>
          </a:prstGeom>
          <a:noFill/>
          <a:ln w="9525">
            <a:noFill/>
            <a:miter lim="800000"/>
            <a:headEnd/>
            <a:tailEnd/>
          </a:ln>
        </p:spPr>
        <p:txBody>
          <a:bodyPr>
            <a:spAutoFit/>
          </a:bodyPr>
          <a:lstStyle/>
          <a:p>
            <a:pPr eaLnBrk="1" hangingPunct="1"/>
            <a:r>
              <a:rPr lang="kk-KZ" sz="2000" b="1" i="1" dirty="0">
                <a:latin typeface="Times New Roman" pitchFamily="18" charset="0"/>
              </a:rPr>
              <a:t>8</a:t>
            </a:r>
            <a:r>
              <a:rPr lang="kk-KZ" sz="2000" b="1" dirty="0">
                <a:latin typeface="Times New Roman" pitchFamily="18" charset="0"/>
              </a:rPr>
              <a:t>. Баяулатқышсыз реактор</a:t>
            </a:r>
            <a:endParaRPr lang="ru-RU" sz="2000" b="1" dirty="0">
              <a:latin typeface="Times New Roman" pitchFamily="18" charset="0"/>
              <a:cs typeface="Times New Roman" pitchFamily="18" charset="0"/>
            </a:endParaRPr>
          </a:p>
        </p:txBody>
      </p:sp>
      <p:sp>
        <p:nvSpPr>
          <p:cNvPr id="20" name="TextBox 11"/>
          <p:cNvSpPr txBox="1">
            <a:spLocks noChangeArrowheads="1"/>
          </p:cNvSpPr>
          <p:nvPr/>
        </p:nvSpPr>
        <p:spPr bwMode="auto">
          <a:xfrm>
            <a:off x="0" y="5019675"/>
            <a:ext cx="6786563" cy="1006475"/>
          </a:xfrm>
          <a:prstGeom prst="rect">
            <a:avLst/>
          </a:prstGeom>
          <a:noFill/>
          <a:ln w="9525">
            <a:noFill/>
            <a:miter lim="800000"/>
            <a:headEnd/>
            <a:tailEnd/>
          </a:ln>
        </p:spPr>
        <p:txBody>
          <a:bodyPr>
            <a:spAutoFit/>
          </a:bodyPr>
          <a:lstStyle/>
          <a:p>
            <a:pPr eaLnBrk="1" hangingPunct="1"/>
            <a:r>
              <a:rPr lang="kk-KZ" b="1" i="1" dirty="0"/>
              <a:t>9. </a:t>
            </a:r>
            <a:r>
              <a:rPr lang="kk-KZ" sz="2000" b="1" dirty="0">
                <a:latin typeface="Times New Roman" pitchFamily="18" charset="0"/>
              </a:rPr>
              <a:t>Атом ядросының басқа ядромен, элементар  бөлшектер және гамма </a:t>
            </a:r>
            <a:r>
              <a:rPr lang="kk-KZ" sz="2000" b="1" dirty="0" err="1">
                <a:latin typeface="Times New Roman" pitchFamily="18" charset="0"/>
              </a:rPr>
              <a:t>-кванттармен</a:t>
            </a:r>
            <a:r>
              <a:rPr lang="kk-KZ" sz="2000" b="1" dirty="0">
                <a:latin typeface="Times New Roman" pitchFamily="18" charset="0"/>
              </a:rPr>
              <a:t> өзара </a:t>
            </a:r>
            <a:r>
              <a:rPr lang="kk-KZ" sz="2000" b="1" dirty="0" err="1">
                <a:latin typeface="Times New Roman" pitchFamily="18" charset="0"/>
              </a:rPr>
              <a:t>әсерлесуі</a:t>
            </a:r>
            <a:r>
              <a:rPr lang="kk-KZ" sz="2000" b="1" dirty="0">
                <a:latin typeface="Times New Roman" pitchFamily="18" charset="0"/>
              </a:rPr>
              <a:t> кезінде болатын түрленулер</a:t>
            </a:r>
            <a:endParaRPr lang="ru-RU" sz="2000" b="1" dirty="0">
              <a:latin typeface="Times New Roman" pitchFamily="18" charset="0"/>
              <a:cs typeface="Times New Roman" pitchFamily="18" charset="0"/>
            </a:endParaRPr>
          </a:p>
        </p:txBody>
      </p:sp>
      <p:sp>
        <p:nvSpPr>
          <p:cNvPr id="21" name="TextBox 11"/>
          <p:cNvSpPr txBox="1">
            <a:spLocks noChangeArrowheads="1"/>
          </p:cNvSpPr>
          <p:nvPr/>
        </p:nvSpPr>
        <p:spPr bwMode="auto">
          <a:xfrm>
            <a:off x="0" y="5943600"/>
            <a:ext cx="6786563" cy="1323439"/>
          </a:xfrm>
          <a:prstGeom prst="rect">
            <a:avLst/>
          </a:prstGeom>
          <a:noFill/>
          <a:ln w="9525">
            <a:noFill/>
            <a:miter lim="800000"/>
            <a:headEnd/>
            <a:tailEnd/>
          </a:ln>
        </p:spPr>
        <p:txBody>
          <a:bodyPr>
            <a:spAutoFit/>
          </a:bodyPr>
          <a:lstStyle/>
          <a:p>
            <a:pPr eaLnBrk="1" hangingPunct="1"/>
            <a:r>
              <a:rPr lang="kk-KZ" b="1" i="1" dirty="0"/>
              <a:t>10</a:t>
            </a:r>
            <a:r>
              <a:rPr lang="kk-KZ" b="1" i="1" dirty="0">
                <a:solidFill>
                  <a:srgbClr val="002060"/>
                </a:solidFill>
              </a:rPr>
              <a:t>. </a:t>
            </a:r>
            <a:r>
              <a:rPr lang="kk-KZ" sz="2000" b="1" dirty="0">
                <a:latin typeface="Times New Roman" pitchFamily="18" charset="0"/>
              </a:rPr>
              <a:t>Бөлшектер мен ядролардың реакцияға түскенге дейінгі және реакциядан кейінгі тыныштық энергияларының </a:t>
            </a:r>
            <a:r>
              <a:rPr lang="kk-KZ" sz="2000" b="1" dirty="0" smtClean="0">
                <a:latin typeface="Times New Roman" pitchFamily="18" charset="0"/>
              </a:rPr>
              <a:t>айырым</a:t>
            </a:r>
          </a:p>
          <a:p>
            <a:pPr eaLnBrk="1" hangingPunct="1"/>
            <a:r>
              <a:rPr lang="kk-KZ" sz="2000" b="1" dirty="0" smtClean="0">
                <a:latin typeface="Times New Roman" pitchFamily="18" charset="0"/>
              </a:rPr>
              <a:t>ы</a:t>
            </a:r>
            <a:endParaRPr lang="ru-RU" sz="2000" b="1" dirty="0">
              <a:latin typeface="Times New Roman" pitchFamily="18" charset="0"/>
              <a:cs typeface="Times New Roman" pitchFamily="18" charset="0"/>
            </a:endParaRPr>
          </a:p>
        </p:txBody>
      </p:sp>
      <p:sp>
        <p:nvSpPr>
          <p:cNvPr id="35" name="TextBox 11"/>
          <p:cNvSpPr txBox="1">
            <a:spLocks noChangeArrowheads="1"/>
          </p:cNvSpPr>
          <p:nvPr/>
        </p:nvSpPr>
        <p:spPr bwMode="auto">
          <a:xfrm>
            <a:off x="6372225" y="49213"/>
            <a:ext cx="3000375" cy="6894512"/>
          </a:xfrm>
          <a:prstGeom prst="rect">
            <a:avLst/>
          </a:prstGeom>
          <a:noFill/>
          <a:ln w="9525">
            <a:noFill/>
            <a:miter lim="800000"/>
            <a:headEnd/>
            <a:tailEnd/>
          </a:ln>
        </p:spPr>
        <p:txBody>
          <a:bodyPr>
            <a:spAutoFit/>
          </a:bodyPr>
          <a:lstStyle/>
          <a:p>
            <a:pPr marL="457200" indent="-457200">
              <a:buFontTx/>
              <a:buAutoNum type="arabicPeriod"/>
            </a:pPr>
            <a:r>
              <a:rPr lang="kk-KZ" sz="2000" b="1" u="sng" dirty="0">
                <a:solidFill>
                  <a:srgbClr val="326064"/>
                </a:solidFill>
                <a:latin typeface="Times New Roman" pitchFamily="18" charset="0"/>
              </a:rPr>
              <a:t>ядролық күш</a:t>
            </a:r>
          </a:p>
          <a:p>
            <a:pPr marL="457200" indent="-457200">
              <a:buFontTx/>
              <a:buAutoNum type="arabicPeriod"/>
            </a:pPr>
            <a:endParaRPr lang="kk-KZ" sz="2000" b="1" u="sng" dirty="0">
              <a:solidFill>
                <a:srgbClr val="326064"/>
              </a:solidFill>
              <a:latin typeface="Times New Roman" pitchFamily="18" charset="0"/>
            </a:endParaRPr>
          </a:p>
          <a:p>
            <a:pPr marL="457200" indent="-457200">
              <a:buFontTx/>
              <a:buAutoNum type="arabicPeriod"/>
            </a:pPr>
            <a:r>
              <a:rPr lang="kk-KZ" sz="2000" b="1" u="sng" dirty="0">
                <a:solidFill>
                  <a:srgbClr val="326064"/>
                </a:solidFill>
                <a:latin typeface="Times New Roman" pitchFamily="18" charset="0"/>
              </a:rPr>
              <a:t>тізбекті ядролық реакция</a:t>
            </a:r>
            <a:endParaRPr lang="kk-KZ" sz="2000" b="1" u="sng" dirty="0">
              <a:solidFill>
                <a:srgbClr val="326064"/>
              </a:solidFill>
              <a:latin typeface="Times New Roman" pitchFamily="18" charset="0"/>
              <a:cs typeface="Times New Roman" pitchFamily="18" charset="0"/>
            </a:endParaRPr>
          </a:p>
          <a:p>
            <a:pPr marL="457200" indent="-457200">
              <a:buFontTx/>
              <a:buAutoNum type="arabicPeriod"/>
            </a:pPr>
            <a:r>
              <a:rPr lang="kk-KZ" sz="2000" b="1" u="sng" dirty="0">
                <a:solidFill>
                  <a:srgbClr val="326064"/>
                </a:solidFill>
                <a:latin typeface="Times New Roman" pitchFamily="18" charset="0"/>
              </a:rPr>
              <a:t>сындық масса</a:t>
            </a:r>
            <a:r>
              <a:rPr lang="kk-KZ" b="1" u="sng" dirty="0">
                <a:solidFill>
                  <a:srgbClr val="326064"/>
                </a:solidFill>
              </a:rPr>
              <a:t> </a:t>
            </a:r>
          </a:p>
          <a:p>
            <a:pPr marL="457200" indent="-457200">
              <a:buFontTx/>
              <a:buAutoNum type="arabicPeriod"/>
            </a:pPr>
            <a:r>
              <a:rPr lang="kk-KZ" sz="2000" b="1" u="sng" dirty="0">
                <a:solidFill>
                  <a:srgbClr val="326064"/>
                </a:solidFill>
                <a:latin typeface="Times New Roman" pitchFamily="18" charset="0"/>
              </a:rPr>
              <a:t>нейтрондардың көбею коэффициенті</a:t>
            </a:r>
          </a:p>
          <a:p>
            <a:pPr marL="457200" indent="-457200">
              <a:buFontTx/>
              <a:buAutoNum type="arabicPeriod" startAt="5"/>
            </a:pPr>
            <a:r>
              <a:rPr lang="kk-KZ" sz="2000" b="1" u="sng" dirty="0">
                <a:solidFill>
                  <a:srgbClr val="326064"/>
                </a:solidFill>
                <a:latin typeface="Times New Roman" pitchFamily="18" charset="0"/>
              </a:rPr>
              <a:t>ядролық реактор</a:t>
            </a:r>
          </a:p>
          <a:p>
            <a:pPr marL="457200" indent="-457200"/>
            <a:r>
              <a:rPr lang="kk-KZ" b="1" u="sng" dirty="0">
                <a:solidFill>
                  <a:srgbClr val="326064"/>
                </a:solidFill>
              </a:rPr>
              <a:t>6.  </a:t>
            </a:r>
            <a:r>
              <a:rPr lang="kk-KZ" b="1" u="sng" dirty="0">
                <a:solidFill>
                  <a:srgbClr val="326064"/>
                </a:solidFill>
                <a:latin typeface="Times New Roman" pitchFamily="18" charset="0"/>
              </a:rPr>
              <a:t>А) ауыр ядролардың бөлінуі</a:t>
            </a:r>
            <a:endParaRPr lang="ru-RU" b="1" u="sng" dirty="0">
              <a:solidFill>
                <a:srgbClr val="326064"/>
              </a:solidFill>
              <a:latin typeface="Times New Roman" pitchFamily="18" charset="0"/>
            </a:endParaRPr>
          </a:p>
          <a:p>
            <a:pPr marL="457200" indent="-457200"/>
            <a:r>
              <a:rPr lang="kk-KZ" b="1" u="sng" dirty="0">
                <a:solidFill>
                  <a:srgbClr val="326064"/>
                </a:solidFill>
                <a:latin typeface="Times New Roman" pitchFamily="18" charset="0"/>
              </a:rPr>
              <a:t>     Б) жеңіл ядроларды</a:t>
            </a:r>
            <a:r>
              <a:rPr lang="kk-KZ" sz="2000" b="1" u="sng" dirty="0">
                <a:solidFill>
                  <a:srgbClr val="326064"/>
                </a:solidFill>
                <a:latin typeface="Times New Roman" pitchFamily="18" charset="0"/>
              </a:rPr>
              <a:t> </a:t>
            </a:r>
            <a:r>
              <a:rPr lang="kk-KZ" b="1" u="sng" dirty="0">
                <a:solidFill>
                  <a:srgbClr val="326064"/>
                </a:solidFill>
                <a:latin typeface="Times New Roman" pitchFamily="18" charset="0"/>
              </a:rPr>
              <a:t>синтездеу</a:t>
            </a:r>
            <a:endParaRPr lang="ru-RU" b="1" u="sng" dirty="0">
              <a:solidFill>
                <a:srgbClr val="326064"/>
              </a:solidFill>
              <a:latin typeface="Times New Roman" pitchFamily="18" charset="0"/>
            </a:endParaRPr>
          </a:p>
          <a:p>
            <a:pPr marL="457200" indent="-457200"/>
            <a:r>
              <a:rPr lang="kk-KZ" b="1" u="sng" dirty="0">
                <a:solidFill>
                  <a:srgbClr val="326064"/>
                </a:solidFill>
              </a:rPr>
              <a:t>7.   </a:t>
            </a:r>
            <a:r>
              <a:rPr lang="kk-KZ" b="1" u="sng" dirty="0">
                <a:solidFill>
                  <a:srgbClr val="326064"/>
                </a:solidFill>
                <a:latin typeface="Times New Roman" pitchFamily="18" charset="0"/>
              </a:rPr>
              <a:t>электр энергиясын түрлендіру</a:t>
            </a:r>
            <a:endParaRPr lang="kk-KZ" b="1" u="sng" dirty="0">
              <a:solidFill>
                <a:srgbClr val="326064"/>
              </a:solidFill>
              <a:latin typeface="Times New Roman" pitchFamily="18" charset="0"/>
              <a:cs typeface="Times New Roman" pitchFamily="18" charset="0"/>
            </a:endParaRPr>
          </a:p>
          <a:p>
            <a:pPr marL="457200" indent="-457200"/>
            <a:r>
              <a:rPr lang="kk-KZ" b="1" u="sng" dirty="0">
                <a:solidFill>
                  <a:srgbClr val="326064"/>
                </a:solidFill>
              </a:rPr>
              <a:t>8.    </a:t>
            </a:r>
            <a:r>
              <a:rPr lang="kk-KZ" b="1" u="sng" dirty="0">
                <a:solidFill>
                  <a:srgbClr val="326064"/>
                </a:solidFill>
                <a:latin typeface="Times New Roman" pitchFamily="18" charset="0"/>
              </a:rPr>
              <a:t>шапшаң нейтронды реактор</a:t>
            </a:r>
            <a:endParaRPr lang="kk-KZ" b="1" u="sng" dirty="0">
              <a:solidFill>
                <a:srgbClr val="326064"/>
              </a:solidFill>
              <a:latin typeface="Times New Roman" pitchFamily="18" charset="0"/>
              <a:cs typeface="Times New Roman" pitchFamily="18" charset="0"/>
            </a:endParaRPr>
          </a:p>
          <a:p>
            <a:pPr marL="457200" indent="-457200"/>
            <a:r>
              <a:rPr lang="kk-KZ" b="1" u="sng" dirty="0">
                <a:solidFill>
                  <a:srgbClr val="326064"/>
                </a:solidFill>
              </a:rPr>
              <a:t>9.     </a:t>
            </a:r>
            <a:r>
              <a:rPr lang="kk-KZ" b="1" u="sng" dirty="0">
                <a:solidFill>
                  <a:srgbClr val="326064"/>
                </a:solidFill>
                <a:latin typeface="Times New Roman" pitchFamily="18" charset="0"/>
              </a:rPr>
              <a:t>ядролық реакция</a:t>
            </a:r>
            <a:endParaRPr lang="kk-KZ" b="1" u="sng" dirty="0">
              <a:solidFill>
                <a:srgbClr val="326064"/>
              </a:solidFill>
              <a:latin typeface="Times New Roman" pitchFamily="18" charset="0"/>
              <a:cs typeface="Times New Roman" pitchFamily="18" charset="0"/>
            </a:endParaRPr>
          </a:p>
          <a:p>
            <a:pPr marL="457200" indent="-457200"/>
            <a:r>
              <a:rPr lang="kk-KZ" b="1" u="sng" dirty="0">
                <a:solidFill>
                  <a:srgbClr val="326064"/>
                </a:solidFill>
              </a:rPr>
              <a:t>10.   </a:t>
            </a:r>
            <a:r>
              <a:rPr lang="kk-KZ" sz="2000" b="1" u="sng" dirty="0">
                <a:solidFill>
                  <a:srgbClr val="326064"/>
                </a:solidFill>
                <a:latin typeface="Times New Roman" pitchFamily="18" charset="0"/>
              </a:rPr>
              <a:t>ядролық реакцияның энергетикалық шығуы</a:t>
            </a:r>
            <a:endParaRPr lang="kk-KZ" sz="2000" b="1" u="sng" dirty="0">
              <a:solidFill>
                <a:srgbClr val="326064"/>
              </a:solidFill>
              <a:latin typeface="Times New Roman" pitchFamily="18" charset="0"/>
              <a:cs typeface="Times New Roman" pitchFamily="18" charset="0"/>
            </a:endParaRPr>
          </a:p>
          <a:p>
            <a:pPr marL="457200" indent="-457200"/>
            <a:r>
              <a:rPr lang="kk-KZ" b="1" u="sng" dirty="0">
                <a:solidFill>
                  <a:srgbClr val="326064"/>
                </a:solidFill>
                <a:latin typeface="Times New Roman" pitchFamily="18" charset="0"/>
                <a:cs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blinds(horizontal)">
                                      <p:cBhvr>
                                        <p:cTn id="7" dur="500"/>
                                        <p:tgtEl>
                                          <p:spTgt spid="286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blinds(horizontal)">
                                      <p:cBhvr>
                                        <p:cTn id="57" dur="3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P spid="13" grpId="0"/>
      <p:bldP spid="14" grpId="0"/>
      <p:bldP spid="15" grpId="0"/>
      <p:bldP spid="16" grpId="0"/>
      <p:bldP spid="17" grpId="0"/>
      <p:bldP spid="18" grpId="0"/>
      <p:bldP spid="19" grpId="0"/>
      <p:bldP spid="20" grpId="0"/>
      <p:bldP spid="21"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Номер слайда 5"/>
          <p:cNvSpPr>
            <a:spLocks noGrp="1"/>
          </p:cNvSpPr>
          <p:nvPr>
            <p:ph type="sldNum" sz="quarter" idx="12"/>
          </p:nvPr>
        </p:nvSpPr>
        <p:spPr>
          <a:xfrm>
            <a:off x="6553200" y="6356350"/>
            <a:ext cx="2133600" cy="365125"/>
          </a:xfrm>
          <a:noFill/>
          <a:ln>
            <a:miter lim="800000"/>
            <a:headEnd/>
            <a:tailEnd/>
          </a:ln>
        </p:spPr>
        <p:txBody>
          <a:bodyPr anchor="ctr"/>
          <a:lstStyle/>
          <a:p>
            <a:fld id="{21F436CE-15C6-4888-B04A-7A1EDFEDC242}" type="slidenum">
              <a:rPr lang="ru-RU" sz="1200" smtClean="0"/>
              <a:pPr/>
              <a:t>9</a:t>
            </a:fld>
            <a:endParaRPr lang="ru-RU" sz="1200" smtClean="0"/>
          </a:p>
        </p:txBody>
      </p:sp>
      <p:sp>
        <p:nvSpPr>
          <p:cNvPr id="8195" name="Rectangle 2"/>
          <p:cNvSpPr>
            <a:spLocks noGrp="1" noChangeArrowheads="1"/>
          </p:cNvSpPr>
          <p:nvPr>
            <p:ph type="title" idx="4294967295"/>
          </p:nvPr>
        </p:nvSpPr>
        <p:spPr>
          <a:xfrm>
            <a:off x="457200" y="274638"/>
            <a:ext cx="8382000" cy="2468562"/>
          </a:xfrm>
          <a:solidFill>
            <a:schemeClr val="bg1">
              <a:alpha val="52156"/>
            </a:schemeClr>
          </a:solidFill>
          <a:ln w="44450" cap="flat">
            <a:solidFill>
              <a:srgbClr val="99CCFF"/>
            </a:solidFill>
            <a:prstDash val="sysDot"/>
          </a:ln>
        </p:spPr>
        <p:txBody>
          <a:bodyPr/>
          <a:lstStyle/>
          <a:p>
            <a:pPr eaLnBrk="1" hangingPunct="1"/>
            <a:r>
              <a:rPr lang="ru-RU" b="1" i="1" smtClean="0">
                <a:solidFill>
                  <a:srgbClr val="CC0000"/>
                </a:solidFill>
                <a:latin typeface="Bradley Hand ITC" pitchFamily="66" charset="0"/>
              </a:rPr>
              <a:t>Термоядролық реакция</a:t>
            </a:r>
            <a:r>
              <a:rPr lang="ru-RU" sz="4000" b="1" i="1" smtClean="0">
                <a:solidFill>
                  <a:srgbClr val="CC0000"/>
                </a:solidFill>
                <a:latin typeface="Bradley Hand ITC" pitchFamily="66" charset="0"/>
              </a:rPr>
              <a:t> -</a:t>
            </a:r>
            <a:r>
              <a:rPr lang="ru-RU" sz="4000" b="1" i="1" smtClean="0">
                <a:latin typeface="Bradley Hand ITC" pitchFamily="66" charset="0"/>
              </a:rPr>
              <a:t>        </a:t>
            </a:r>
            <a:br>
              <a:rPr lang="ru-RU" sz="4000" b="1" i="1" smtClean="0">
                <a:latin typeface="Bradley Hand ITC" pitchFamily="66" charset="0"/>
              </a:rPr>
            </a:br>
            <a:r>
              <a:rPr lang="ru-RU" sz="3200" b="1" i="1" smtClean="0">
                <a:solidFill>
                  <a:srgbClr val="0000CC"/>
                </a:solidFill>
                <a:latin typeface="Bradley Hand ITC" pitchFamily="66" charset="0"/>
              </a:rPr>
              <a:t> өте жоғары температурада жеңіл ядролардың бірігіп ауырлау ядроны түзу реакциясы</a:t>
            </a:r>
          </a:p>
        </p:txBody>
      </p:sp>
      <p:pic>
        <p:nvPicPr>
          <p:cNvPr id="13316" name="Picture 4" descr="63198734435201-11"/>
          <p:cNvPicPr>
            <a:picLocks noChangeAspect="1" noChangeArrowheads="1"/>
          </p:cNvPicPr>
          <p:nvPr/>
        </p:nvPicPr>
        <p:blipFill>
          <a:blip r:embed="rId2"/>
          <a:srcRect/>
          <a:stretch>
            <a:fillRect/>
          </a:stretch>
        </p:blipFill>
        <p:spPr bwMode="auto">
          <a:xfrm>
            <a:off x="1371600" y="2971800"/>
            <a:ext cx="6400800" cy="838200"/>
          </a:xfrm>
          <a:prstGeom prst="rect">
            <a:avLst/>
          </a:prstGeom>
          <a:noFill/>
          <a:ln w="9525">
            <a:noFill/>
            <a:miter lim="800000"/>
            <a:headEnd/>
            <a:tailEnd/>
          </a:ln>
        </p:spPr>
      </p:pic>
      <p:sp>
        <p:nvSpPr>
          <p:cNvPr id="13317" name="Text Box 5"/>
          <p:cNvSpPr txBox="1">
            <a:spLocks noChangeArrowheads="1"/>
          </p:cNvSpPr>
          <p:nvPr/>
        </p:nvSpPr>
        <p:spPr bwMode="auto">
          <a:xfrm>
            <a:off x="1981200" y="3810000"/>
            <a:ext cx="4772025" cy="519113"/>
          </a:xfrm>
          <a:prstGeom prst="rect">
            <a:avLst/>
          </a:prstGeom>
          <a:noFill/>
          <a:ln w="9525">
            <a:noFill/>
            <a:miter lim="800000"/>
            <a:headEnd/>
            <a:tailEnd/>
          </a:ln>
        </p:spPr>
        <p:txBody>
          <a:bodyPr wrap="none">
            <a:spAutoFit/>
          </a:bodyPr>
          <a:lstStyle/>
          <a:p>
            <a:pPr eaLnBrk="1" hangingPunct="1"/>
            <a:r>
              <a:rPr lang="ru-RU" sz="2800" b="1" i="1">
                <a:solidFill>
                  <a:srgbClr val="CC0000"/>
                </a:solidFill>
                <a:latin typeface="Bradley Hand ITC" pitchFamily="66" charset="0"/>
              </a:rPr>
              <a:t>Энергетикалық өте тиімді!!</a:t>
            </a:r>
          </a:p>
        </p:txBody>
      </p:sp>
      <p:sp>
        <p:nvSpPr>
          <p:cNvPr id="13321" name="Line 9"/>
          <p:cNvSpPr>
            <a:spLocks noChangeShapeType="1"/>
          </p:cNvSpPr>
          <p:nvPr/>
        </p:nvSpPr>
        <p:spPr bwMode="auto">
          <a:xfrm flipH="1" flipV="1">
            <a:off x="6629400" y="3657600"/>
            <a:ext cx="1524000" cy="228600"/>
          </a:xfrm>
          <a:prstGeom prst="line">
            <a:avLst/>
          </a:prstGeom>
          <a:noFill/>
          <a:ln w="57150">
            <a:solidFill>
              <a:srgbClr val="CC0000"/>
            </a:solidFill>
            <a:round/>
            <a:headEnd/>
            <a:tailEnd type="triangle" w="med" len="med"/>
          </a:ln>
        </p:spPr>
        <p:txBody>
          <a:bodyPr/>
          <a:lstStyle/>
          <a:p>
            <a:endParaRPr lang="ru-RU"/>
          </a:p>
        </p:txBody>
      </p:sp>
      <p:sp>
        <p:nvSpPr>
          <p:cNvPr id="13322" name="Text Box 10"/>
          <p:cNvSpPr txBox="1">
            <a:spLocks noChangeArrowheads="1"/>
          </p:cNvSpPr>
          <p:nvPr/>
        </p:nvSpPr>
        <p:spPr bwMode="auto">
          <a:xfrm>
            <a:off x="2971800" y="4419600"/>
            <a:ext cx="4930775"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AutoNum type="arabicPeriod"/>
              <a:defRPr/>
            </a:pPr>
            <a:r>
              <a:rPr lang="ru-RU" sz="2000" b="1" i="1" dirty="0" err="1" smtClean="0">
                <a:latin typeface="Bradley Hand ITC" pitchFamily="66" charset="0"/>
              </a:rPr>
              <a:t>Күн</a:t>
            </a:r>
            <a:r>
              <a:rPr lang="ru-RU" sz="2000" b="1" i="1" dirty="0" smtClean="0">
                <a:latin typeface="Bradley Hand ITC" pitchFamily="66" charset="0"/>
              </a:rPr>
              <a:t> мен </a:t>
            </a:r>
            <a:r>
              <a:rPr lang="ru-RU" sz="2000" b="1" i="1" dirty="0" err="1" smtClean="0">
                <a:latin typeface="Bradley Hand ITC" pitchFamily="66" charset="0"/>
              </a:rPr>
              <a:t>жұлдыздардың</a:t>
            </a:r>
            <a:r>
              <a:rPr lang="ru-RU" sz="2000" b="1" i="1" dirty="0" smtClean="0">
                <a:latin typeface="Bradley Hand ITC" pitchFamily="66" charset="0"/>
              </a:rPr>
              <a:t> </a:t>
            </a:r>
            <a:r>
              <a:rPr lang="ru-RU" sz="2000" b="1" i="1" dirty="0" err="1" smtClean="0">
                <a:latin typeface="Bradley Hand ITC" pitchFamily="66" charset="0"/>
              </a:rPr>
              <a:t>қойнауындағы</a:t>
            </a:r>
            <a:endParaRPr lang="ru-RU" sz="2000" b="1" i="1" dirty="0" smtClean="0">
              <a:latin typeface="Bradley Hand ITC" pitchFamily="66" charset="0"/>
            </a:endParaRPr>
          </a:p>
          <a:p>
            <a:pPr marL="0" indent="0" eaLnBrk="1" hangingPunct="1">
              <a:defRPr/>
            </a:pPr>
            <a:r>
              <a:rPr lang="ru-RU" sz="2000" b="1" i="1" dirty="0" smtClean="0">
                <a:latin typeface="Bradley Hand ITC" pitchFamily="66" charset="0"/>
              </a:rPr>
              <a:t> </a:t>
            </a:r>
            <a:r>
              <a:rPr lang="ru-RU" sz="2000" b="1" i="1" dirty="0" err="1" smtClean="0">
                <a:latin typeface="Bradley Hand ITC" pitchFamily="66" charset="0"/>
              </a:rPr>
              <a:t>энергияның</a:t>
            </a:r>
            <a:r>
              <a:rPr lang="ru-RU" sz="2000" b="1" i="1" dirty="0" smtClean="0">
                <a:latin typeface="Bradley Hand ITC" pitchFamily="66" charset="0"/>
              </a:rPr>
              <a:t> </a:t>
            </a:r>
            <a:r>
              <a:rPr lang="ru-RU" sz="2000" b="1" i="1" dirty="0" err="1" smtClean="0">
                <a:latin typeface="Bradley Hand ITC" pitchFamily="66" charset="0"/>
              </a:rPr>
              <a:t>қайнар</a:t>
            </a:r>
            <a:r>
              <a:rPr lang="ru-RU" sz="2000" b="1" i="1" dirty="0" smtClean="0">
                <a:latin typeface="Bradley Hand ITC" pitchFamily="66" charset="0"/>
              </a:rPr>
              <a:t> </a:t>
            </a:r>
            <a:r>
              <a:rPr lang="ru-RU" sz="2000" b="1" i="1" dirty="0" err="1" smtClean="0">
                <a:latin typeface="Bradley Hand ITC" pitchFamily="66" charset="0"/>
              </a:rPr>
              <a:t>көзі</a:t>
            </a:r>
            <a:r>
              <a:rPr lang="ru-RU" sz="2000" b="1" i="1" dirty="0" smtClean="0">
                <a:latin typeface="Bradley Hand ITC" pitchFamily="66" charset="0"/>
              </a:rPr>
              <a:t> .</a:t>
            </a:r>
          </a:p>
          <a:p>
            <a:pPr eaLnBrk="1" hangingPunct="1">
              <a:defRPr/>
            </a:pPr>
            <a:r>
              <a:rPr lang="ru-RU" sz="2000" b="1" i="1" dirty="0" smtClean="0">
                <a:latin typeface="Bradley Hand ITC" pitchFamily="66" charset="0"/>
              </a:rPr>
              <a:t>   2. </a:t>
            </a:r>
            <a:r>
              <a:rPr lang="ru-RU" sz="2000" b="1" i="1" dirty="0" err="1" smtClean="0">
                <a:latin typeface="Bradley Hand ITC" pitchFamily="66" charset="0"/>
              </a:rPr>
              <a:t>Басқарылмайтын</a:t>
            </a:r>
            <a:r>
              <a:rPr lang="ru-RU" sz="2000" b="1" i="1" dirty="0" smtClean="0">
                <a:latin typeface="Bradley Hand ITC" pitchFamily="66" charset="0"/>
              </a:rPr>
              <a:t>  </a:t>
            </a:r>
            <a:r>
              <a:rPr lang="ru-RU" sz="2000" b="1" i="1" dirty="0" err="1" smtClean="0">
                <a:latin typeface="Bradley Hand ITC" pitchFamily="66" charset="0"/>
              </a:rPr>
              <a:t>сутегі</a:t>
            </a:r>
            <a:r>
              <a:rPr lang="ru-RU" sz="2000" b="1" i="1" dirty="0" smtClean="0">
                <a:latin typeface="Bradley Hand ITC" pitchFamily="66" charset="0"/>
              </a:rPr>
              <a:t> </a:t>
            </a:r>
            <a:r>
              <a:rPr lang="ru-RU" sz="2000" b="1" i="1" dirty="0" err="1" smtClean="0">
                <a:latin typeface="Bradley Hand ITC" pitchFamily="66" charset="0"/>
              </a:rPr>
              <a:t>бомбасы</a:t>
            </a:r>
            <a:r>
              <a:rPr lang="ru-RU" sz="2000" b="1" i="1" dirty="0" smtClean="0">
                <a:latin typeface="Bradley Hand ITC" pitchFamily="66" charset="0"/>
              </a:rPr>
              <a:t>!!</a:t>
            </a:r>
          </a:p>
          <a:p>
            <a:pPr eaLnBrk="1" hangingPunct="1">
              <a:defRPr/>
            </a:pPr>
            <a:r>
              <a:rPr lang="ru-RU" sz="2000" b="1" i="1" dirty="0" smtClean="0">
                <a:latin typeface="Bradley Hand ITC" pitchFamily="66" charset="0"/>
              </a:rPr>
              <a:t>3.Термоядролық  реакция </a:t>
            </a:r>
            <a:r>
              <a:rPr lang="ru-RU" sz="2000" b="1" i="1" dirty="0" err="1" smtClean="0">
                <a:latin typeface="Bradley Hand ITC" pitchFamily="66" charset="0"/>
              </a:rPr>
              <a:t>энергиясын</a:t>
            </a:r>
            <a:endParaRPr lang="ru-RU" sz="2000" b="1" i="1" dirty="0" smtClean="0">
              <a:latin typeface="Bradley Hand ITC" pitchFamily="66" charset="0"/>
            </a:endParaRPr>
          </a:p>
          <a:p>
            <a:pPr eaLnBrk="1" hangingPunct="1">
              <a:defRPr/>
            </a:pPr>
            <a:r>
              <a:rPr lang="ru-RU" sz="2000" b="1" i="1" dirty="0" smtClean="0">
                <a:latin typeface="Bradley Hand ITC" pitchFamily="66" charset="0"/>
              </a:rPr>
              <a:t> </a:t>
            </a:r>
            <a:r>
              <a:rPr lang="ru-RU" sz="2000" b="1" i="1" dirty="0" err="1" smtClean="0">
                <a:latin typeface="Bradley Hand ITC" pitchFamily="66" charset="0"/>
              </a:rPr>
              <a:t>бейбіт</a:t>
            </a:r>
            <a:r>
              <a:rPr lang="ru-RU" sz="2000" b="1" i="1" dirty="0" smtClean="0">
                <a:latin typeface="Bradley Hand ITC" pitchFamily="66" charset="0"/>
              </a:rPr>
              <a:t> </a:t>
            </a:r>
            <a:r>
              <a:rPr lang="ru-RU" sz="2000" b="1" i="1" dirty="0" err="1" smtClean="0">
                <a:latin typeface="Bradley Hand ITC" pitchFamily="66" charset="0"/>
              </a:rPr>
              <a:t>мақсатқа</a:t>
            </a:r>
            <a:r>
              <a:rPr lang="ru-RU" sz="2000" b="1" i="1" dirty="0" smtClean="0">
                <a:latin typeface="Bradley Hand ITC" pitchFamily="66" charset="0"/>
              </a:rPr>
              <a:t> </a:t>
            </a:r>
            <a:r>
              <a:rPr lang="ru-RU" sz="2000" b="1" i="1" dirty="0" err="1" smtClean="0">
                <a:latin typeface="Bradley Hand ITC" pitchFamily="66" charset="0"/>
              </a:rPr>
              <a:t>пайдалану</a:t>
            </a:r>
            <a:r>
              <a:rPr lang="ru-RU" sz="2000" b="1" i="1" dirty="0" smtClean="0">
                <a:latin typeface="Bradley Hand ITC" pitchFamily="66" charset="0"/>
              </a:rPr>
              <a:t> – </a:t>
            </a:r>
            <a:r>
              <a:rPr lang="ru-RU" sz="2000" b="1" i="1" dirty="0" err="1" smtClean="0">
                <a:latin typeface="Bradley Hand ITC" pitchFamily="66" charset="0"/>
              </a:rPr>
              <a:t>қазіргі</a:t>
            </a:r>
            <a:endParaRPr lang="ru-RU" sz="2000" b="1" i="1" dirty="0" smtClean="0">
              <a:latin typeface="Bradley Hand ITC" pitchFamily="66" charset="0"/>
            </a:endParaRPr>
          </a:p>
          <a:p>
            <a:pPr eaLnBrk="1" hangingPunct="1">
              <a:defRPr/>
            </a:pPr>
            <a:r>
              <a:rPr lang="ru-RU" sz="2000" b="1" i="1" dirty="0" smtClean="0">
                <a:latin typeface="Bradley Hand ITC" pitchFamily="66" charset="0"/>
              </a:rPr>
              <a:t> </a:t>
            </a:r>
            <a:r>
              <a:rPr lang="ru-RU" sz="2000" b="1" i="1" dirty="0" err="1" smtClean="0">
                <a:latin typeface="Bradley Hand ITC" pitchFamily="66" charset="0"/>
              </a:rPr>
              <a:t>замандағы</a:t>
            </a:r>
            <a:r>
              <a:rPr lang="ru-RU" sz="2000" b="1" i="1" dirty="0" smtClean="0">
                <a:latin typeface="Bradley Hand ITC" pitchFamily="66" charset="0"/>
              </a:rPr>
              <a:t> </a:t>
            </a:r>
            <a:r>
              <a:rPr lang="ru-RU" sz="2000" b="1" i="1" dirty="0" err="1" smtClean="0">
                <a:latin typeface="Bradley Hand ITC" pitchFamily="66" charset="0"/>
              </a:rPr>
              <a:t>әлі</a:t>
            </a:r>
            <a:r>
              <a:rPr lang="ru-RU" sz="2000" b="1" i="1" dirty="0" smtClean="0">
                <a:latin typeface="Bradley Hand ITC" pitchFamily="66" charset="0"/>
              </a:rPr>
              <a:t> </a:t>
            </a:r>
            <a:r>
              <a:rPr lang="ru-RU" sz="2000" b="1" i="1" dirty="0" err="1" smtClean="0">
                <a:latin typeface="Bradley Hand ITC" pitchFamily="66" charset="0"/>
              </a:rPr>
              <a:t>шешімі</a:t>
            </a:r>
            <a:r>
              <a:rPr lang="ru-RU" sz="2000" b="1" i="1" dirty="0" smtClean="0">
                <a:latin typeface="Bradley Hand ITC" pitchFamily="66" charset="0"/>
              </a:rPr>
              <a:t> </a:t>
            </a:r>
            <a:r>
              <a:rPr lang="ru-RU" sz="2000" b="1" i="1" dirty="0" err="1" smtClean="0">
                <a:latin typeface="Bradley Hand ITC" pitchFamily="66" charset="0"/>
              </a:rPr>
              <a:t>табылмаған</a:t>
            </a:r>
            <a:endParaRPr lang="ru-RU" sz="2000" b="1" i="1" dirty="0" smtClean="0">
              <a:latin typeface="Bradley Hand ITC" pitchFamily="66" charset="0"/>
            </a:endParaRPr>
          </a:p>
          <a:p>
            <a:pPr eaLnBrk="1" hangingPunct="1">
              <a:defRPr/>
            </a:pPr>
            <a:r>
              <a:rPr lang="ru-RU" sz="2000" b="1" i="1" dirty="0" smtClean="0">
                <a:latin typeface="Bradley Hand ITC" pitchFamily="66" charset="0"/>
              </a:rPr>
              <a:t> </a:t>
            </a:r>
            <a:r>
              <a:rPr lang="ru-RU" sz="2000" b="1" i="1" dirty="0" err="1" smtClean="0">
                <a:latin typeface="Bradley Hand ITC" pitchFamily="66" charset="0"/>
              </a:rPr>
              <a:t>күрделі</a:t>
            </a:r>
            <a:r>
              <a:rPr lang="ru-RU" sz="2000" b="1" i="1" dirty="0" smtClean="0">
                <a:latin typeface="Bradley Hand ITC" pitchFamily="66" charset="0"/>
              </a:rPr>
              <a:t> </a:t>
            </a:r>
            <a:r>
              <a:rPr lang="ru-RU" sz="2000" b="1" i="1" dirty="0" err="1" smtClean="0">
                <a:latin typeface="Bradley Hand ITC" pitchFamily="66" charset="0"/>
              </a:rPr>
              <a:t>мәселе</a:t>
            </a:r>
            <a:r>
              <a:rPr lang="ru-RU" sz="2000" b="1" i="1" dirty="0" smtClean="0">
                <a:latin typeface="Bradley Hand ITC" pitchFamily="66" charset="0"/>
              </a:rPr>
              <a:t>.</a:t>
            </a:r>
          </a:p>
        </p:txBody>
      </p:sp>
      <p:pic>
        <p:nvPicPr>
          <p:cNvPr id="13323" name="Picture 11" descr="yzj6jrje0ulf0004"/>
          <p:cNvPicPr>
            <a:picLocks noChangeAspect="1" noChangeArrowheads="1"/>
          </p:cNvPicPr>
          <p:nvPr/>
        </p:nvPicPr>
        <p:blipFill>
          <a:blip r:embed="rId3"/>
          <a:srcRect/>
          <a:stretch>
            <a:fillRect/>
          </a:stretch>
        </p:blipFill>
        <p:spPr bwMode="auto">
          <a:xfrm>
            <a:off x="228600" y="4343400"/>
            <a:ext cx="2628900" cy="1828800"/>
          </a:xfrm>
          <a:prstGeom prst="rect">
            <a:avLst/>
          </a:prstGeom>
          <a:noFill/>
          <a:ln w="9525">
            <a:noFill/>
            <a:miter lim="800000"/>
            <a:headEnd/>
            <a:tailEnd/>
          </a:ln>
        </p:spPr>
      </p:pic>
      <p:pic>
        <p:nvPicPr>
          <p:cNvPr id="13324" name="Picture 12" descr="028002"/>
          <p:cNvPicPr>
            <a:picLocks noChangeAspect="1" noChangeArrowheads="1"/>
          </p:cNvPicPr>
          <p:nvPr/>
        </p:nvPicPr>
        <p:blipFill>
          <a:blip r:embed="rId4"/>
          <a:srcRect/>
          <a:stretch>
            <a:fillRect/>
          </a:stretch>
        </p:blipFill>
        <p:spPr bwMode="auto">
          <a:xfrm>
            <a:off x="228600" y="4343400"/>
            <a:ext cx="2667000" cy="2187575"/>
          </a:xfrm>
          <a:prstGeom prst="rect">
            <a:avLst/>
          </a:prstGeom>
          <a:noFill/>
          <a:ln w="9525">
            <a:noFill/>
            <a:miter lim="800000"/>
            <a:headEnd/>
            <a:tailEnd/>
          </a:ln>
        </p:spPr>
      </p:pic>
      <p:sp>
        <p:nvSpPr>
          <p:cNvPr id="8202" name="AutoShape 13">
            <a:hlinkClick r:id="rId5" action="ppaction://hlinksldjump" highlightClick="1"/>
          </p:cNvPr>
          <p:cNvSpPr>
            <a:spLocks noChangeArrowheads="1"/>
          </p:cNvSpPr>
          <p:nvPr/>
        </p:nvSpPr>
        <p:spPr bwMode="auto">
          <a:xfrm>
            <a:off x="9829800" y="5872163"/>
            <a:ext cx="585788" cy="509587"/>
          </a:xfrm>
          <a:prstGeom prst="actionButtonHome">
            <a:avLst/>
          </a:prstGeom>
          <a:solidFill>
            <a:srgbClr val="99CCFF"/>
          </a:solidFill>
          <a:ln w="9525">
            <a:noFill/>
            <a:miter lim="800000"/>
            <a:headEnd/>
            <a:tailEnd/>
          </a:ln>
        </p:spPr>
        <p:txBody>
          <a:bodyPr wrap="none" anchor="ctr"/>
          <a:lstStyle/>
          <a:p>
            <a:pPr eaLnBrk="1" hangingPunct="1"/>
            <a:endParaRPr lang="ru-RU"/>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ppt_w</p:attrName>
                                        </p:attrNameLst>
                                      </p:cBhvr>
                                      <p:tavLst>
                                        <p:tav tm="0">
                                          <p:val>
                                            <p:fltVal val="0"/>
                                          </p:val>
                                        </p:tav>
                                        <p:tav tm="100000">
                                          <p:val>
                                            <p:strVal val="#ppt_w"/>
                                          </p:val>
                                        </p:tav>
                                      </p:tavLst>
                                    </p:anim>
                                    <p:anim calcmode="lin" valueType="num">
                                      <p:cBhvr>
                                        <p:cTn id="8" dur="500" fill="hold"/>
                                        <p:tgtEl>
                                          <p:spTgt spid="13316"/>
                                        </p:tgtEl>
                                        <p:attrNameLst>
                                          <p:attrName>ppt_h</p:attrName>
                                        </p:attrNameLst>
                                      </p:cBhvr>
                                      <p:tavLst>
                                        <p:tav tm="0">
                                          <p:val>
                                            <p:fltVal val="0"/>
                                          </p:val>
                                        </p:tav>
                                        <p:tav tm="100000">
                                          <p:val>
                                            <p:strVal val="#ppt_h"/>
                                          </p:val>
                                        </p:tav>
                                      </p:tavLst>
                                    </p:anim>
                                    <p:animEffect transition="in" filter="fade">
                                      <p:cBhvr>
                                        <p:cTn id="9" dur="500"/>
                                        <p:tgtEl>
                                          <p:spTgt spid="1331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317"/>
                                        </p:tgtEl>
                                        <p:attrNameLst>
                                          <p:attrName>style.visibility</p:attrName>
                                        </p:attrNameLst>
                                      </p:cBhvr>
                                      <p:to>
                                        <p:strVal val="visible"/>
                                      </p:to>
                                    </p:set>
                                    <p:anim calcmode="discrete" valueType="clr">
                                      <p:cBhvr override="childStyle">
                                        <p:cTn id="14" dur="80"/>
                                        <p:tgtEl>
                                          <p:spTgt spid="1331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317"/>
                                        </p:tgtEl>
                                        <p:attrNameLst>
                                          <p:attrName>fillcolor</p:attrName>
                                        </p:attrNameLst>
                                      </p:cBhvr>
                                      <p:tavLst>
                                        <p:tav tm="0">
                                          <p:val>
                                            <p:clrVal>
                                              <a:schemeClr val="accent2"/>
                                            </p:clrVal>
                                          </p:val>
                                        </p:tav>
                                        <p:tav tm="50000">
                                          <p:val>
                                            <p:clrVal>
                                              <a:schemeClr val="hlink"/>
                                            </p:clrVal>
                                          </p:val>
                                        </p:tav>
                                      </p:tavLst>
                                    </p:anim>
                                    <p:set>
                                      <p:cBhvr>
                                        <p:cTn id="16" dur="80"/>
                                        <p:tgtEl>
                                          <p:spTgt spid="13317"/>
                                        </p:tgtEl>
                                        <p:attrNameLst>
                                          <p:attrName>fill.type</p:attrName>
                                        </p:attrNameLst>
                                      </p:cBhvr>
                                      <p:to>
                                        <p:strVal val="solid"/>
                                      </p:to>
                                    </p:set>
                                  </p:childTnLst>
                                </p:cTn>
                              </p:par>
                              <p:par>
                                <p:cTn id="17" presetID="30" presetClass="entr" presetSubtype="0" fill="hold" grpId="0" nodeType="withEffect">
                                  <p:stCondLst>
                                    <p:cond delay="0"/>
                                  </p:stCondLst>
                                  <p:childTnLst>
                                    <p:set>
                                      <p:cBhvr>
                                        <p:cTn id="18" dur="1" fill="hold">
                                          <p:stCondLst>
                                            <p:cond delay="0"/>
                                          </p:stCondLst>
                                        </p:cTn>
                                        <p:tgtEl>
                                          <p:spTgt spid="13321"/>
                                        </p:tgtEl>
                                        <p:attrNameLst>
                                          <p:attrName>style.visibility</p:attrName>
                                        </p:attrNameLst>
                                      </p:cBhvr>
                                      <p:to>
                                        <p:strVal val="visible"/>
                                      </p:to>
                                    </p:set>
                                    <p:animEffect transition="in" filter="fade">
                                      <p:cBhvr>
                                        <p:cTn id="19" dur="800" decel="100000"/>
                                        <p:tgtEl>
                                          <p:spTgt spid="13321"/>
                                        </p:tgtEl>
                                      </p:cBhvr>
                                    </p:animEffect>
                                    <p:anim calcmode="lin" valueType="num">
                                      <p:cBhvr>
                                        <p:cTn id="20" dur="800" decel="100000" fill="hold"/>
                                        <p:tgtEl>
                                          <p:spTgt spid="13321"/>
                                        </p:tgtEl>
                                        <p:attrNameLst>
                                          <p:attrName>style.rotation</p:attrName>
                                        </p:attrNameLst>
                                      </p:cBhvr>
                                      <p:tavLst>
                                        <p:tav tm="0">
                                          <p:val>
                                            <p:fltVal val="-90"/>
                                          </p:val>
                                        </p:tav>
                                        <p:tav tm="100000">
                                          <p:val>
                                            <p:fltVal val="0"/>
                                          </p:val>
                                        </p:tav>
                                      </p:tavLst>
                                    </p:anim>
                                    <p:anim calcmode="lin" valueType="num">
                                      <p:cBhvr>
                                        <p:cTn id="21" dur="800" decel="100000" fill="hold"/>
                                        <p:tgtEl>
                                          <p:spTgt spid="13321"/>
                                        </p:tgtEl>
                                        <p:attrNameLst>
                                          <p:attrName>ppt_x</p:attrName>
                                        </p:attrNameLst>
                                      </p:cBhvr>
                                      <p:tavLst>
                                        <p:tav tm="0">
                                          <p:val>
                                            <p:strVal val="#ppt_x+0.4"/>
                                          </p:val>
                                        </p:tav>
                                        <p:tav tm="100000">
                                          <p:val>
                                            <p:strVal val="#ppt_x-0.05"/>
                                          </p:val>
                                        </p:tav>
                                      </p:tavLst>
                                    </p:anim>
                                    <p:anim calcmode="lin" valueType="num">
                                      <p:cBhvr>
                                        <p:cTn id="22" dur="800" decel="100000" fill="hold"/>
                                        <p:tgtEl>
                                          <p:spTgt spid="13321"/>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3321"/>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3321"/>
                                        </p:tgtEl>
                                        <p:attrNameLst>
                                          <p:attrName>ppt_y</p:attrName>
                                        </p:attrNameLst>
                                      </p:cBhvr>
                                      <p:tavLst>
                                        <p:tav tm="0">
                                          <p:val>
                                            <p:strVal val="#ppt_y+0.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0" presetClass="entr" presetSubtype="0" fill="hold" nodeType="clickEffect">
                                  <p:stCondLst>
                                    <p:cond delay="0"/>
                                  </p:stCondLst>
                                  <p:childTnLst>
                                    <p:set>
                                      <p:cBhvr>
                                        <p:cTn id="28" dur="1" fill="hold">
                                          <p:stCondLst>
                                            <p:cond delay="0"/>
                                          </p:stCondLst>
                                        </p:cTn>
                                        <p:tgtEl>
                                          <p:spTgt spid="13323"/>
                                        </p:tgtEl>
                                        <p:attrNameLst>
                                          <p:attrName>style.visibility</p:attrName>
                                        </p:attrNameLst>
                                      </p:cBhvr>
                                      <p:to>
                                        <p:strVal val="visible"/>
                                      </p:to>
                                    </p:set>
                                    <p:animEffect transition="in" filter="fade">
                                      <p:cBhvr>
                                        <p:cTn id="29" dur="800" decel="100000"/>
                                        <p:tgtEl>
                                          <p:spTgt spid="13323"/>
                                        </p:tgtEl>
                                      </p:cBhvr>
                                    </p:animEffect>
                                    <p:anim calcmode="lin" valueType="num">
                                      <p:cBhvr>
                                        <p:cTn id="30" dur="800" decel="100000" fill="hold"/>
                                        <p:tgtEl>
                                          <p:spTgt spid="13323"/>
                                        </p:tgtEl>
                                        <p:attrNameLst>
                                          <p:attrName>style.rotation</p:attrName>
                                        </p:attrNameLst>
                                      </p:cBhvr>
                                      <p:tavLst>
                                        <p:tav tm="0">
                                          <p:val>
                                            <p:fltVal val="-90"/>
                                          </p:val>
                                        </p:tav>
                                        <p:tav tm="100000">
                                          <p:val>
                                            <p:fltVal val="0"/>
                                          </p:val>
                                        </p:tav>
                                      </p:tavLst>
                                    </p:anim>
                                    <p:anim calcmode="lin" valueType="num">
                                      <p:cBhvr>
                                        <p:cTn id="31" dur="800" decel="100000" fill="hold"/>
                                        <p:tgtEl>
                                          <p:spTgt spid="13323"/>
                                        </p:tgtEl>
                                        <p:attrNameLst>
                                          <p:attrName>ppt_x</p:attrName>
                                        </p:attrNameLst>
                                      </p:cBhvr>
                                      <p:tavLst>
                                        <p:tav tm="0">
                                          <p:val>
                                            <p:strVal val="#ppt_x+0.4"/>
                                          </p:val>
                                        </p:tav>
                                        <p:tav tm="100000">
                                          <p:val>
                                            <p:strVal val="#ppt_x-0.05"/>
                                          </p:val>
                                        </p:tav>
                                      </p:tavLst>
                                    </p:anim>
                                    <p:anim calcmode="lin" valueType="num">
                                      <p:cBhvr>
                                        <p:cTn id="32" dur="800" decel="100000" fill="hold"/>
                                        <p:tgtEl>
                                          <p:spTgt spid="13323"/>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323"/>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323"/>
                                        </p:tgtEl>
                                        <p:attrNameLst>
                                          <p:attrName>ppt_y</p:attrName>
                                        </p:attrNameLst>
                                      </p:cBhvr>
                                      <p:tavLst>
                                        <p:tav tm="0">
                                          <p:val>
                                            <p:strVal val="#ppt_y+0.1"/>
                                          </p:val>
                                        </p:tav>
                                        <p:tav tm="100000">
                                          <p:val>
                                            <p:strVal val="#ppt_y"/>
                                          </p:val>
                                        </p:tav>
                                      </p:tavLst>
                                    </p:anim>
                                  </p:childTnLst>
                                </p:cTn>
                              </p:par>
                            </p:childTnLst>
                          </p:cTn>
                        </p:par>
                        <p:par>
                          <p:cTn id="35" fill="hold" nodeType="afterGroup">
                            <p:stCondLst>
                              <p:cond delay="10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13322"/>
                                        </p:tgtEl>
                                        <p:attrNameLst>
                                          <p:attrName>style.visibility</p:attrName>
                                        </p:attrNameLst>
                                      </p:cBhvr>
                                      <p:to>
                                        <p:strVal val="visible"/>
                                      </p:to>
                                    </p:set>
                                    <p:anim calcmode="discrete" valueType="clr">
                                      <p:cBhvr override="childStyle">
                                        <p:cTn id="38" dur="80"/>
                                        <p:tgtEl>
                                          <p:spTgt spid="13322"/>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13322"/>
                                        </p:tgtEl>
                                        <p:attrNameLst>
                                          <p:attrName>fillcolor</p:attrName>
                                        </p:attrNameLst>
                                      </p:cBhvr>
                                      <p:tavLst>
                                        <p:tav tm="0">
                                          <p:val>
                                            <p:clrVal>
                                              <a:schemeClr val="accent2"/>
                                            </p:clrVal>
                                          </p:val>
                                        </p:tav>
                                        <p:tav tm="50000">
                                          <p:val>
                                            <p:clrVal>
                                              <a:schemeClr val="hlink"/>
                                            </p:clrVal>
                                          </p:val>
                                        </p:tav>
                                      </p:tavLst>
                                    </p:anim>
                                    <p:set>
                                      <p:cBhvr>
                                        <p:cTn id="40" dur="80"/>
                                        <p:tgtEl>
                                          <p:spTgt spid="13322"/>
                                        </p:tgtEl>
                                        <p:attrNameLst>
                                          <p:attrName>fill.type</p:attrName>
                                        </p:attrNameLst>
                                      </p:cBhvr>
                                      <p:to>
                                        <p:strVal val="solid"/>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30" presetClass="entr" presetSubtype="0" fill="hold" nodeType="clickEffect">
                                  <p:stCondLst>
                                    <p:cond delay="0"/>
                                  </p:stCondLst>
                                  <p:childTnLst>
                                    <p:set>
                                      <p:cBhvr>
                                        <p:cTn id="44" dur="1" fill="hold">
                                          <p:stCondLst>
                                            <p:cond delay="0"/>
                                          </p:stCondLst>
                                        </p:cTn>
                                        <p:tgtEl>
                                          <p:spTgt spid="13324"/>
                                        </p:tgtEl>
                                        <p:attrNameLst>
                                          <p:attrName>style.visibility</p:attrName>
                                        </p:attrNameLst>
                                      </p:cBhvr>
                                      <p:to>
                                        <p:strVal val="visible"/>
                                      </p:to>
                                    </p:set>
                                    <p:animEffect transition="in" filter="fade">
                                      <p:cBhvr>
                                        <p:cTn id="45" dur="800" decel="100000"/>
                                        <p:tgtEl>
                                          <p:spTgt spid="13324"/>
                                        </p:tgtEl>
                                      </p:cBhvr>
                                    </p:animEffect>
                                    <p:anim calcmode="lin" valueType="num">
                                      <p:cBhvr>
                                        <p:cTn id="46" dur="800" decel="100000" fill="hold"/>
                                        <p:tgtEl>
                                          <p:spTgt spid="13324"/>
                                        </p:tgtEl>
                                        <p:attrNameLst>
                                          <p:attrName>style.rotation</p:attrName>
                                        </p:attrNameLst>
                                      </p:cBhvr>
                                      <p:tavLst>
                                        <p:tav tm="0">
                                          <p:val>
                                            <p:fltVal val="-90"/>
                                          </p:val>
                                        </p:tav>
                                        <p:tav tm="100000">
                                          <p:val>
                                            <p:fltVal val="0"/>
                                          </p:val>
                                        </p:tav>
                                      </p:tavLst>
                                    </p:anim>
                                    <p:anim calcmode="lin" valueType="num">
                                      <p:cBhvr>
                                        <p:cTn id="47" dur="800" decel="100000" fill="hold"/>
                                        <p:tgtEl>
                                          <p:spTgt spid="13324"/>
                                        </p:tgtEl>
                                        <p:attrNameLst>
                                          <p:attrName>ppt_x</p:attrName>
                                        </p:attrNameLst>
                                      </p:cBhvr>
                                      <p:tavLst>
                                        <p:tav tm="0">
                                          <p:val>
                                            <p:strVal val="#ppt_x+0.4"/>
                                          </p:val>
                                        </p:tav>
                                        <p:tav tm="100000">
                                          <p:val>
                                            <p:strVal val="#ppt_x-0.05"/>
                                          </p:val>
                                        </p:tav>
                                      </p:tavLst>
                                    </p:anim>
                                    <p:anim calcmode="lin" valueType="num">
                                      <p:cBhvr>
                                        <p:cTn id="48" dur="800" decel="100000" fill="hold"/>
                                        <p:tgtEl>
                                          <p:spTgt spid="13324"/>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324"/>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3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21" grpId="0" animBg="1"/>
      <p:bldP spid="1332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124</TotalTime>
  <Words>987</Words>
  <Application>Microsoft Office PowerPoint</Application>
  <PresentationFormat>Экран (4:3)</PresentationFormat>
  <Paragraphs>149</Paragraphs>
  <Slides>27</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27</vt:i4>
      </vt:variant>
    </vt:vector>
  </HeadingPairs>
  <TitlesOfParts>
    <vt:vector size="33" baseType="lpstr">
      <vt:lpstr>Arial</vt:lpstr>
      <vt:lpstr>Bradley Hand ITC</vt:lpstr>
      <vt:lpstr>Calibri</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Термоядролық реакция -          өте жоғары температурада жеңіл ядролардың бірігіп ауырлау ядроны түзу реакциясы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Ядролық энергия бейбіт мақсатта:</vt:lpstr>
      <vt:lpstr>Атом энергетикасы</vt:lpstr>
      <vt:lpstr>Радиацияның таралу жолдары</vt:lpstr>
      <vt:lpstr> </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Reanimator Extreme Edition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home</dc:creator>
  <cp:lastModifiedBy>U4itel-3</cp:lastModifiedBy>
  <cp:revision>13</cp:revision>
  <dcterms:created xsi:type="dcterms:W3CDTF">2014-09-30T13:21:16Z</dcterms:created>
  <dcterms:modified xsi:type="dcterms:W3CDTF">2014-12-12T04:02:02Z</dcterms:modified>
</cp:coreProperties>
</file>