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sldIdLst>
    <p:sldId id="296" r:id="rId2"/>
    <p:sldId id="297" r:id="rId3"/>
    <p:sldId id="290" r:id="rId4"/>
    <p:sldId id="304" r:id="rId5"/>
    <p:sldId id="289" r:id="rId6"/>
    <p:sldId id="285" r:id="rId7"/>
    <p:sldId id="287" r:id="rId8"/>
    <p:sldId id="299" r:id="rId9"/>
    <p:sldId id="291" r:id="rId10"/>
    <p:sldId id="256" r:id="rId11"/>
    <p:sldId id="301" r:id="rId12"/>
    <p:sldId id="257" r:id="rId13"/>
    <p:sldId id="262" r:id="rId14"/>
    <p:sldId id="258" r:id="rId15"/>
    <p:sldId id="259" r:id="rId16"/>
    <p:sldId id="260" r:id="rId17"/>
    <p:sldId id="275" r:id="rId18"/>
    <p:sldId id="271" r:id="rId19"/>
    <p:sldId id="265" r:id="rId20"/>
    <p:sldId id="261" r:id="rId21"/>
    <p:sldId id="274" r:id="rId22"/>
    <p:sldId id="278" r:id="rId23"/>
    <p:sldId id="273" r:id="rId24"/>
    <p:sldId id="281" r:id="rId25"/>
    <p:sldId id="303" r:id="rId26"/>
    <p:sldId id="302" r:id="rId27"/>
    <p:sldId id="269" r:id="rId28"/>
    <p:sldId id="276" r:id="rId29"/>
    <p:sldId id="279" r:id="rId30"/>
    <p:sldId id="283" r:id="rId31"/>
    <p:sldId id="282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88632" autoAdjust="0"/>
  </p:normalViewPr>
  <p:slideViewPr>
    <p:cSldViewPr snapToGrid="0">
      <p:cViewPr varScale="1">
        <p:scale>
          <a:sx n="39" d="100"/>
          <a:sy n="39" d="100"/>
        </p:scale>
        <p:origin x="-10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CFC3E-5AC9-4E33-A6FB-1ABA0B21BEEC}" type="datetimeFigureOut">
              <a:rPr lang="ru-RU" smtClean="0"/>
              <a:t>28.11.2014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DFB73-AFF3-41C7-80CA-770AD28F8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23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2DFB73-AFF3-41C7-80CA-770AD28F846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552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E9462EF3-3C4F-43EE-ACEE-D4B806740EA3}" type="datetimeFigureOut">
              <a:rPr lang="en-US" dirty="0"/>
              <a:pPr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43B39-165A-4B68-AA5C-581F5336313C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8C57-33F9-4259-AC4F-0E3F5BEC9B94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772B-8FA2-401F-A0A1-A59855EDBC3E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D5BDE-5A90-4611-82E9-0FC5746D30C5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DA17D-0BEA-4E76-A7FC-F7C188BC48D1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AC7D-18CA-4236-82B9-D75EB1D66EAE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300E-C023-45CD-A0BE-EDB7A8C6EA8B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20EAD-E369-4933-8469-ED7764B56A1B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0EF2-9919-473B-8215-8616BAF10692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472EB-AC54-4713-BFC2-BEB621108C63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55A0C-791E-4545-B787-F98AD45CD761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6B77-F4F4-4427-AC4F-9A623798AD82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790C-34EB-4565-8437-CACF4CDB7822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A4C11-22B8-4A4E-8126-B3AF6B948A8E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D06B6-C816-4861-964D-15A98395707D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A8AB-EA7C-4B1B-9D73-E2551851FABE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0786BE5-D2A3-4BF0-8B30-D7403E61B3DC}" type="datetimeFigureOut">
              <a:rPr lang="en-US" dirty="0"/>
              <a:t>11/28/2014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8981" y="855406"/>
            <a:ext cx="8825658" cy="5019368"/>
          </a:xfrm>
        </p:spPr>
        <p:txBody>
          <a:bodyPr/>
          <a:lstStyle/>
          <a:p>
            <a:r>
              <a:rPr lang="ru-RU" sz="3600" b="1" dirty="0"/>
              <a:t>Друзья мои,            я очень рада</a:t>
            </a:r>
            <a:br>
              <a:rPr lang="ru-RU" sz="3600" b="1" dirty="0"/>
            </a:br>
            <a:r>
              <a:rPr lang="ru-RU" sz="3600" b="1" dirty="0"/>
              <a:t>Войти в приветливый наш класс.</a:t>
            </a:r>
            <a:br>
              <a:rPr lang="ru-RU" sz="3600" b="1" dirty="0"/>
            </a:br>
            <a:r>
              <a:rPr lang="ru-RU" sz="3600" b="1" dirty="0"/>
              <a:t>И для меня уже награда</a:t>
            </a:r>
            <a:br>
              <a:rPr lang="ru-RU" sz="3600" b="1" dirty="0"/>
            </a:br>
            <a:r>
              <a:rPr lang="ru-RU" sz="3600" b="1" dirty="0"/>
              <a:t>Внимание ваших умных глаз.</a:t>
            </a:r>
            <a:br>
              <a:rPr lang="ru-RU" sz="3600" b="1" dirty="0"/>
            </a:br>
            <a:r>
              <a:rPr lang="ru-RU" sz="3600" b="1" dirty="0"/>
              <a:t>Я знаю, каждый в классе гений,</a:t>
            </a:r>
            <a:br>
              <a:rPr lang="ru-RU" sz="3600" b="1" dirty="0"/>
            </a:br>
            <a:r>
              <a:rPr lang="ru-RU" sz="3600" b="1" dirty="0"/>
              <a:t>Но без труда талант не впрок.</a:t>
            </a:r>
            <a:br>
              <a:rPr lang="ru-RU" sz="3600" b="1" dirty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Возьмём же ручки и мелок</a:t>
            </a:r>
            <a:br>
              <a:rPr lang="ru-RU" sz="3600" b="1" dirty="0"/>
            </a:br>
            <a:r>
              <a:rPr lang="ru-RU" sz="3600" b="1" dirty="0"/>
              <a:t>И вместе проведем урок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77084" y="3716595"/>
            <a:ext cx="2399942" cy="21581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967" y="3716595"/>
            <a:ext cx="3099344" cy="222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6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0006" y="1030787"/>
            <a:ext cx="9735914" cy="1094227"/>
          </a:xfrm>
        </p:spPr>
        <p:txBody>
          <a:bodyPr/>
          <a:lstStyle/>
          <a:p>
            <a:r>
              <a:rPr lang="kk-KZ" dirty="0" smtClean="0"/>
              <a:t>Фосфор и </a:t>
            </a:r>
            <a:r>
              <a:rPr lang="kk-KZ" dirty="0" err="1" smtClean="0"/>
              <a:t>его</a:t>
            </a:r>
            <a:r>
              <a:rPr lang="kk-KZ" dirty="0" smtClean="0"/>
              <a:t> </a:t>
            </a:r>
            <a:r>
              <a:rPr lang="kk-KZ" dirty="0" err="1" smtClean="0"/>
              <a:t>соединения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2331075"/>
            <a:ext cx="8825658" cy="3513785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kk-KZ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хочешь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kk-KZ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 нем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4" y="2331076"/>
            <a:ext cx="4573905" cy="330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6968" y="752168"/>
            <a:ext cx="10466774" cy="766917"/>
          </a:xfrm>
        </p:spPr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690" y="1769806"/>
            <a:ext cx="10378820" cy="4380271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*Изучить положение в периодической системе атома фосфора</a:t>
            </a:r>
          </a:p>
          <a:p>
            <a:r>
              <a:rPr lang="ru-RU" sz="3600" b="1" dirty="0" smtClean="0"/>
              <a:t>*Физические и химические </a:t>
            </a:r>
            <a:r>
              <a:rPr lang="ru-RU" sz="3600" b="1" dirty="0" err="1" smtClean="0"/>
              <a:t>св-ва</a:t>
            </a:r>
            <a:r>
              <a:rPr lang="ru-RU" sz="3600" b="1" dirty="0" smtClean="0"/>
              <a:t> фосфора</a:t>
            </a:r>
          </a:p>
          <a:p>
            <a:r>
              <a:rPr lang="ru-RU" sz="3600" b="1" dirty="0" smtClean="0"/>
              <a:t>*Нахождение в природе и применение</a:t>
            </a:r>
          </a:p>
          <a:p>
            <a:r>
              <a:rPr lang="ru-RU" sz="3600" b="1" dirty="0" smtClean="0"/>
              <a:t>*Полезные и вредные свойства**</a:t>
            </a:r>
          </a:p>
        </p:txBody>
      </p:sp>
    </p:spTree>
    <p:extLst>
      <p:ext uri="{BB962C8B-B14F-4D97-AF65-F5344CB8AC3E}">
        <p14:creationId xmlns:p14="http://schemas.microsoft.com/office/powerpoint/2010/main" val="3510787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018" y="653144"/>
            <a:ext cx="10404776" cy="1672045"/>
          </a:xfrm>
        </p:spPr>
        <p:txBody>
          <a:bodyPr/>
          <a:lstStyle/>
          <a:p>
            <a:r>
              <a:rPr lang="ru-RU" sz="2800" b="1" dirty="0"/>
              <a:t>Охарактеризуйте фосфор как химический элемент по его положению в периодической системе </a:t>
            </a:r>
            <a:r>
              <a:rPr lang="ru-RU" sz="2800" b="1" dirty="0" smtClean="0"/>
              <a:t>х </a:t>
            </a:r>
            <a:r>
              <a:rPr lang="ru-RU" sz="2800" b="1" dirty="0"/>
              <a:t>Д.И. Менделеева по плану</a:t>
            </a:r>
            <a:r>
              <a:rPr lang="ru-RU" sz="28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017" y="2325189"/>
            <a:ext cx="10894423" cy="3944982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1</a:t>
            </a:r>
            <a:r>
              <a:rPr lang="ru-RU" sz="3600" b="1" dirty="0"/>
              <a:t>. Порядковый номер, номер периода, группа, подгруппа;</a:t>
            </a:r>
          </a:p>
          <a:p>
            <a:r>
              <a:rPr lang="ru-RU" sz="3600" b="1" dirty="0"/>
              <a:t>2. Заряд ядра, электронная </a:t>
            </a:r>
            <a:r>
              <a:rPr lang="ru-RU" sz="3600" b="1" dirty="0" smtClean="0"/>
              <a:t>формула</a:t>
            </a:r>
          </a:p>
          <a:p>
            <a:r>
              <a:rPr lang="ru-RU" sz="3600" b="1" dirty="0" smtClean="0"/>
              <a:t>,</a:t>
            </a:r>
            <a:r>
              <a:rPr lang="ru-RU" sz="3600" b="1" dirty="0"/>
              <a:t>3. Валентность.</a:t>
            </a:r>
          </a:p>
          <a:p>
            <a:r>
              <a:rPr lang="ru-RU" sz="3600" b="1" dirty="0"/>
              <a:t>4. Формула летучего водородного соединения и высшего оксида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959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734" y="374754"/>
            <a:ext cx="11061552" cy="6185703"/>
          </a:xfrm>
          <a:solidFill>
            <a:srgbClr val="7030A0"/>
          </a:solidFill>
        </p:spPr>
        <p:txBody>
          <a:bodyPr/>
          <a:lstStyle/>
          <a:p>
            <a:r>
              <a:rPr lang="ru-RU" sz="5400" b="1" dirty="0" smtClean="0"/>
              <a:t>Лестница познания </a:t>
            </a:r>
            <a:r>
              <a:rPr lang="ru-RU" sz="4400" b="1" dirty="0" smtClean="0"/>
              <a:t>и ее ступени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.  Практическая.</a:t>
            </a:r>
            <a:br>
              <a:rPr lang="ru-RU" dirty="0" smtClean="0"/>
            </a:br>
            <a:r>
              <a:rPr lang="ru-RU" dirty="0" smtClean="0"/>
              <a:t>.                 Химическая. . .                                                 .                      Биологическая   </a:t>
            </a:r>
            <a:br>
              <a:rPr lang="ru-RU" dirty="0" smtClean="0"/>
            </a:br>
            <a:r>
              <a:rPr lang="ru-RU" dirty="0" smtClean="0"/>
              <a:t>.                                     Физическая                                                                  .                                            Геологическая                                                                  .                                                        Историческая.</a:t>
            </a:r>
            <a:br>
              <a:rPr lang="ru-RU" dirty="0" smtClean="0"/>
            </a:b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4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712412"/>
            <a:ext cx="10235857" cy="855132"/>
          </a:xfrm>
        </p:spPr>
        <p:txBody>
          <a:bodyPr/>
          <a:lstStyle/>
          <a:p>
            <a:r>
              <a:rPr lang="ru-RU" sz="4000" b="1" dirty="0" smtClean="0"/>
              <a:t>Ступенька историческая   Микрофильм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8" y="1933304"/>
            <a:ext cx="11469187" cy="433686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600" b="1" dirty="0"/>
              <a:t>Ф</a:t>
            </a:r>
            <a:r>
              <a:rPr lang="ru-RU" sz="2600" b="1" dirty="0" smtClean="0"/>
              <a:t>осфор </a:t>
            </a:r>
            <a:r>
              <a:rPr lang="ru-RU" sz="2600" b="1" dirty="0"/>
              <a:t>имеет точную дату открытия – 1669 год. </a:t>
            </a:r>
          </a:p>
          <a:p>
            <a:r>
              <a:rPr lang="ru-RU" sz="2600" b="1" dirty="0"/>
              <a:t>     В поисках эликсира молодости и попытках получения золота алхимик XVII столетия </a:t>
            </a:r>
            <a:r>
              <a:rPr lang="ru-RU" sz="2600" b="1" dirty="0" err="1"/>
              <a:t>Геннинг</a:t>
            </a:r>
            <a:r>
              <a:rPr lang="ru-RU" sz="2600" b="1" dirty="0"/>
              <a:t> </a:t>
            </a:r>
            <a:r>
              <a:rPr lang="ru-RU" sz="2600" b="1" dirty="0" err="1"/>
              <a:t>Бранд</a:t>
            </a:r>
            <a:r>
              <a:rPr lang="ru-RU" sz="2600" b="1" dirty="0"/>
              <a:t> из Гамбурга пытался изготовить "философский камень". Для этой цели он собрал около тонны мочи из солдатских казарм и выпаривал ее до образования сиропообразной жидкости. Эту жидкость он подверг сильному прокаливанию в смеси с песком и древесным углем без доступа воздуха</a:t>
            </a:r>
            <a:r>
              <a:rPr lang="ru-RU" sz="2600" b="1" dirty="0" smtClean="0"/>
              <a:t>.</a:t>
            </a:r>
            <a:r>
              <a:rPr lang="ru-RU" sz="2600" b="1" dirty="0"/>
              <a:t>      В результате </a:t>
            </a:r>
            <a:r>
              <a:rPr lang="ru-RU" sz="2600" b="1" dirty="0" err="1"/>
              <a:t>Бранд</a:t>
            </a:r>
            <a:r>
              <a:rPr lang="ru-RU" sz="2600" b="1" dirty="0"/>
              <a:t> получил вещество, обладающее необыкновенными свойствами: оно светилось в темноте.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54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399" y="973669"/>
            <a:ext cx="6087291" cy="5192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sz="4800" dirty="0"/>
              <a:t>В </a:t>
            </a:r>
            <a:r>
              <a:rPr lang="ru-RU" sz="4800" b="1" dirty="0"/>
              <a:t>России термин фосфор введен в 1746 году Михаилом Васильевичем Ломоносовым</a:t>
            </a:r>
            <a:r>
              <a:rPr lang="ru-RU" sz="4800" dirty="0"/>
              <a:t>. 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6" y="973670"/>
            <a:ext cx="4545874" cy="5192000"/>
          </a:xfrm>
        </p:spPr>
      </p:pic>
    </p:spTree>
    <p:extLst>
      <p:ext uri="{BB962C8B-B14F-4D97-AF65-F5344CB8AC3E}">
        <p14:creationId xmlns:p14="http://schemas.microsoft.com/office/powerpoint/2010/main" val="31157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5434" y="1234926"/>
            <a:ext cx="6578257" cy="5348754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нглийский </a:t>
            </a:r>
            <a:r>
              <a:rPr lang="ru-RU" dirty="0"/>
              <a:t>химик </a:t>
            </a:r>
            <a:r>
              <a:rPr lang="ru-RU" b="1" dirty="0"/>
              <a:t>Роберт Бойль, </a:t>
            </a:r>
            <a:r>
              <a:rPr lang="ru-RU" b="1" dirty="0" smtClean="0"/>
              <a:t> </a:t>
            </a:r>
            <a:r>
              <a:rPr lang="ru-RU" b="1" dirty="0"/>
              <a:t>в </a:t>
            </a:r>
            <a:r>
              <a:rPr lang="ru-RU" b="1" dirty="0" smtClean="0"/>
              <a:t>1680 году .    </a:t>
            </a:r>
            <a:r>
              <a:rPr lang="ru-RU" dirty="0"/>
              <a:t> опубликовал в научном журнале более простую и доступную методику получения фосфора.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234926"/>
            <a:ext cx="4446794" cy="5348754"/>
          </a:xfrm>
        </p:spPr>
      </p:pic>
    </p:spTree>
    <p:extLst>
      <p:ext uri="{BB962C8B-B14F-4D97-AF65-F5344CB8AC3E}">
        <p14:creationId xmlns:p14="http://schemas.microsoft.com/office/powerpoint/2010/main" val="12016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792592"/>
            <a:ext cx="8833104" cy="942267"/>
          </a:xfrm>
        </p:spPr>
        <p:txBody>
          <a:bodyPr/>
          <a:lstStyle/>
          <a:p>
            <a:r>
              <a:rPr lang="ru-RU" b="1" i="1" dirty="0" smtClean="0"/>
              <a:t>Ступень геологическая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03379" y="2286000"/>
            <a:ext cx="11248571" cy="457200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4800" dirty="0"/>
              <a:t>Запишите, что фосфор в природе встречается в соединениях, его природные минералы</a:t>
            </a:r>
            <a:br>
              <a:rPr lang="ru-RU" sz="4800" dirty="0"/>
            </a:br>
            <a:r>
              <a:rPr lang="ru-RU" sz="4800" dirty="0"/>
              <a:t> – </a:t>
            </a:r>
            <a:r>
              <a:rPr lang="ru-RU" sz="4800" b="1" dirty="0"/>
              <a:t>фосфориты и апатиты</a:t>
            </a:r>
            <a:br>
              <a:rPr lang="ru-RU" sz="4800" b="1" dirty="0"/>
            </a:br>
            <a:r>
              <a:rPr lang="ru-RU" sz="4800" b="1" dirty="0"/>
              <a:t>.Са3(РО4)2</a:t>
            </a:r>
            <a:endParaRPr lang="ru-RU" sz="48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165" y="3916892"/>
            <a:ext cx="3327785" cy="23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86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354" y="668869"/>
            <a:ext cx="8825659" cy="706964"/>
          </a:xfrm>
        </p:spPr>
        <p:txBody>
          <a:bodyPr/>
          <a:lstStyle/>
          <a:p>
            <a:r>
              <a:rPr lang="ru-RU" sz="4000" b="1" dirty="0" smtClean="0"/>
              <a:t>Круговорот фосфора в природе</a:t>
            </a:r>
            <a:endParaRPr lang="ru-RU" sz="4000" b="1" dirty="0"/>
          </a:p>
        </p:txBody>
      </p:sp>
      <p:pic>
        <p:nvPicPr>
          <p:cNvPr id="4" name="Объект 3" descr="Круговорот фосфора в природ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1" y="1680634"/>
            <a:ext cx="10929258" cy="4836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43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144" y="783771"/>
            <a:ext cx="10136776" cy="5429311"/>
          </a:xfrm>
        </p:spPr>
        <p:txBody>
          <a:bodyPr/>
          <a:lstStyle/>
          <a:p>
            <a:r>
              <a:rPr lang="ru-RU" b="1" dirty="0" smtClean="0"/>
              <a:t>Ступень физическая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7572" y="2063931"/>
            <a:ext cx="9922348" cy="3500845"/>
          </a:xfrm>
        </p:spPr>
        <p:txBody>
          <a:bodyPr>
            <a:normAutofit fontScale="92500" lnSpcReduction="20000"/>
          </a:bodyPr>
          <a:lstStyle/>
          <a:p>
            <a:endParaRPr lang="ru-RU" sz="4800" b="1" dirty="0" smtClean="0"/>
          </a:p>
          <a:p>
            <a:r>
              <a:rPr lang="ru-RU" sz="4800" b="1" dirty="0" smtClean="0"/>
              <a:t>    Строение атома                     Аллотропия фосфора? Нахождение в природе получение и применение.               (</a:t>
            </a:r>
            <a:r>
              <a:rPr lang="ru-RU" sz="3000" dirty="0" smtClean="0"/>
              <a:t>Эл учебник )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32098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442452"/>
            <a:ext cx="8825659" cy="1887793"/>
          </a:xfrm>
        </p:spPr>
        <p:txBody>
          <a:bodyPr/>
          <a:lstStyle/>
          <a:p>
            <a:r>
              <a:rPr lang="kk-KZ" dirty="0" err="1" smtClean="0"/>
              <a:t>Повторение</a:t>
            </a:r>
            <a:r>
              <a:rPr lang="kk-KZ" dirty="0" smtClean="0"/>
              <a:t> </a:t>
            </a:r>
            <a:r>
              <a:rPr lang="kk-KZ" dirty="0" err="1" smtClean="0"/>
              <a:t>темы</a:t>
            </a:r>
            <a:r>
              <a:rPr lang="kk-KZ" dirty="0" smtClean="0"/>
              <a:t>                                       «</a:t>
            </a:r>
            <a:r>
              <a:rPr lang="kk-KZ" dirty="0" err="1" smtClean="0"/>
              <a:t>Азотная</a:t>
            </a:r>
            <a:r>
              <a:rPr lang="kk-KZ" dirty="0" smtClean="0"/>
              <a:t> кислота. Нитраты»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429" y="2330245"/>
            <a:ext cx="11379200" cy="389357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Задание Лидерам</a:t>
            </a:r>
          </a:p>
          <a:p>
            <a:r>
              <a:rPr lang="ru-RU" sz="5400" b="1" dirty="0" smtClean="0"/>
              <a:t>Задание Теоретики</a:t>
            </a:r>
          </a:p>
          <a:p>
            <a:r>
              <a:rPr lang="ru-RU" sz="5400" b="1" dirty="0" smtClean="0"/>
              <a:t>Задание Часовой</a:t>
            </a:r>
          </a:p>
        </p:txBody>
      </p:sp>
    </p:spTree>
    <p:extLst>
      <p:ext uri="{BB962C8B-B14F-4D97-AF65-F5344CB8AC3E}">
        <p14:creationId xmlns:p14="http://schemas.microsoft.com/office/powerpoint/2010/main" val="1714716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4" y="809896"/>
            <a:ext cx="8825658" cy="1433290"/>
          </a:xfrm>
        </p:spPr>
        <p:txBody>
          <a:bodyPr/>
          <a:lstStyle/>
          <a:p>
            <a:r>
              <a:rPr lang="ru-RU" b="1" dirty="0" smtClean="0"/>
              <a:t>Лестница познания.</a:t>
            </a:r>
            <a:br>
              <a:rPr lang="ru-RU" b="1" dirty="0" smtClean="0"/>
            </a:br>
            <a:r>
              <a:rPr lang="ru-RU" sz="3200" b="1" dirty="0" smtClean="0"/>
              <a:t>Ступень- Биологическая.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4" y="2243187"/>
            <a:ext cx="10209731" cy="3661224"/>
          </a:xfrm>
          <a:solidFill>
            <a:schemeClr val="accent4">
              <a:lumMod val="75000"/>
            </a:schemeClr>
          </a:solidFill>
        </p:spPr>
        <p:txBody>
          <a:bodyPr>
            <a:normAutofit fontScale="62500" lnSpcReduction="20000"/>
          </a:bodyPr>
          <a:lstStyle/>
          <a:p>
            <a:endParaRPr lang="ru-RU" sz="5100" b="1" dirty="0" smtClean="0"/>
          </a:p>
          <a:p>
            <a:r>
              <a:rPr lang="ru-RU" sz="5100" b="1" dirty="0" smtClean="0"/>
              <a:t>Знаменитый </a:t>
            </a:r>
            <a:r>
              <a:rPr lang="ru-RU" sz="5100" b="1" dirty="0"/>
              <a:t>минеролог один из основоположников науки геохимии академик А.Е. </a:t>
            </a:r>
            <a:r>
              <a:rPr lang="ru-RU" sz="5100" b="1" dirty="0" smtClean="0"/>
              <a:t>Ферсман   </a:t>
            </a:r>
            <a:r>
              <a:rPr lang="ru-RU" sz="5100" b="1" dirty="0"/>
              <a:t>назвал </a:t>
            </a:r>
            <a:r>
              <a:rPr lang="ru-RU" sz="6400" b="1" dirty="0"/>
              <a:t>фосфор </a:t>
            </a:r>
            <a:r>
              <a:rPr lang="ru-RU" sz="5100" b="1" dirty="0"/>
              <a:t>“элементом жизни и мысли</a:t>
            </a:r>
            <a:r>
              <a:rPr lang="ru-RU" sz="5100" b="1" dirty="0" smtClean="0"/>
              <a:t>”.  </a:t>
            </a:r>
            <a:r>
              <a:rPr lang="ru-RU" sz="5100" b="1" dirty="0"/>
              <a:t>Содержание фосфора в организме человека массой тела 70 кг составляет 780 г. </a:t>
            </a:r>
            <a:r>
              <a:rPr lang="ru-RU" sz="5100" b="1" dirty="0" smtClean="0"/>
              <a:t> Суточная </a:t>
            </a:r>
            <a:r>
              <a:rPr lang="ru-RU" sz="5100" b="1" dirty="0"/>
              <a:t>норма </a:t>
            </a:r>
            <a:r>
              <a:rPr lang="ru-RU" sz="5100" b="1" dirty="0" smtClean="0"/>
              <a:t>потребления  </a:t>
            </a:r>
            <a:r>
              <a:rPr lang="ru-RU" sz="5100" b="1" dirty="0"/>
              <a:t>для взрослых </a:t>
            </a:r>
            <a:r>
              <a:rPr lang="ru-RU" sz="5100" b="1" dirty="0" smtClean="0"/>
              <a:t> --1 </a:t>
            </a:r>
            <a:r>
              <a:rPr lang="ru-RU" sz="5100" b="1" dirty="0"/>
              <a:t>г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5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657" y="668869"/>
            <a:ext cx="10392229" cy="1101874"/>
          </a:xfrm>
        </p:spPr>
        <p:txBody>
          <a:bodyPr/>
          <a:lstStyle/>
          <a:p>
            <a:r>
              <a:rPr lang="ru-RU" dirty="0"/>
              <a:t>Фосфор необходим для нормальной мышечной и умственной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972" y="1872343"/>
            <a:ext cx="11190513" cy="4717143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/>
              <a:t>Фосфор входит в состав АТФ, ДНК и РНК . Наиболее нуждаются в нем печень, мышцы, мозг. </a:t>
            </a:r>
          </a:p>
          <a:p>
            <a:r>
              <a:rPr lang="ru-RU" sz="2800" b="1" dirty="0" smtClean="0"/>
              <a:t>В </a:t>
            </a:r>
            <a:r>
              <a:rPr lang="ru-RU" sz="2800" b="1" dirty="0"/>
              <a:t>наш  организм фосфор поступает  с пищей: рыбой, хлебом, молоком, сырами, мясом, бобовыми (горох, фасоль), овсяной, перловой, ячневой крупой.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 недостатке фосфора в организме</a:t>
            </a:r>
            <a:r>
              <a:rPr lang="ru-RU" sz="2800" b="1" dirty="0"/>
              <a:t>: </a:t>
            </a:r>
            <a:endParaRPr lang="ru-RU" sz="2800" b="1" dirty="0" smtClean="0"/>
          </a:p>
          <a:p>
            <a:r>
              <a:rPr lang="ru-RU" sz="2800" b="1" dirty="0" smtClean="0"/>
              <a:t>   развивается </a:t>
            </a:r>
            <a:r>
              <a:rPr lang="ru-RU" sz="2800" b="1" dirty="0"/>
              <a:t>рахит, </a:t>
            </a:r>
            <a:endParaRPr lang="ru-RU" sz="2800" b="1" dirty="0" smtClean="0"/>
          </a:p>
          <a:p>
            <a:r>
              <a:rPr lang="ru-RU" sz="2800" b="1" dirty="0" smtClean="0"/>
              <a:t>            снижается умственная</a:t>
            </a:r>
          </a:p>
          <a:p>
            <a:r>
              <a:rPr lang="ru-RU" sz="2800" b="1" dirty="0" smtClean="0"/>
              <a:t>                            </a:t>
            </a:r>
            <a:r>
              <a:rPr lang="ru-RU" sz="2800" b="1" dirty="0"/>
              <a:t>и мышечная деятельность.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06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060" y="663678"/>
            <a:ext cx="10691442" cy="67842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kk-KZ" sz="2000" dirty="0" smtClean="0"/>
              <a:t>Посмотреть     </a:t>
            </a:r>
            <a:r>
              <a:rPr lang="kk-KZ" sz="3200" dirty="0" smtClean="0"/>
              <a:t> «Опыты по химии»   </a:t>
            </a:r>
            <a:r>
              <a:rPr lang="kk-KZ" sz="2400" dirty="0"/>
              <a:t>Г</a:t>
            </a:r>
            <a:r>
              <a:rPr lang="kk-KZ" sz="2400" dirty="0" smtClean="0"/>
              <a:t>орение фосфора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7923" y="1873045"/>
            <a:ext cx="10692580" cy="40599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Горение фосфора в кислороде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1895" y="1371600"/>
            <a:ext cx="10732167" cy="49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9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4" y="841828"/>
            <a:ext cx="11181806" cy="4122058"/>
          </a:xfrm>
          <a:solidFill>
            <a:schemeClr val="accent6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ru-RU" sz="2800" b="1" dirty="0" err="1" smtClean="0"/>
              <a:t>Ступенка</a:t>
            </a:r>
            <a:r>
              <a:rPr lang="ru-RU" sz="2800" b="1" dirty="0" smtClean="0"/>
              <a:t> « </a:t>
            </a:r>
            <a:r>
              <a:rPr lang="ru-RU" sz="2800" b="1" dirty="0"/>
              <a:t>Химическая</a:t>
            </a:r>
            <a:r>
              <a:rPr lang="ru-RU" sz="2800" b="1" dirty="0" smtClean="0"/>
              <a:t>».</a:t>
            </a:r>
            <a:br>
              <a:rPr lang="ru-RU" sz="2800" b="1" dirty="0" smtClean="0"/>
            </a:br>
            <a:r>
              <a:rPr lang="ru-RU" sz="2800" dirty="0"/>
              <a:t> Фосфор многоликий </a:t>
            </a:r>
            <a:r>
              <a:rPr lang="ru-RU" sz="2800" dirty="0" smtClean="0"/>
              <a:t>элемент.             Работа с учебником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4400" b="1" dirty="0"/>
              <a:t>4Р + 5О</a:t>
            </a:r>
            <a:r>
              <a:rPr lang="ru-RU" sz="3600" b="1" dirty="0"/>
              <a:t>2</a:t>
            </a:r>
            <a:r>
              <a:rPr lang="ru-RU" sz="4400" b="1" dirty="0"/>
              <a:t> = </a:t>
            </a:r>
            <a:r>
              <a:rPr lang="ru-RU" sz="4400" b="1" dirty="0" smtClean="0"/>
              <a:t>2Р</a:t>
            </a:r>
            <a:r>
              <a:rPr lang="ru-RU" sz="3200" b="1" dirty="0" smtClean="0"/>
              <a:t>2</a:t>
            </a:r>
            <a:r>
              <a:rPr lang="ru-RU" sz="4400" b="1" dirty="0" smtClean="0"/>
              <a:t>О</a:t>
            </a:r>
            <a:r>
              <a:rPr lang="ru-RU" sz="2800" b="1" dirty="0" smtClean="0"/>
              <a:t>5    (   восстановитель)</a:t>
            </a: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4400" b="1" dirty="0"/>
              <a:t>3Mg + 2P = </a:t>
            </a:r>
            <a:r>
              <a:rPr lang="ru-RU" sz="4400" b="1" dirty="0" smtClean="0"/>
              <a:t>Mg</a:t>
            </a:r>
            <a:r>
              <a:rPr lang="ru-RU" sz="2800" b="1" dirty="0" smtClean="0"/>
              <a:t>3</a:t>
            </a:r>
            <a:r>
              <a:rPr lang="ru-RU" sz="4400" b="1" dirty="0" smtClean="0"/>
              <a:t>P --</a:t>
            </a:r>
            <a:r>
              <a:rPr lang="ru-RU" sz="2800" b="1" dirty="0" smtClean="0"/>
              <a:t>фосфид магния    ( окислитель)</a:t>
            </a: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4400" b="1" dirty="0"/>
              <a:t>5KClO</a:t>
            </a:r>
            <a:r>
              <a:rPr lang="ru-RU" sz="3600" b="1" dirty="0"/>
              <a:t>3 </a:t>
            </a:r>
            <a:r>
              <a:rPr lang="ru-RU" sz="4400" b="1" dirty="0"/>
              <a:t>+ 6P = 3P</a:t>
            </a:r>
            <a:r>
              <a:rPr lang="ru-RU" sz="2800" b="1" dirty="0"/>
              <a:t>2</a:t>
            </a:r>
            <a:r>
              <a:rPr lang="ru-RU" sz="4400" b="1" dirty="0"/>
              <a:t>O</a:t>
            </a:r>
            <a:r>
              <a:rPr lang="ru-RU" sz="2800" b="1" dirty="0"/>
              <a:t>5</a:t>
            </a:r>
            <a:r>
              <a:rPr lang="ru-RU" sz="4400" b="1" dirty="0"/>
              <a:t> + 5KCl </a:t>
            </a:r>
            <a:r>
              <a:rPr lang="ru-RU" sz="4400" b="1" dirty="0" smtClean="0"/>
              <a:t> </a:t>
            </a:r>
            <a:r>
              <a:rPr lang="ru-RU" sz="2400" b="1" dirty="0" smtClean="0"/>
              <a:t>(   </a:t>
            </a:r>
            <a:r>
              <a:rPr lang="ru-RU" sz="2400" b="1" dirty="0"/>
              <a:t>восстановитель</a:t>
            </a:r>
            <a:r>
              <a:rPr lang="ru-RU" sz="4400" b="1" dirty="0"/>
              <a:t>)</a:t>
            </a: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4400" b="1" dirty="0" smtClean="0"/>
              <a:t>                       </a:t>
            </a:r>
            <a:r>
              <a:rPr lang="ru-RU" sz="3600" b="1" dirty="0" smtClean="0"/>
              <a:t>(</a:t>
            </a:r>
            <a:r>
              <a:rPr lang="ru-RU" sz="3600" b="1" dirty="0"/>
              <a:t>с бертолетовой солью</a:t>
            </a:r>
            <a:r>
              <a:rPr lang="ru-RU" sz="4400" b="1" dirty="0" smtClean="0"/>
              <a:t>)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0264" y="5065485"/>
            <a:ext cx="11181806" cy="1256937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Такая реакция происходит, когда мы зажигаем спички</a:t>
            </a:r>
            <a:r>
              <a:rPr lang="ru-RU" sz="2400" b="1" dirty="0" smtClean="0"/>
              <a:t>.                          </a:t>
            </a:r>
            <a:r>
              <a:rPr lang="ru-RU" sz="2400" b="1" dirty="0"/>
              <a:t>В головке спичек содержится бертолетова соль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в намазке шкурки – красный фосфор.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23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315" y="1018902"/>
            <a:ext cx="10816046" cy="1750424"/>
          </a:xfrm>
        </p:spPr>
        <p:txBody>
          <a:bodyPr/>
          <a:lstStyle/>
          <a:p>
            <a:r>
              <a:rPr lang="ru-RU" dirty="0" smtClean="0"/>
              <a:t>Р</a:t>
            </a:r>
            <a:r>
              <a:rPr lang="ru-RU" sz="3600" dirty="0" smtClean="0"/>
              <a:t>2</a:t>
            </a:r>
            <a:r>
              <a:rPr lang="ru-RU" dirty="0" smtClean="0"/>
              <a:t>О</a:t>
            </a:r>
            <a:r>
              <a:rPr lang="ru-RU" sz="2400" dirty="0" smtClean="0"/>
              <a:t>5</a:t>
            </a:r>
            <a:r>
              <a:rPr lang="ru-RU" dirty="0" smtClean="0"/>
              <a:t>  +  3Н</a:t>
            </a:r>
            <a:r>
              <a:rPr lang="ru-RU" sz="3600" dirty="0" smtClean="0"/>
              <a:t>2</a:t>
            </a:r>
            <a:r>
              <a:rPr lang="ru-RU" dirty="0" smtClean="0"/>
              <a:t>О =  2 Н</a:t>
            </a:r>
            <a:r>
              <a:rPr lang="ru-RU" sz="3600" dirty="0" smtClean="0"/>
              <a:t>3</a:t>
            </a:r>
            <a:r>
              <a:rPr lang="ru-RU" dirty="0" smtClean="0"/>
              <a:t>РО</a:t>
            </a:r>
            <a:r>
              <a:rPr lang="ru-RU" sz="3600" dirty="0" smtClean="0"/>
              <a:t>4 </a:t>
            </a:r>
            <a:r>
              <a:rPr lang="ru-RU" dirty="0" smtClean="0"/>
              <a:t> </a:t>
            </a:r>
            <a:r>
              <a:rPr lang="ru-RU" sz="1800" dirty="0" smtClean="0"/>
              <a:t> ( </a:t>
            </a:r>
            <a:r>
              <a:rPr lang="ru-RU" sz="1600" dirty="0" smtClean="0"/>
              <a:t>средней силы)                            </a:t>
            </a:r>
            <a:r>
              <a:rPr lang="ru-RU" dirty="0" smtClean="0"/>
              <a:t>   Н</a:t>
            </a:r>
            <a:r>
              <a:rPr lang="ru-RU" sz="3600" dirty="0" smtClean="0"/>
              <a:t>3</a:t>
            </a:r>
            <a:r>
              <a:rPr lang="ru-RU" dirty="0" smtClean="0"/>
              <a:t>РО</a:t>
            </a:r>
            <a:r>
              <a:rPr lang="ru-RU" sz="3600" dirty="0" smtClean="0"/>
              <a:t>4 +</a:t>
            </a:r>
            <a:r>
              <a:rPr lang="ru-RU" dirty="0" smtClean="0"/>
              <a:t> ?  =?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2955" y="2556947"/>
            <a:ext cx="11373113" cy="3888098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ru-RU" sz="4400" b="1" dirty="0" smtClean="0"/>
              <a:t>Какие соли образует фосфорная кислота?  </a:t>
            </a:r>
            <a:r>
              <a:rPr lang="en-US" sz="6000" dirty="0" smtClean="0"/>
              <a:t>N</a:t>
            </a:r>
            <a:r>
              <a:rPr lang="ru-RU" sz="4400" dirty="0" smtClean="0"/>
              <a:t>А</a:t>
            </a:r>
            <a:r>
              <a:rPr lang="en-US" sz="4400" dirty="0" smtClean="0"/>
              <a:t>3</a:t>
            </a:r>
            <a:r>
              <a:rPr lang="ru-RU" sz="6000" dirty="0" smtClean="0"/>
              <a:t>ро</a:t>
            </a:r>
            <a:r>
              <a:rPr lang="ru-RU" sz="4400" dirty="0" smtClean="0"/>
              <a:t>4  </a:t>
            </a:r>
            <a:r>
              <a:rPr lang="ru-RU" sz="6000" dirty="0" smtClean="0"/>
              <a:t> </a:t>
            </a:r>
            <a:r>
              <a:rPr lang="ru-RU" sz="4000" dirty="0" smtClean="0"/>
              <a:t>ФОСФАТ НАТРИЯ</a:t>
            </a:r>
            <a:r>
              <a:rPr lang="ru-RU" sz="6000" dirty="0" smtClean="0"/>
              <a:t> </a:t>
            </a:r>
            <a:r>
              <a:rPr lang="en-US" sz="6000" dirty="0" smtClean="0"/>
              <a:t> n</a:t>
            </a:r>
            <a:r>
              <a:rPr lang="ru-RU" sz="4400" dirty="0" smtClean="0"/>
              <a:t>А2</a:t>
            </a:r>
            <a:r>
              <a:rPr lang="ru-RU" sz="6000" dirty="0" smtClean="0"/>
              <a:t>нро</a:t>
            </a:r>
            <a:r>
              <a:rPr lang="ru-RU" sz="4400" dirty="0" smtClean="0"/>
              <a:t>4   ГИДРОФОСФАТ   НАТРИЯ </a:t>
            </a:r>
            <a:r>
              <a:rPr lang="ru-RU" sz="6000" dirty="0" smtClean="0"/>
              <a:t>    </a:t>
            </a:r>
            <a:r>
              <a:rPr lang="en-US" sz="6000" dirty="0" smtClean="0"/>
              <a:t>    n</a:t>
            </a:r>
            <a:r>
              <a:rPr lang="ru-RU" sz="4400" smtClean="0"/>
              <a:t>А</a:t>
            </a:r>
            <a:r>
              <a:rPr lang="ru-RU" sz="6000" smtClean="0"/>
              <a:t>н</a:t>
            </a:r>
            <a:r>
              <a:rPr lang="ru-RU" sz="4400" smtClean="0"/>
              <a:t>2</a:t>
            </a:r>
            <a:r>
              <a:rPr lang="ru-RU" sz="6000" smtClean="0"/>
              <a:t>ро</a:t>
            </a:r>
            <a:r>
              <a:rPr lang="ru-RU" sz="4400" smtClean="0"/>
              <a:t>4  ДИГИДРОФОСФАТ </a:t>
            </a:r>
            <a:r>
              <a:rPr lang="ru-RU" sz="4400" dirty="0" smtClean="0"/>
              <a:t>НАТРИЯ</a:t>
            </a:r>
            <a:endParaRPr lang="ru-RU" sz="4400" b="1" dirty="0"/>
          </a:p>
          <a:p>
            <a:endParaRPr lang="ru-RU" sz="4400" b="1" dirty="0" smtClean="0"/>
          </a:p>
          <a:p>
            <a:endParaRPr lang="ru-RU" sz="4400" b="1" dirty="0" smtClean="0"/>
          </a:p>
        </p:txBody>
      </p:sp>
    </p:spTree>
    <p:extLst>
      <p:ext uri="{BB962C8B-B14F-4D97-AF65-F5344CB8AC3E}">
        <p14:creationId xmlns:p14="http://schemas.microsoft.com/office/powerpoint/2010/main" val="369640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0208" y="447914"/>
            <a:ext cx="8825658" cy="1307144"/>
          </a:xfrm>
        </p:spPr>
        <p:txBody>
          <a:bodyPr/>
          <a:lstStyle/>
          <a:p>
            <a:r>
              <a:rPr lang="ru-RU" sz="4800" b="1" i="1" dirty="0" smtClean="0"/>
              <a:t>Получение фосфора в промышленности</a:t>
            </a:r>
            <a:endParaRPr lang="ru-RU" sz="48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9987" y="1828800"/>
            <a:ext cx="10304542" cy="4498258"/>
          </a:xfrm>
        </p:spPr>
        <p:txBody>
          <a:bodyPr>
            <a:normAutofit fontScale="25000" lnSpcReduction="20000"/>
          </a:bodyPr>
          <a:lstStyle/>
          <a:p>
            <a:r>
              <a:rPr lang="ru-RU" sz="12800" b="1" dirty="0"/>
              <a:t>В промышленности фосфор получают из фосфоритов и апатитов, нагревая их в электрической печи без доступа воздуха в присутствии оксида кремния (IV) и угля</a:t>
            </a:r>
            <a:r>
              <a:rPr lang="ru-RU" sz="11100" dirty="0" smtClean="0"/>
              <a:t>.</a:t>
            </a:r>
          </a:p>
          <a:p>
            <a:r>
              <a:rPr lang="ru-RU" sz="11100" dirty="0" smtClean="0"/>
              <a:t>  </a:t>
            </a:r>
            <a:r>
              <a:rPr lang="en-US" sz="24000" dirty="0" smtClean="0"/>
              <a:t>C</a:t>
            </a:r>
            <a:r>
              <a:rPr lang="ru-RU" sz="9600" b="1" dirty="0"/>
              <a:t> </a:t>
            </a:r>
            <a:r>
              <a:rPr lang="ru-RU" sz="16000" dirty="0"/>
              <a:t>а</a:t>
            </a:r>
            <a:r>
              <a:rPr lang="ru-RU" sz="17600" i="1" dirty="0" smtClean="0"/>
              <a:t>3</a:t>
            </a:r>
            <a:r>
              <a:rPr lang="ru-RU" sz="24000" i="1" dirty="0" smtClean="0"/>
              <a:t>(</a:t>
            </a:r>
            <a:r>
              <a:rPr lang="en-US" sz="24000" dirty="0"/>
              <a:t>PO</a:t>
            </a:r>
            <a:r>
              <a:rPr lang="ru-RU" sz="24000" dirty="0"/>
              <a:t>4</a:t>
            </a:r>
            <a:r>
              <a:rPr lang="ru-RU" sz="17600" dirty="0"/>
              <a:t>)2</a:t>
            </a:r>
            <a:r>
              <a:rPr lang="ru-RU" sz="24000" dirty="0"/>
              <a:t> + </a:t>
            </a:r>
            <a:r>
              <a:rPr lang="ru-RU" sz="24000" dirty="0" smtClean="0"/>
              <a:t>3</a:t>
            </a:r>
            <a:r>
              <a:rPr lang="en-US" sz="24000" dirty="0" smtClean="0"/>
              <a:t>S</a:t>
            </a:r>
            <a:r>
              <a:rPr lang="en-US" sz="19200" dirty="0" smtClean="0"/>
              <a:t>I</a:t>
            </a:r>
            <a:r>
              <a:rPr lang="en-US" sz="24000" dirty="0" smtClean="0"/>
              <a:t>O</a:t>
            </a:r>
            <a:r>
              <a:rPr lang="ru-RU" sz="17600" dirty="0"/>
              <a:t>2</a:t>
            </a:r>
            <a:r>
              <a:rPr lang="ru-RU" sz="24000" dirty="0"/>
              <a:t> + 5</a:t>
            </a:r>
            <a:r>
              <a:rPr lang="en-US" sz="24000" dirty="0"/>
              <a:t>C</a:t>
            </a:r>
            <a:r>
              <a:rPr lang="ru-RU" sz="24000" dirty="0"/>
              <a:t> </a:t>
            </a:r>
            <a:r>
              <a:rPr lang="ru-RU" sz="24000" dirty="0" smtClean="0"/>
              <a:t>=</a:t>
            </a:r>
            <a:endParaRPr lang="en-US" sz="24000" dirty="0"/>
          </a:p>
          <a:p>
            <a:r>
              <a:rPr lang="ru-RU" sz="24000" dirty="0" smtClean="0"/>
              <a:t>    3</a:t>
            </a:r>
            <a:r>
              <a:rPr lang="en-US" sz="24000" dirty="0" err="1"/>
              <a:t>C</a:t>
            </a:r>
            <a:r>
              <a:rPr lang="en-US" sz="17600" dirty="0" err="1"/>
              <a:t>a</a:t>
            </a:r>
            <a:r>
              <a:rPr lang="en-US" sz="24000" dirty="0" err="1"/>
              <a:t>S</a:t>
            </a:r>
            <a:r>
              <a:rPr lang="en-US" sz="17600" dirty="0" err="1"/>
              <a:t>i</a:t>
            </a:r>
            <a:r>
              <a:rPr lang="en-US" sz="24000" dirty="0" err="1"/>
              <a:t>O</a:t>
            </a:r>
            <a:r>
              <a:rPr lang="ru-RU" sz="19200" dirty="0"/>
              <a:t>3</a:t>
            </a:r>
            <a:r>
              <a:rPr lang="ru-RU" sz="24000" dirty="0"/>
              <a:t> + </a:t>
            </a:r>
            <a:r>
              <a:rPr lang="ru-RU" sz="24000" b="1" dirty="0"/>
              <a:t>2</a:t>
            </a:r>
            <a:r>
              <a:rPr lang="en-US" sz="28800" b="1" dirty="0"/>
              <a:t>P</a:t>
            </a:r>
            <a:r>
              <a:rPr lang="ru-RU" sz="24000" b="1" dirty="0"/>
              <a:t> </a:t>
            </a:r>
            <a:r>
              <a:rPr lang="ru-RU" sz="24000" dirty="0"/>
              <a:t>+ 5</a:t>
            </a:r>
            <a:r>
              <a:rPr lang="en-US" sz="24000" dirty="0" smtClean="0"/>
              <a:t>CO</a:t>
            </a:r>
            <a:r>
              <a:rPr lang="ru-RU" sz="14400" dirty="0" smtClean="0"/>
              <a:t>…</a:t>
            </a:r>
            <a:endParaRPr lang="ru-RU" sz="1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745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6465" y="722671"/>
            <a:ext cx="8825658" cy="1164026"/>
          </a:xfrm>
        </p:spPr>
        <p:txBody>
          <a:bodyPr/>
          <a:lstStyle/>
          <a:p>
            <a:r>
              <a:rPr lang="kk-KZ" dirty="0"/>
              <a:t>Ступень практическая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1213" y="1991032"/>
            <a:ext cx="9921084" cy="3864078"/>
          </a:xfrm>
          <a:solidFill>
            <a:srgbClr val="7030A0"/>
          </a:solidFill>
        </p:spPr>
        <p:txBody>
          <a:bodyPr>
            <a:normAutofit fontScale="92500" lnSpcReduction="20000"/>
          </a:bodyPr>
          <a:lstStyle/>
          <a:p>
            <a:r>
              <a:rPr lang="ru-RU" sz="3600" b="1" dirty="0" smtClean="0"/>
              <a:t>        </a:t>
            </a:r>
          </a:p>
          <a:p>
            <a:r>
              <a:rPr lang="ru-RU" sz="3600" b="1" dirty="0" smtClean="0"/>
              <a:t>Используя учебник,         с91-95</a:t>
            </a:r>
          </a:p>
          <a:p>
            <a:r>
              <a:rPr lang="ru-RU" sz="3600" b="1" dirty="0" smtClean="0"/>
              <a:t> познакомьтесь </a:t>
            </a:r>
            <a:r>
              <a:rPr lang="ru-RU" sz="3600" b="1" dirty="0"/>
              <a:t>с применением </a:t>
            </a:r>
            <a:r>
              <a:rPr lang="ru-RU" sz="3600" b="1" dirty="0" smtClean="0"/>
              <a:t>                  .           соединений </a:t>
            </a:r>
            <a:r>
              <a:rPr lang="ru-RU" sz="3600" b="1" dirty="0" err="1" smtClean="0"/>
              <a:t>фосора</a:t>
            </a:r>
            <a:endParaRPr lang="ru-RU" sz="3600" b="1" dirty="0" smtClean="0"/>
          </a:p>
          <a:p>
            <a:r>
              <a:rPr lang="ru-RU" sz="3600" b="1" dirty="0" smtClean="0"/>
              <a:t>в </a:t>
            </a:r>
            <a:r>
              <a:rPr lang="ru-RU" sz="3600" b="1" dirty="0"/>
              <a:t>промышленности , </a:t>
            </a:r>
            <a:endParaRPr lang="ru-RU" sz="3600" b="1" dirty="0" smtClean="0"/>
          </a:p>
          <a:p>
            <a:r>
              <a:rPr lang="ru-RU" sz="3600" b="1" dirty="0" smtClean="0"/>
              <a:t> в  быту     и </a:t>
            </a:r>
          </a:p>
          <a:p>
            <a:r>
              <a:rPr lang="ru-RU" sz="3600" b="1" dirty="0" smtClean="0"/>
              <a:t>в </a:t>
            </a:r>
            <a:r>
              <a:rPr lang="ru-RU" sz="3600" b="1" dirty="0"/>
              <a:t>сельском </a:t>
            </a:r>
            <a:r>
              <a:rPr lang="ru-RU" sz="3600" b="1" dirty="0" smtClean="0"/>
              <a:t>хозяйстве</a:t>
            </a:r>
            <a:r>
              <a:rPr lang="ru-RU" sz="5700" b="1" dirty="0" smtClean="0"/>
              <a:t>?</a:t>
            </a:r>
            <a:endParaRPr lang="ru-RU" sz="57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6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0229" y="812801"/>
            <a:ext cx="10566399" cy="1930400"/>
          </a:xfrm>
          <a:solidFill>
            <a:schemeClr val="accent4">
              <a:lumMod val="75000"/>
            </a:schemeClr>
          </a:solidFill>
        </p:spPr>
        <p:txBody>
          <a:bodyPr/>
          <a:lstStyle/>
          <a:p>
            <a:r>
              <a:rPr lang="ru-RU" sz="3600" b="1" dirty="0" smtClean="0"/>
              <a:t>Работа </a:t>
            </a:r>
            <a:r>
              <a:rPr lang="ru-RU" sz="3600" b="1" dirty="0"/>
              <a:t>с </a:t>
            </a:r>
            <a:r>
              <a:rPr lang="ru-RU" sz="3600" b="1" dirty="0" smtClean="0"/>
              <a:t>учебником      Стр91       §20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Создать краткий конспект </a:t>
            </a:r>
            <a:r>
              <a:rPr lang="ru-RU" sz="3600" b="1" dirty="0" smtClean="0"/>
              <a:t>–схему на                 </a:t>
            </a:r>
            <a:r>
              <a:rPr lang="ru-RU" sz="1000" b="1" dirty="0" smtClean="0"/>
              <a:t>. </a:t>
            </a:r>
            <a:r>
              <a:rPr lang="ru-RU" sz="3600" b="1" dirty="0" smtClean="0"/>
              <a:t>                    одну из тем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0229" y="2831691"/>
            <a:ext cx="10566399" cy="3038168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marL="742950" indent="-742950">
              <a:buAutoNum type="arabicPlain"/>
            </a:pPr>
            <a:r>
              <a:rPr lang="ru-RU" sz="3900" b="1" dirty="0" smtClean="0"/>
              <a:t>« </a:t>
            </a:r>
            <a:r>
              <a:rPr lang="ru-RU" sz="3900" b="1" dirty="0"/>
              <a:t>Паспорт элемента фосфора</a:t>
            </a:r>
            <a:r>
              <a:rPr lang="ru-RU" sz="3900" b="1" dirty="0" smtClean="0"/>
              <a:t>»         </a:t>
            </a:r>
          </a:p>
          <a:p>
            <a:pPr marL="742950" indent="-742950">
              <a:buAutoNum type="arabicPlain"/>
            </a:pPr>
            <a:r>
              <a:rPr lang="ru-RU" sz="3900" b="1" dirty="0" smtClean="0"/>
              <a:t> </a:t>
            </a:r>
            <a:r>
              <a:rPr lang="ru-RU" sz="3900" b="1" dirty="0"/>
              <a:t>« Досье элемента фосфора</a:t>
            </a:r>
            <a:r>
              <a:rPr lang="ru-RU" sz="3900" b="1" dirty="0" smtClean="0"/>
              <a:t>»  </a:t>
            </a:r>
          </a:p>
          <a:p>
            <a:r>
              <a:rPr lang="ru-RU" sz="3900" b="1" dirty="0" smtClean="0"/>
              <a:t>3     «Родословная </a:t>
            </a:r>
            <a:r>
              <a:rPr lang="ru-RU" sz="3900" b="1" dirty="0"/>
              <a:t>фосфора»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4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17131" y="880224"/>
                <a:ext cx="10319656" cy="5019131"/>
              </a:xfrm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txBody>
              <a:bodyPr/>
              <a:lstStyle/>
              <a:p>
                <a:r>
                  <a:rPr lang="ru-RU" sz="4000" b="0" dirty="0" smtClean="0"/>
                  <a:t>Домашнее задание</a:t>
                </a:r>
                <a14:m>
                  <m:oMath xmlns:m="http://schemas.openxmlformats.org/officeDocument/2006/math">
                    <m:r>
                      <a:rPr lang="ru-RU" sz="6000" b="0" i="1" smtClean="0">
                        <a:latin typeface="Cambria Math"/>
                      </a:rPr>
                      <m:t>§</m:t>
                    </m:r>
                  </m:oMath>
                </a14:m>
                <a:r>
                  <a:rPr lang="ru-RU" sz="4800" dirty="0" smtClean="0"/>
                  <a:t> 20 упр1-7.</a:t>
                </a:r>
                <a:br>
                  <a:rPr lang="ru-RU" sz="4800" dirty="0" smtClean="0"/>
                </a:br>
                <a:r>
                  <a:rPr lang="ru-RU" sz="3600" b="1" dirty="0" smtClean="0"/>
                  <a:t>Сообщение    или презентация                                 </a:t>
                </a:r>
                <a:r>
                  <a:rPr lang="ru-RU" sz="4800" dirty="0" smtClean="0"/>
                  <a:t>« Вредные и полезные свойства фосфора и его соединений  »</a:t>
                </a:r>
                <a:br>
                  <a:rPr lang="ru-RU" sz="4800" dirty="0" smtClean="0"/>
                </a:br>
                <a:r>
                  <a:rPr lang="ru-RU" sz="4800" dirty="0" smtClean="0"/>
                  <a:t/>
                </a:r>
                <a:br>
                  <a:rPr lang="ru-RU" sz="4800" dirty="0" smtClean="0"/>
                </a:br>
                <a:r>
                  <a:rPr lang="ru-RU" sz="4800" dirty="0" smtClean="0"/>
                  <a:t> </a:t>
                </a:r>
                <a:r>
                  <a:rPr lang="ru-RU" sz="4800" dirty="0"/>
                  <a:t/>
                </a:r>
                <a:br>
                  <a:rPr lang="ru-RU" sz="4800" dirty="0"/>
                </a:br>
                <a:endParaRPr lang="ru-RU" sz="480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17131" y="880224"/>
                <a:ext cx="10319656" cy="5019131"/>
              </a:xfrm>
              <a:blipFill rotWithShape="1">
                <a:blip r:embed="rId2"/>
                <a:stretch>
                  <a:fillRect l="-2655" t="-3511" r="-15044"/>
                </a:stretch>
              </a:blip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856344" y="6226629"/>
            <a:ext cx="10319656" cy="129926"/>
          </a:xfr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/>
              <a:t>                          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44" y="4350773"/>
            <a:ext cx="1793682" cy="153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8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4" y="2717073"/>
            <a:ext cx="9164703" cy="373597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1151693"/>
          </a:xfrm>
        </p:spPr>
        <p:txBody>
          <a:bodyPr/>
          <a:lstStyle/>
          <a:p>
            <a:r>
              <a:rPr lang="ru-RU" sz="5400" b="1" dirty="0" smtClean="0"/>
              <a:t>Вывод по уроку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91925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130" y="602966"/>
            <a:ext cx="11100906" cy="1238589"/>
          </a:xfrm>
        </p:spPr>
        <p:txBody>
          <a:bodyPr/>
          <a:lstStyle/>
          <a:p>
            <a:r>
              <a:rPr lang="ru-RU" dirty="0" smtClean="0"/>
              <a:t>Повторение темы  « Азотная кислота. Нитраты»              Задание1          2  балла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411" y="1754659"/>
            <a:ext cx="11269361" cy="4560109"/>
          </a:xfrm>
        </p:spPr>
        <p:txBody>
          <a:bodyPr>
            <a:normAutofit fontScale="92500" lnSpcReduction="20000"/>
          </a:bodyPr>
          <a:lstStyle/>
          <a:p>
            <a:r>
              <a:rPr lang="ru-RU" sz="4800" b="1" dirty="0"/>
              <a:t>Перечислите химические элементы, входящие в состав V группы главной подгруппы. </a:t>
            </a:r>
            <a:endParaRPr lang="ru-RU" sz="4800" b="1" dirty="0" smtClean="0"/>
          </a:p>
          <a:p>
            <a:r>
              <a:rPr lang="ru-RU" sz="4800" b="1" dirty="0" smtClean="0"/>
              <a:t>Как называются соли азотной кислоты </a:t>
            </a:r>
          </a:p>
          <a:p>
            <a:r>
              <a:rPr lang="ru-RU" sz="4800" b="1" dirty="0" smtClean="0"/>
              <a:t>Назовите следующие соединения</a:t>
            </a:r>
          </a:p>
          <a:p>
            <a:r>
              <a:rPr lang="en-US" sz="4800" b="1" dirty="0" smtClean="0"/>
              <a:t>N</a:t>
            </a:r>
            <a:r>
              <a:rPr lang="ru-RU" sz="4800" b="1" dirty="0" smtClean="0"/>
              <a:t>Н</a:t>
            </a:r>
            <a:r>
              <a:rPr lang="ru-RU" sz="4000" b="1" dirty="0" smtClean="0"/>
              <a:t>4</a:t>
            </a:r>
            <a:r>
              <a:rPr lang="ru-RU" sz="4800" b="1" dirty="0" smtClean="0"/>
              <a:t> </a:t>
            </a:r>
            <a:r>
              <a:rPr lang="en-US" sz="4800" b="1" dirty="0" smtClean="0"/>
              <a:t>N</a:t>
            </a:r>
            <a:r>
              <a:rPr lang="ru-RU" sz="4800" b="1" dirty="0"/>
              <a:t>О</a:t>
            </a:r>
            <a:r>
              <a:rPr lang="ru-RU" sz="4000" b="1" dirty="0"/>
              <a:t>3</a:t>
            </a:r>
            <a:r>
              <a:rPr lang="ru-RU" sz="4800" b="1" dirty="0"/>
              <a:t>    </a:t>
            </a:r>
            <a:r>
              <a:rPr lang="ru-RU" sz="4800" b="1" dirty="0" err="1" smtClean="0"/>
              <a:t>Са</a:t>
            </a:r>
            <a:r>
              <a:rPr lang="ru-RU" sz="4800" b="1" dirty="0" smtClean="0"/>
              <a:t>(</a:t>
            </a:r>
            <a:r>
              <a:rPr lang="en-US" sz="4800" b="1" dirty="0" smtClean="0"/>
              <a:t>N</a:t>
            </a:r>
            <a:r>
              <a:rPr lang="ru-RU" sz="4800" b="1" dirty="0" smtClean="0"/>
              <a:t>О</a:t>
            </a:r>
            <a:r>
              <a:rPr lang="ru-RU" sz="4000" b="1" dirty="0" smtClean="0"/>
              <a:t>3</a:t>
            </a:r>
            <a:r>
              <a:rPr lang="ru-RU" sz="4800" b="1" dirty="0" smtClean="0"/>
              <a:t>)</a:t>
            </a:r>
            <a:r>
              <a:rPr lang="ru-RU" sz="4000" b="1" dirty="0" smtClean="0"/>
              <a:t>2</a:t>
            </a:r>
            <a:r>
              <a:rPr lang="ru-RU" sz="4800" b="1" dirty="0" smtClean="0"/>
              <a:t>               </a:t>
            </a:r>
            <a:r>
              <a:rPr lang="en-US" sz="4800" b="1" dirty="0" smtClean="0"/>
              <a:t>N</a:t>
            </a:r>
            <a:r>
              <a:rPr lang="ru-RU" sz="4800" b="1" dirty="0" smtClean="0"/>
              <a:t>а</a:t>
            </a:r>
            <a:r>
              <a:rPr lang="en-US" sz="4800" b="1" dirty="0" smtClean="0"/>
              <a:t>N</a:t>
            </a:r>
            <a:r>
              <a:rPr lang="ru-RU" sz="4800" b="1" dirty="0"/>
              <a:t>О</a:t>
            </a:r>
            <a:r>
              <a:rPr lang="ru-RU" sz="4000" b="1" dirty="0"/>
              <a:t>3</a:t>
            </a:r>
            <a:r>
              <a:rPr lang="ru-RU" sz="4800" b="1" dirty="0"/>
              <a:t> </a:t>
            </a:r>
            <a:r>
              <a:rPr lang="ru-RU" sz="4800" b="1" dirty="0" smtClean="0"/>
              <a:t>                                    </a:t>
            </a:r>
            <a:r>
              <a:rPr lang="ru-RU" sz="4800" dirty="0" smtClean="0"/>
              <a:t> 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3661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5961" y="772378"/>
            <a:ext cx="8825658" cy="481235"/>
          </a:xfrm>
        </p:spPr>
        <p:txBody>
          <a:bodyPr/>
          <a:lstStyle/>
          <a:p>
            <a:r>
              <a:rPr lang="ru-RU" dirty="0" smtClean="0"/>
              <a:t>Физ. минутка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1858297"/>
            <a:ext cx="10157058" cy="40853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Физминутка Ёлочк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9706" y="1146220"/>
            <a:ext cx="11005674" cy="484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3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6364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737" y="1047135"/>
            <a:ext cx="5912051" cy="1415845"/>
          </a:xfrm>
          <a:solidFill>
            <a:srgbClr val="002060"/>
          </a:solidFill>
        </p:spPr>
        <p:txBody>
          <a:bodyPr/>
          <a:lstStyle/>
          <a:p>
            <a:r>
              <a:rPr lang="ru-RU" sz="4000" dirty="0" smtClean="0"/>
              <a:t>Подведение итогов Выставление оценок.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3422470"/>
            <a:ext cx="10235856" cy="2351313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4400" dirty="0" smtClean="0"/>
              <a:t>какой момент урока вам понравился?</a:t>
            </a:r>
            <a:endParaRPr lang="ru-RU" sz="4400" dirty="0"/>
          </a:p>
        </p:txBody>
      </p:sp>
      <p:pic>
        <p:nvPicPr>
          <p:cNvPr id="4" name="Picture 4" descr="ANTN0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28155" y="4070554"/>
            <a:ext cx="3958509" cy="187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3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2533" y="790833"/>
            <a:ext cx="10089694" cy="1243348"/>
          </a:xfrm>
        </p:spPr>
        <p:txBody>
          <a:bodyPr/>
          <a:lstStyle/>
          <a:p>
            <a:r>
              <a:rPr lang="ru-RU" dirty="0" smtClean="0"/>
              <a:t>Задание1         </a:t>
            </a:r>
            <a:r>
              <a:rPr lang="ru-RU" b="1" dirty="0" smtClean="0"/>
              <a:t>2 балла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386" y="2545492"/>
            <a:ext cx="10410969" cy="3558746"/>
          </a:xfrm>
        </p:spPr>
        <p:txBody>
          <a:bodyPr/>
          <a:lstStyle/>
          <a:p>
            <a:r>
              <a:rPr lang="ru-RU" sz="4000" b="1" dirty="0"/>
              <a:t>1</a:t>
            </a:r>
            <a:r>
              <a:rPr lang="ru-RU" sz="4000" b="1" dirty="0" smtClean="0"/>
              <a:t> </a:t>
            </a:r>
            <a:r>
              <a:rPr lang="ru-RU" sz="4400" b="1" dirty="0" smtClean="0"/>
              <a:t>состав азотной кислоты входит нитрогруппа  </a:t>
            </a:r>
          </a:p>
          <a:p>
            <a:r>
              <a:rPr lang="ru-RU" sz="4400" b="1" dirty="0" smtClean="0"/>
              <a:t> </a:t>
            </a:r>
          </a:p>
          <a:p>
            <a:r>
              <a:rPr lang="ru-RU" sz="4400" b="1" dirty="0" smtClean="0"/>
              <a:t>      А) верно    б) неверно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190317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7078" y="802433"/>
            <a:ext cx="10618236" cy="3750906"/>
          </a:xfrm>
        </p:spPr>
        <p:txBody>
          <a:bodyPr/>
          <a:lstStyle/>
          <a:p>
            <a:r>
              <a:rPr lang="ru-RU" sz="4400" b="1" dirty="0" smtClean="0"/>
              <a:t>              Задание2      </a:t>
            </a:r>
            <a:r>
              <a:rPr lang="ru-RU" sz="4400" b="1" dirty="0" smtClean="0"/>
              <a:t>2балл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Взаимодействие </a:t>
            </a:r>
            <a:r>
              <a:rPr lang="ru-RU" sz="4400" b="1" dirty="0"/>
              <a:t>аммиака с </a:t>
            </a:r>
            <a:r>
              <a:rPr lang="ru-RU" sz="4400" b="1" dirty="0" err="1"/>
              <a:t>хлороводородом</a:t>
            </a:r>
            <a:r>
              <a:rPr lang="ru-RU" sz="4400" b="1" dirty="0"/>
              <a:t> относится к реакциям </a:t>
            </a:r>
            <a:r>
              <a:rPr lang="ru-RU" sz="4400" b="1" dirty="0" smtClean="0"/>
              <a:t>-?                                     </a:t>
            </a:r>
            <a:r>
              <a:rPr lang="en-US" b="1" dirty="0"/>
              <a:t>NH</a:t>
            </a:r>
            <a:r>
              <a:rPr lang="ru-RU" b="1" dirty="0"/>
              <a:t>3  + </a:t>
            </a:r>
            <a:r>
              <a:rPr lang="en-US" b="1" dirty="0"/>
              <a:t>HCI</a:t>
            </a:r>
            <a:r>
              <a:rPr lang="ru-RU" b="1" dirty="0"/>
              <a:t>       =    </a:t>
            </a:r>
            <a:r>
              <a:rPr lang="en-US" b="1" dirty="0"/>
              <a:t>NH</a:t>
            </a:r>
            <a:r>
              <a:rPr lang="ru-RU" b="1" dirty="0"/>
              <a:t>4</a:t>
            </a:r>
            <a:r>
              <a:rPr lang="en-US" b="1" dirty="0" smtClean="0"/>
              <a:t>CI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820" y="4777379"/>
            <a:ext cx="10879494" cy="1548775"/>
          </a:xfrm>
          <a:solidFill>
            <a:schemeClr val="tx2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4000" b="1" dirty="0"/>
              <a:t> А) разложения    б) соединения     в)обмена      г) замещения  </a:t>
            </a:r>
          </a:p>
        </p:txBody>
      </p:sp>
    </p:spTree>
    <p:extLst>
      <p:ext uri="{BB962C8B-B14F-4D97-AF65-F5344CB8AC3E}">
        <p14:creationId xmlns:p14="http://schemas.microsoft.com/office/powerpoint/2010/main" val="370278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068" y="604685"/>
            <a:ext cx="6068944" cy="538714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ru-RU" sz="4400" b="1" dirty="0" smtClean="0"/>
              <a:t>Задание3   </a:t>
            </a:r>
            <a:r>
              <a:rPr lang="ru-RU" sz="4400" b="1" dirty="0"/>
              <a:t>3</a:t>
            </a:r>
            <a:r>
              <a:rPr lang="ru-RU" sz="4400" b="1" dirty="0" smtClean="0"/>
              <a:t> </a:t>
            </a:r>
            <a:r>
              <a:rPr lang="ru-RU" sz="4400" b="1" dirty="0" smtClean="0"/>
              <a:t>балла</a:t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В каком из перечисленных соединений степень окисления азота равна  +3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4227" y="1"/>
            <a:ext cx="3251201" cy="6279978"/>
          </a:xfrm>
          <a:solidFill>
            <a:schemeClr val="accent6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pPr algn="r"/>
            <a:r>
              <a:rPr lang="kk-KZ" sz="6000" b="1" dirty="0" smtClean="0"/>
              <a:t>1) </a:t>
            </a:r>
            <a:r>
              <a:rPr lang="en-US" sz="6000" b="1" dirty="0" smtClean="0"/>
              <a:t>N</a:t>
            </a:r>
            <a:r>
              <a:rPr lang="ru-RU" sz="6000" b="1" dirty="0" smtClean="0"/>
              <a:t>Н</a:t>
            </a:r>
            <a:r>
              <a:rPr lang="ru-RU" sz="5400" b="1" dirty="0" smtClean="0"/>
              <a:t>3</a:t>
            </a:r>
          </a:p>
          <a:p>
            <a:pPr algn="r"/>
            <a:r>
              <a:rPr lang="ru-RU" sz="5400" b="1" dirty="0" smtClean="0"/>
              <a:t>                  </a:t>
            </a:r>
            <a:endParaRPr lang="ru-RU" sz="6000" b="1" dirty="0"/>
          </a:p>
          <a:p>
            <a:pPr algn="r"/>
            <a:r>
              <a:rPr lang="ru-RU" sz="6000" b="1" dirty="0" smtClean="0"/>
              <a:t>2) Н</a:t>
            </a:r>
            <a:r>
              <a:rPr lang="en-US" sz="6000" b="1" dirty="0"/>
              <a:t>N</a:t>
            </a:r>
            <a:r>
              <a:rPr lang="ru-RU" sz="6000" b="1" dirty="0" smtClean="0"/>
              <a:t>О</a:t>
            </a:r>
            <a:r>
              <a:rPr lang="ru-RU" sz="4800" b="1" dirty="0" smtClean="0"/>
              <a:t>3</a:t>
            </a:r>
          </a:p>
          <a:p>
            <a:pPr algn="r"/>
            <a:r>
              <a:rPr lang="ru-RU" sz="4800" b="1" dirty="0" smtClean="0"/>
              <a:t>   </a:t>
            </a:r>
            <a:r>
              <a:rPr lang="ru-RU" sz="6000" b="1" dirty="0" smtClean="0"/>
              <a:t>                                 3)  Н</a:t>
            </a:r>
            <a:r>
              <a:rPr lang="en-US" sz="6000" b="1" dirty="0" smtClean="0"/>
              <a:t>N</a:t>
            </a:r>
            <a:r>
              <a:rPr lang="ru-RU" sz="6000" b="1" dirty="0" smtClean="0"/>
              <a:t>О</a:t>
            </a:r>
            <a:r>
              <a:rPr lang="ru-RU" sz="4800" b="1" dirty="0" smtClean="0"/>
              <a:t>2</a:t>
            </a:r>
          </a:p>
          <a:p>
            <a:pPr algn="r"/>
            <a:r>
              <a:rPr lang="ru-RU" sz="4800" b="1" dirty="0" smtClean="0"/>
              <a:t> </a:t>
            </a:r>
            <a:r>
              <a:rPr lang="ru-RU" sz="6000" b="1" dirty="0" smtClean="0"/>
              <a:t>               4)  </a:t>
            </a:r>
            <a:r>
              <a:rPr lang="en-US" sz="6000" b="1" dirty="0" smtClean="0"/>
              <a:t>N</a:t>
            </a:r>
            <a:r>
              <a:rPr lang="ru-RU" sz="6000" b="1" dirty="0" smtClean="0"/>
              <a:t>О</a:t>
            </a:r>
            <a:r>
              <a:rPr lang="ru-RU" sz="4800" b="1" dirty="0" smtClean="0"/>
              <a:t>2      </a:t>
            </a:r>
          </a:p>
          <a:p>
            <a:pPr algn="r"/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9771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5812" y="722670"/>
            <a:ext cx="10842171" cy="3421627"/>
          </a:xfrm>
        </p:spPr>
        <p:txBody>
          <a:bodyPr/>
          <a:lstStyle/>
          <a:p>
            <a:r>
              <a:rPr lang="ru-RU" sz="4400" b="1" dirty="0" smtClean="0"/>
              <a:t>Задание 4             </a:t>
            </a:r>
            <a:r>
              <a:rPr lang="ru-RU" sz="4400" dirty="0"/>
              <a:t>4</a:t>
            </a:r>
            <a:r>
              <a:rPr lang="ru-RU" sz="4400" dirty="0" smtClean="0"/>
              <a:t> </a:t>
            </a:r>
            <a:r>
              <a:rPr lang="ru-RU" sz="4400" dirty="0" smtClean="0"/>
              <a:t>баллов</a:t>
            </a:r>
            <a:br>
              <a:rPr lang="ru-RU" sz="4400" dirty="0" smtClean="0"/>
            </a:br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400" dirty="0" smtClean="0"/>
              <a:t>  </a:t>
            </a:r>
            <a:r>
              <a:rPr lang="ru-RU" sz="4400" b="1" dirty="0" err="1" smtClean="0"/>
              <a:t>Взоимодействие</a:t>
            </a:r>
            <a:r>
              <a:rPr lang="ru-RU" sz="4400" b="1" dirty="0" smtClean="0"/>
              <a:t>  </a:t>
            </a:r>
            <a:r>
              <a:rPr lang="ru-RU" sz="4400" b="1" dirty="0" err="1" smtClean="0"/>
              <a:t>конц</a:t>
            </a:r>
            <a:r>
              <a:rPr lang="ru-RU" sz="4400" b="1" dirty="0" smtClean="0"/>
              <a:t>. азотной кислоты с медью приводит к образованию какого газа?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490" y="4203291"/>
            <a:ext cx="10545633" cy="1474838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4400" b="1" dirty="0" smtClean="0"/>
              <a:t>1)</a:t>
            </a:r>
            <a:r>
              <a:rPr lang="ru-RU" sz="5400" b="1" dirty="0" smtClean="0"/>
              <a:t> </a:t>
            </a:r>
            <a:r>
              <a:rPr lang="ru-RU" sz="6000" b="1" dirty="0" smtClean="0"/>
              <a:t>NO</a:t>
            </a:r>
            <a:r>
              <a:rPr lang="ru-RU" sz="4800" b="1" dirty="0" smtClean="0"/>
              <a:t>2</a:t>
            </a:r>
            <a:r>
              <a:rPr lang="ru-RU" sz="5400" b="1" dirty="0"/>
              <a:t> </a:t>
            </a:r>
            <a:r>
              <a:rPr lang="ru-RU" sz="5400" b="1" dirty="0" smtClean="0"/>
              <a:t>  </a:t>
            </a:r>
            <a:r>
              <a:rPr lang="ru-RU" sz="4000" b="1" dirty="0" smtClean="0"/>
              <a:t>2).</a:t>
            </a:r>
            <a:r>
              <a:rPr lang="ru-RU" sz="6000" b="1" dirty="0" smtClean="0"/>
              <a:t>N</a:t>
            </a:r>
            <a:r>
              <a:rPr lang="ru-RU" sz="4800" b="1" dirty="0" smtClean="0"/>
              <a:t>2</a:t>
            </a:r>
            <a:r>
              <a:rPr lang="ru-RU" sz="6000" b="1" dirty="0" smtClean="0"/>
              <a:t>O</a:t>
            </a:r>
            <a:r>
              <a:rPr lang="ru-RU" sz="5400" b="1" dirty="0" smtClean="0"/>
              <a:t>   </a:t>
            </a:r>
            <a:r>
              <a:rPr lang="ru-RU" sz="4400" b="1" dirty="0" smtClean="0"/>
              <a:t>3)</a:t>
            </a:r>
            <a:r>
              <a:rPr lang="ru-RU" sz="6000" b="1" dirty="0" smtClean="0"/>
              <a:t>NO</a:t>
            </a:r>
            <a:r>
              <a:rPr lang="ru-RU" sz="5400" b="1" dirty="0"/>
              <a:t>   </a:t>
            </a:r>
            <a:r>
              <a:rPr lang="ru-RU" sz="4400" b="1" dirty="0" smtClean="0"/>
              <a:t>4). </a:t>
            </a:r>
            <a:r>
              <a:rPr lang="ru-RU" sz="6000" b="1" dirty="0"/>
              <a:t>NH</a:t>
            </a:r>
            <a:r>
              <a:rPr lang="ru-RU" sz="48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5996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5035" y="750342"/>
            <a:ext cx="10386256" cy="1614051"/>
          </a:xfrm>
        </p:spPr>
        <p:txBody>
          <a:bodyPr/>
          <a:lstStyle/>
          <a:p>
            <a:r>
              <a:rPr lang="ru-RU" dirty="0" smtClean="0"/>
              <a:t>Задание 5           </a:t>
            </a:r>
            <a:r>
              <a:rPr lang="ru-RU" b="1" dirty="0" smtClean="0"/>
              <a:t>8баллов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Осуществите </a:t>
            </a:r>
            <a:r>
              <a:rPr lang="ru-RU" dirty="0"/>
              <a:t>превращения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9483" y="2329049"/>
            <a:ext cx="10237975" cy="4032422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en-US" sz="6000" b="1" dirty="0"/>
              <a:t>N</a:t>
            </a:r>
            <a:r>
              <a:rPr lang="en-US" sz="4000" b="1" dirty="0"/>
              <a:t>2</a:t>
            </a:r>
            <a:r>
              <a:rPr lang="en-US" sz="6000" b="1" dirty="0"/>
              <a:t> </a:t>
            </a:r>
            <a:r>
              <a:rPr lang="ru-RU" sz="6000" b="1" dirty="0"/>
              <a:t>+?   </a:t>
            </a:r>
            <a:r>
              <a:rPr lang="ru-RU" sz="6000" b="1" dirty="0" smtClean="0"/>
              <a:t>      </a:t>
            </a:r>
            <a:r>
              <a:rPr lang="en-US" sz="6000" b="1" dirty="0" smtClean="0"/>
              <a:t> </a:t>
            </a:r>
            <a:r>
              <a:rPr lang="ru-RU" sz="6000" b="1" dirty="0" smtClean="0"/>
              <a:t>    </a:t>
            </a:r>
            <a:r>
              <a:rPr lang="en-US" sz="6000" b="1" dirty="0" smtClean="0"/>
              <a:t>N</a:t>
            </a:r>
            <a:r>
              <a:rPr lang="ru-RU" sz="6000" b="1" dirty="0"/>
              <a:t>Н</a:t>
            </a:r>
            <a:r>
              <a:rPr lang="ru-RU" sz="4000" b="1" dirty="0"/>
              <a:t>3</a:t>
            </a:r>
            <a:r>
              <a:rPr lang="ru-RU" sz="6000" b="1" dirty="0"/>
              <a:t>                         </a:t>
            </a:r>
            <a:r>
              <a:rPr lang="ru-RU" sz="6000" b="1" dirty="0" smtClean="0"/>
              <a:t>.</a:t>
            </a:r>
            <a:r>
              <a:rPr lang="en-US" sz="6000" b="1" dirty="0" smtClean="0"/>
              <a:t>N</a:t>
            </a:r>
            <a:r>
              <a:rPr lang="ru-RU" sz="6000" b="1" dirty="0"/>
              <a:t>Н</a:t>
            </a:r>
            <a:r>
              <a:rPr lang="ru-RU" sz="4400" b="1" dirty="0"/>
              <a:t>3</a:t>
            </a:r>
            <a:r>
              <a:rPr lang="ru-RU" sz="6000" b="1" dirty="0"/>
              <a:t> +? </a:t>
            </a:r>
            <a:r>
              <a:rPr lang="ru-RU" sz="6000" b="1" dirty="0" smtClean="0"/>
              <a:t>            </a:t>
            </a:r>
            <a:r>
              <a:rPr lang="en-US" sz="6000" b="1" dirty="0" smtClean="0"/>
              <a:t>N</a:t>
            </a:r>
            <a:r>
              <a:rPr lang="ru-RU" sz="6000" b="1" dirty="0"/>
              <a:t>О  </a:t>
            </a:r>
            <a:r>
              <a:rPr lang="ru-RU" sz="6000" b="1" dirty="0" smtClean="0"/>
              <a:t>                           </a:t>
            </a:r>
            <a:r>
              <a:rPr lang="ru-RU" sz="6000" b="1" dirty="0"/>
              <a:t>. </a:t>
            </a:r>
            <a:r>
              <a:rPr lang="en-US" sz="6000" b="1" dirty="0" smtClean="0"/>
              <a:t>N</a:t>
            </a:r>
            <a:r>
              <a:rPr lang="ru-RU" sz="6000" b="1" dirty="0"/>
              <a:t>О+?         </a:t>
            </a:r>
            <a:r>
              <a:rPr lang="ru-RU" sz="6000" b="1" dirty="0" smtClean="0"/>
              <a:t>     </a:t>
            </a:r>
            <a:r>
              <a:rPr lang="en-US" sz="6000" b="1" dirty="0" smtClean="0"/>
              <a:t>n</a:t>
            </a:r>
            <a:r>
              <a:rPr lang="ru-RU" sz="6000" b="1" dirty="0"/>
              <a:t>О</a:t>
            </a:r>
            <a:r>
              <a:rPr lang="ru-RU" sz="4800" b="1" dirty="0"/>
              <a:t>2</a:t>
            </a:r>
            <a:r>
              <a:rPr lang="ru-RU" sz="6000" b="1" dirty="0"/>
              <a:t>                       . </a:t>
            </a:r>
            <a:r>
              <a:rPr lang="en-US" sz="6000" b="1" dirty="0"/>
              <a:t>n</a:t>
            </a:r>
            <a:r>
              <a:rPr lang="ru-RU" sz="6000" b="1" dirty="0"/>
              <a:t>О</a:t>
            </a:r>
            <a:r>
              <a:rPr lang="ru-RU" sz="4800" b="1" dirty="0"/>
              <a:t>2</a:t>
            </a:r>
            <a:r>
              <a:rPr lang="ru-RU" sz="6000" b="1" dirty="0"/>
              <a:t> +?             </a:t>
            </a:r>
            <a:r>
              <a:rPr lang="ru-RU" sz="6000" b="1" dirty="0" smtClean="0"/>
              <a:t>Н</a:t>
            </a:r>
            <a:r>
              <a:rPr lang="en-US" sz="6000" b="1" dirty="0"/>
              <a:t>N</a:t>
            </a:r>
            <a:r>
              <a:rPr lang="ru-RU" sz="6000" b="1" dirty="0"/>
              <a:t>О</a:t>
            </a:r>
            <a:r>
              <a:rPr lang="ru-RU" sz="4800" b="1" dirty="0"/>
              <a:t>3</a:t>
            </a:r>
            <a:r>
              <a:rPr lang="en-US" sz="6000" b="1" dirty="0"/>
              <a:t>  </a:t>
            </a:r>
            <a:r>
              <a:rPr lang="ru-RU" sz="6000" b="1" dirty="0"/>
              <a:t> </a:t>
            </a:r>
            <a:endParaRPr lang="ru-RU" sz="6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383858" y="4768380"/>
            <a:ext cx="10997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63429" y="3846141"/>
            <a:ext cx="14024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669956" y="2836342"/>
            <a:ext cx="994719" cy="20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64675" y="5674941"/>
            <a:ext cx="10179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668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2116" y="988541"/>
            <a:ext cx="10178965" cy="4201297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b="1" dirty="0" smtClean="0"/>
              <a:t>2</a:t>
            </a:r>
            <a:r>
              <a:rPr lang="en-US" b="1" dirty="0"/>
              <a:t>N</a:t>
            </a:r>
            <a:r>
              <a:rPr lang="ru-RU" b="1" dirty="0" smtClean="0"/>
              <a:t>О + О</a:t>
            </a:r>
            <a:r>
              <a:rPr lang="ru-RU" sz="4000" b="1" dirty="0" smtClean="0"/>
              <a:t>2</a:t>
            </a:r>
            <a:r>
              <a:rPr lang="ru-RU" b="1" dirty="0" smtClean="0"/>
              <a:t>    </a:t>
            </a:r>
            <a:r>
              <a:rPr lang="ru-RU" b="1" dirty="0"/>
              <a:t>=   2 </a:t>
            </a:r>
            <a:r>
              <a:rPr lang="en-US" b="1" dirty="0"/>
              <a:t>N</a:t>
            </a:r>
            <a:r>
              <a:rPr lang="ru-RU" b="1" dirty="0" smtClean="0"/>
              <a:t>О</a:t>
            </a:r>
            <a:r>
              <a:rPr lang="ru-RU" sz="4000" b="1" dirty="0" smtClean="0"/>
              <a:t>2</a:t>
            </a:r>
            <a:br>
              <a:rPr lang="ru-RU" sz="40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4</a:t>
            </a:r>
            <a:r>
              <a:rPr lang="en-US" b="1" dirty="0"/>
              <a:t>N</a:t>
            </a:r>
            <a:r>
              <a:rPr lang="ru-RU" b="1" dirty="0"/>
              <a:t>О</a:t>
            </a:r>
            <a:r>
              <a:rPr lang="ru-RU" sz="4000" b="1" dirty="0"/>
              <a:t>2 </a:t>
            </a:r>
            <a:r>
              <a:rPr lang="ru-RU" b="1" dirty="0"/>
              <a:t> </a:t>
            </a:r>
            <a:r>
              <a:rPr lang="ru-RU" b="1" dirty="0" smtClean="0"/>
              <a:t>+ О</a:t>
            </a:r>
            <a:r>
              <a:rPr lang="ru-RU" sz="4000" b="1" dirty="0" smtClean="0"/>
              <a:t>2</a:t>
            </a:r>
            <a:r>
              <a:rPr lang="ru-RU" b="1" dirty="0" smtClean="0"/>
              <a:t> </a:t>
            </a:r>
            <a:r>
              <a:rPr lang="ru-RU" b="1" dirty="0"/>
              <a:t>+ </a:t>
            </a:r>
            <a:r>
              <a:rPr lang="ru-RU" b="1" dirty="0" smtClean="0"/>
              <a:t>2Н2О </a:t>
            </a:r>
            <a:r>
              <a:rPr lang="ru-RU" b="1" dirty="0"/>
              <a:t>=   4Н</a:t>
            </a:r>
            <a:r>
              <a:rPr lang="en-US" b="1" dirty="0"/>
              <a:t>N</a:t>
            </a:r>
            <a:r>
              <a:rPr lang="ru-RU" b="1" dirty="0" smtClean="0"/>
              <a:t>О</a:t>
            </a:r>
            <a:r>
              <a:rPr lang="ru-RU" sz="4000" b="1" dirty="0" smtClean="0"/>
              <a:t>3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6531" y="5980670"/>
            <a:ext cx="11215396" cy="289500"/>
          </a:xfrm>
          <a:solidFill>
            <a:schemeClr val="accent5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3600" b="1" smtClean="0"/>
              <a:t>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8104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993</TotalTime>
  <Words>577</Words>
  <Application>Microsoft Office PowerPoint</Application>
  <PresentationFormat>Произвольный</PresentationFormat>
  <Paragraphs>91</Paragraphs>
  <Slides>31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Ион (конференц-зал)</vt:lpstr>
      <vt:lpstr>Друзья мои,            я очень рада Войти в приветливый наш класс. И для меня уже награда Внимание ваших умных глаз. Я знаю, каждый в классе гений, Но без труда талант не впрок.  Возьмём же ручки и мелок И вместе проведем урок</vt:lpstr>
      <vt:lpstr>Повторение темы                                       «Азотная кислота. Нитраты»</vt:lpstr>
      <vt:lpstr>Повторение темы  « Азотная кислота. Нитраты»              Задание1          2  балла</vt:lpstr>
      <vt:lpstr>Задание1         2 балла</vt:lpstr>
      <vt:lpstr>              Задание2      2балл Взаимодействие аммиака с хлороводородом относится к реакциям -?                                     NH3  + HCI       =    NH4CI</vt:lpstr>
      <vt:lpstr>Задание3   3 балла  В каком из перечисленных соединений степень окисления азота равна  +3 </vt:lpstr>
      <vt:lpstr>Задание 4             4 баллов     Взоимодействие  конц. азотной кислоты с медью приводит к образованию какого газа?</vt:lpstr>
      <vt:lpstr>Задание 5           8баллов Осуществите превращения</vt:lpstr>
      <vt:lpstr>2NО + О2    =   2 NО2  4NО2  + О2 + 2Н2О =   4НNО3  </vt:lpstr>
      <vt:lpstr>Фосфор и его соединения</vt:lpstr>
      <vt:lpstr>Цель урока</vt:lpstr>
      <vt:lpstr>Охарактеризуйте фосфор как химический элемент по его положению в периодической системе х Д.И. Менделеева по плану.</vt:lpstr>
      <vt:lpstr>Лестница познания и ее ступени   .  Практическая. .                 Химическая. . .                                                 .                      Биологическая    .                                     Физическая                                                                  .                                            Геологическая                                                                  .                                                        Историческая. . </vt:lpstr>
      <vt:lpstr>Ступенька историческая   Микрофильм</vt:lpstr>
      <vt:lpstr>В России термин фосфор введен в 1746 году Михаилом Васильевичем Ломоносовым.   </vt:lpstr>
      <vt:lpstr>Английский химик Роберт Бойль,  в 1680 году .     опубликовал в научном журнале более простую и доступную методику получения фосфора. </vt:lpstr>
      <vt:lpstr>Ступень геологическая</vt:lpstr>
      <vt:lpstr>Круговорот фосфора в природе</vt:lpstr>
      <vt:lpstr>Ступень физическая     </vt:lpstr>
      <vt:lpstr>Лестница познания. Ступень- Биологическая.</vt:lpstr>
      <vt:lpstr>Фосфор необходим для нормальной мышечной и умственной деятельности</vt:lpstr>
      <vt:lpstr>Посмотреть      «Опыты по химии»   Горение фосфора</vt:lpstr>
      <vt:lpstr>Ступенка « Химическая».  Фосфор многоликий элемент.             Работа с учебником 4Р + 5О2 = 2Р2О5    (   восстановитель) 3Mg + 2P = Mg3P --фосфид магния    ( окислитель) 5KClO3 + 6P = 3P2O5 + 5KCl  (   восстановитель)                        (с бертолетовой солью)</vt:lpstr>
      <vt:lpstr>Р2О5  +  3Н2О =  2 Н3РО4   ( средней силы)                               Н3РО4 + ?  =?</vt:lpstr>
      <vt:lpstr>Получение фосфора в промышленности</vt:lpstr>
      <vt:lpstr>Ступень практическая</vt:lpstr>
      <vt:lpstr>Работа с учебником      Стр91       §20 Создать краткий конспект –схему на                 .                     одну из тем</vt:lpstr>
      <vt:lpstr>Домашнее задание§ 20 упр1-7. Сообщение    или презентация                                 « Вредные и полезные свойства фосфора и его соединений  »    </vt:lpstr>
      <vt:lpstr>Вывод по уроку</vt:lpstr>
      <vt:lpstr>Физ. минутка</vt:lpstr>
      <vt:lpstr>Подведение итогов Выставление оценок.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Фосфор и его соединения</dc:title>
  <dc:creator>1</dc:creator>
  <cp:lastModifiedBy>Microsoft</cp:lastModifiedBy>
  <cp:revision>75</cp:revision>
  <dcterms:created xsi:type="dcterms:W3CDTF">2014-11-10T08:58:58Z</dcterms:created>
  <dcterms:modified xsi:type="dcterms:W3CDTF">2014-11-27T23:31:48Z</dcterms:modified>
</cp:coreProperties>
</file>