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2" r:id="rId9"/>
    <p:sldId id="264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003" y="-21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E2B3B79-77AF-4FC1-BAC1-53980F7FF750}" type="datetimeFigureOut">
              <a:rPr lang="ru-RU" smtClean="0"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6A25971-DD9C-4120-9A9D-FDB4F1C9B06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810544"/>
            <a:ext cx="6172200" cy="8694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«Звук </a:t>
            </a:r>
            <a:r>
              <a:rPr lang="ru-RU" sz="4800" dirty="0"/>
              <a:t>[ы], буква </a:t>
            </a:r>
            <a:r>
              <a:rPr lang="ru-RU" sz="4800" dirty="0" smtClean="0"/>
              <a:t>ы»</a:t>
            </a:r>
            <a:endParaRPr lang="ru-RU" sz="4400" dirty="0"/>
          </a:p>
        </p:txBody>
      </p:sp>
      <p:pic>
        <p:nvPicPr>
          <p:cNvPr id="3074" name="Picture 2" descr="http://www.lves.by/wp-content/uploads/2013/02/1282808490_motivator_84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80112" y="3140968"/>
            <a:ext cx="316835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469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24744"/>
            <a:ext cx="7467600" cy="998984"/>
          </a:xfrm>
        </p:spPr>
        <p:txBody>
          <a:bodyPr>
            <a:noAutofit/>
          </a:bodyPr>
          <a:lstStyle/>
          <a:p>
            <a:pPr algn="ctr"/>
            <a:r>
              <a:rPr lang="ru-RU" sz="6000" b="1" u="sng" dirty="0" smtClean="0"/>
              <a:t>ДИКТАНТ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899592" y="3212976"/>
            <a:ext cx="7467600" cy="1111796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 о  и  У  ы  у  И О </a:t>
            </a:r>
            <a:endParaRPr lang="ru-RU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71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6623/159561506.119/0_f6306_db171b3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9"/>
            <a:ext cx="5904656" cy="335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яблоко красн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69771"/>
            <a:ext cx="1598845" cy="199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0988" y="4279250"/>
            <a:ext cx="573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</a:rPr>
              <a:t>а</a:t>
            </a:r>
          </a:p>
        </p:txBody>
      </p:sp>
      <p:pic>
        <p:nvPicPr>
          <p:cNvPr id="13" name="Picture 3" descr="C:\Users\User\Desktop\яблоко красн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96752"/>
            <a:ext cx="1598845" cy="199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939580" y="1706231"/>
            <a:ext cx="573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о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15" name="Picture 3" descr="C:\Users\User\Desktop\яблоко красн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718" y="4381309"/>
            <a:ext cx="1598845" cy="199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692090" y="4890788"/>
            <a:ext cx="573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у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17" name="Picture 3" descr="C:\Users\User\Desktop\яблоко красн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380217"/>
            <a:ext cx="1598845" cy="199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3699220" y="4889696"/>
            <a:ext cx="573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и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19" name="Picture 3" descr="C:\Users\User\Desktop\яблоко красное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3325" y="3102589"/>
            <a:ext cx="1598845" cy="199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7208697" y="3612068"/>
            <a:ext cx="573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ы</a:t>
            </a:r>
            <a:endParaRPr lang="ru-RU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13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6" grpId="0"/>
      <p:bldP spid="1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9872" y="2708919"/>
            <a:ext cx="227498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800" b="1" dirty="0" smtClean="0"/>
              <a:t>Ы</a:t>
            </a:r>
            <a:endParaRPr lang="ru-RU" sz="13800" b="1" dirty="0"/>
          </a:p>
        </p:txBody>
      </p:sp>
      <p:pic>
        <p:nvPicPr>
          <p:cNvPr id="8194" name="Picture 2" descr="http://i.piccy.info/i5/00/89/348900/slingobusi-more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" t="21581" r="6045" b="20622"/>
          <a:stretch/>
        </p:blipFill>
        <p:spPr bwMode="auto">
          <a:xfrm>
            <a:off x="539552" y="1832431"/>
            <a:ext cx="1512168" cy="109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www.kalamazoopublicschools.com/Portals/0/ski-clip-art-6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726" y="332656"/>
            <a:ext cx="2859156" cy="172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900igr.net/datai/chtenie/Alfavit-2.files/0023-023-Dym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6"/>
          <a:stretch/>
        </p:blipFill>
        <p:spPr bwMode="auto">
          <a:xfrm>
            <a:off x="6098897" y="4647351"/>
            <a:ext cx="1997353" cy="202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vogrm.ru/images/14.12.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406" y="3738564"/>
            <a:ext cx="2880320" cy="227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img-fotki.yandex.ru/get/6510/160585884.2b/0_9958c_3a1495a4_XX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708" y="1297821"/>
            <a:ext cx="2088232" cy="2161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2699792" y="4647352"/>
            <a:ext cx="1080120" cy="578955"/>
          </a:xfrm>
          <a:prstGeom prst="straightConnector1">
            <a:avLst/>
          </a:prstGeom>
          <a:ln w="762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293704" y="2924944"/>
            <a:ext cx="1388044" cy="648072"/>
          </a:xfrm>
          <a:prstGeom prst="straightConnector1">
            <a:avLst/>
          </a:prstGeom>
          <a:ln w="762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57363" y="2128477"/>
            <a:ext cx="0" cy="1120503"/>
          </a:xfrm>
          <a:prstGeom prst="straightConnector1">
            <a:avLst/>
          </a:prstGeom>
          <a:ln w="762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4940051" y="4668270"/>
            <a:ext cx="906831" cy="578956"/>
          </a:xfrm>
          <a:prstGeom prst="straightConnector1">
            <a:avLst/>
          </a:prstGeom>
          <a:ln w="762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394818" y="2862645"/>
            <a:ext cx="1553446" cy="780679"/>
          </a:xfrm>
          <a:prstGeom prst="straightConnector1">
            <a:avLst/>
          </a:prstGeom>
          <a:ln w="76200">
            <a:solidFill>
              <a:schemeClr val="accent2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024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276872"/>
            <a:ext cx="7467600" cy="2511152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Учебник «Букварь» стр. 13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 smtClean="0"/>
              <a:t>Пропись № 1 стр.13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9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nfo.sibnet.ru/nf/20101021/c29fc7207eddbacde7ab2a4f55eb1a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3" b="34837"/>
          <a:stretch/>
        </p:blipFill>
        <p:spPr bwMode="auto">
          <a:xfrm>
            <a:off x="2195736" y="581076"/>
            <a:ext cx="4762500" cy="384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6469" y="5405622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94732" y="5405622"/>
            <a:ext cx="864096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94732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36460" y="5324979"/>
            <a:ext cx="716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54661" y="5406027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54661" y="5405622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330239" y="5406728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18757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18757" y="5406728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030044" y="5346388"/>
            <a:ext cx="641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041603" y="5226708"/>
            <a:ext cx="4167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4594892" y="5023389"/>
            <a:ext cx="153853" cy="28894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444242" y="5405622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448012" y="5406728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94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 animBg="1"/>
      <p:bldP spid="12" grpId="0" animBg="1"/>
      <p:bldP spid="14" grpId="0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26469" y="5405622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94732" y="5405622"/>
            <a:ext cx="864096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94732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262108" y="5324979"/>
            <a:ext cx="665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54661" y="5406027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54661" y="5405622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330239" y="5406728"/>
            <a:ext cx="864096" cy="8640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18757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918757" y="5406728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962717" y="5346388"/>
            <a:ext cx="7761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5041603" y="5226708"/>
            <a:ext cx="4167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273877" y="5023389"/>
            <a:ext cx="153853" cy="28894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444242" y="5405622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448012" y="5406728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www.greenmama.ua/dn_images/02/21/76/03/1233870707gribno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6"/>
          <a:stretch/>
        </p:blipFill>
        <p:spPr bwMode="auto">
          <a:xfrm>
            <a:off x="2030388" y="525743"/>
            <a:ext cx="5112480" cy="449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88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 animBg="1"/>
      <p:bldP spid="12" grpId="0" animBg="1"/>
      <p:bldP spid="14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8609" y="5405622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86872" y="5405622"/>
            <a:ext cx="864096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86872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98944" y="5324979"/>
            <a:ext cx="7761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6801" y="5406027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46801" y="5405622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22379" y="5406728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10897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310897" y="5406728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39014" y="5346388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433743" y="5226708"/>
            <a:ext cx="4167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891997" y="5023389"/>
            <a:ext cx="153853" cy="28894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6" name="Picture 2" descr="http://xn--80aaaavsmcmdpdd9ahsfs8omc.xn--p1ai/_sh/1/16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03" t="4690" r="8061" b="15213"/>
          <a:stretch/>
        </p:blipFill>
        <p:spPr bwMode="auto">
          <a:xfrm>
            <a:off x="1418941" y="620688"/>
            <a:ext cx="6415677" cy="4065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405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 animBg="1"/>
      <p:bldP spid="12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18609" y="5405622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586872" y="5405622"/>
            <a:ext cx="864096" cy="8640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86872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683101" y="5324979"/>
            <a:ext cx="607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46801" y="5406027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46801" y="5405622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22379" y="5406728"/>
            <a:ext cx="864096" cy="86409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10897" y="5406728"/>
            <a:ext cx="864096" cy="86409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310897" y="5406728"/>
            <a:ext cx="86409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54856" y="5346388"/>
            <a:ext cx="7761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ы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4433743" y="5226708"/>
            <a:ext cx="4167" cy="122413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5742944" y="4994480"/>
            <a:ext cx="153853" cy="28894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http://stat21.privet.ru/lr/0c16261bef698072ba4b7acb6c12bd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053" y="239886"/>
            <a:ext cx="4761830" cy="513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23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animBg="1"/>
      <p:bldP spid="11" grpId="0" animBg="1"/>
      <p:bldP spid="12" grpId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4" name="Group 4"/>
          <p:cNvGrpSpPr>
            <a:grpSpLocks/>
          </p:cNvGrpSpPr>
          <p:nvPr/>
        </p:nvGrpSpPr>
        <p:grpSpPr bwMode="auto">
          <a:xfrm>
            <a:off x="250825" y="476250"/>
            <a:ext cx="8605838" cy="4392613"/>
            <a:chOff x="158" y="300"/>
            <a:chExt cx="5421" cy="2767"/>
          </a:xfrm>
        </p:grpSpPr>
        <p:sp>
          <p:nvSpPr>
            <p:cNvPr id="30735" name="Line 5"/>
            <p:cNvSpPr>
              <a:spLocks noChangeShapeType="1"/>
            </p:cNvSpPr>
            <p:nvPr/>
          </p:nvSpPr>
          <p:spPr bwMode="auto">
            <a:xfrm>
              <a:off x="158" y="300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Line 6"/>
            <p:cNvSpPr>
              <a:spLocks noChangeShapeType="1"/>
            </p:cNvSpPr>
            <p:nvPr/>
          </p:nvSpPr>
          <p:spPr bwMode="auto">
            <a:xfrm>
              <a:off x="181" y="1661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7" name="Line 7"/>
            <p:cNvSpPr>
              <a:spLocks noChangeShapeType="1"/>
            </p:cNvSpPr>
            <p:nvPr/>
          </p:nvSpPr>
          <p:spPr bwMode="auto">
            <a:xfrm>
              <a:off x="158" y="3067"/>
              <a:ext cx="5398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27" name="Group 23"/>
          <p:cNvGrpSpPr>
            <a:grpSpLocks/>
          </p:cNvGrpSpPr>
          <p:nvPr/>
        </p:nvGrpSpPr>
        <p:grpSpPr bwMode="auto">
          <a:xfrm>
            <a:off x="3386138" y="2755900"/>
            <a:ext cx="2376487" cy="2001838"/>
            <a:chOff x="2133" y="1736"/>
            <a:chExt cx="1497" cy="1261"/>
          </a:xfrm>
        </p:grpSpPr>
        <p:sp>
          <p:nvSpPr>
            <p:cNvPr id="30732" name="Freeform 16"/>
            <p:cNvSpPr>
              <a:spLocks/>
            </p:cNvSpPr>
            <p:nvPr/>
          </p:nvSpPr>
          <p:spPr bwMode="auto">
            <a:xfrm>
              <a:off x="2133" y="1746"/>
              <a:ext cx="520" cy="1229"/>
            </a:xfrm>
            <a:custGeom>
              <a:avLst/>
              <a:gdLst>
                <a:gd name="T0" fmla="*/ 189 w 520"/>
                <a:gd name="T1" fmla="*/ 684 h 1229"/>
                <a:gd name="T2" fmla="*/ 339 w 520"/>
                <a:gd name="T3" fmla="*/ 618 h 1229"/>
                <a:gd name="T4" fmla="*/ 501 w 520"/>
                <a:gd name="T5" fmla="*/ 708 h 1229"/>
                <a:gd name="T6" fmla="*/ 453 w 520"/>
                <a:gd name="T7" fmla="*/ 1026 h 1229"/>
                <a:gd name="T8" fmla="*/ 201 w 520"/>
                <a:gd name="T9" fmla="*/ 1224 h 1229"/>
                <a:gd name="T10" fmla="*/ 3 w 520"/>
                <a:gd name="T11" fmla="*/ 1056 h 1229"/>
                <a:gd name="T12" fmla="*/ 185 w 520"/>
                <a:gd name="T13" fmla="*/ 615 h 1229"/>
                <a:gd name="T14" fmla="*/ 453 w 520"/>
                <a:gd name="T15" fmla="*/ 0 h 12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0" h="1229">
                  <a:moveTo>
                    <a:pt x="189" y="684"/>
                  </a:moveTo>
                  <a:cubicBezTo>
                    <a:pt x="214" y="673"/>
                    <a:pt x="287" y="614"/>
                    <a:pt x="339" y="618"/>
                  </a:cubicBezTo>
                  <a:cubicBezTo>
                    <a:pt x="391" y="622"/>
                    <a:pt x="482" y="640"/>
                    <a:pt x="501" y="708"/>
                  </a:cubicBezTo>
                  <a:cubicBezTo>
                    <a:pt x="520" y="776"/>
                    <a:pt x="503" y="940"/>
                    <a:pt x="453" y="1026"/>
                  </a:cubicBezTo>
                  <a:cubicBezTo>
                    <a:pt x="403" y="1112"/>
                    <a:pt x="276" y="1219"/>
                    <a:pt x="201" y="1224"/>
                  </a:cubicBezTo>
                  <a:cubicBezTo>
                    <a:pt x="126" y="1229"/>
                    <a:pt x="6" y="1157"/>
                    <a:pt x="3" y="1056"/>
                  </a:cubicBezTo>
                  <a:cubicBezTo>
                    <a:pt x="0" y="955"/>
                    <a:pt x="110" y="791"/>
                    <a:pt x="185" y="615"/>
                  </a:cubicBezTo>
                  <a:cubicBezTo>
                    <a:pt x="260" y="439"/>
                    <a:pt x="408" y="102"/>
                    <a:pt x="453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3" name="Freeform 19"/>
            <p:cNvSpPr>
              <a:spLocks/>
            </p:cNvSpPr>
            <p:nvPr/>
          </p:nvSpPr>
          <p:spPr bwMode="auto">
            <a:xfrm>
              <a:off x="2880" y="1736"/>
              <a:ext cx="750" cy="1261"/>
            </a:xfrm>
            <a:custGeom>
              <a:avLst/>
              <a:gdLst>
                <a:gd name="T0" fmla="*/ 750 w 750"/>
                <a:gd name="T1" fmla="*/ 832 h 1261"/>
                <a:gd name="T2" fmla="*/ 201 w 750"/>
                <a:gd name="T3" fmla="*/ 1224 h 1261"/>
                <a:gd name="T4" fmla="*/ 3 w 750"/>
                <a:gd name="T5" fmla="*/ 1056 h 1261"/>
                <a:gd name="T6" fmla="*/ 185 w 750"/>
                <a:gd name="T7" fmla="*/ 615 h 1261"/>
                <a:gd name="T8" fmla="*/ 453 w 750"/>
                <a:gd name="T9" fmla="*/ 0 h 12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50" h="1261">
                  <a:moveTo>
                    <a:pt x="750" y="832"/>
                  </a:moveTo>
                  <a:cubicBezTo>
                    <a:pt x="659" y="896"/>
                    <a:pt x="325" y="1187"/>
                    <a:pt x="201" y="1224"/>
                  </a:cubicBezTo>
                  <a:cubicBezTo>
                    <a:pt x="77" y="1261"/>
                    <a:pt x="6" y="1157"/>
                    <a:pt x="3" y="1056"/>
                  </a:cubicBezTo>
                  <a:cubicBezTo>
                    <a:pt x="0" y="955"/>
                    <a:pt x="110" y="791"/>
                    <a:pt x="185" y="615"/>
                  </a:cubicBezTo>
                  <a:cubicBezTo>
                    <a:pt x="260" y="439"/>
                    <a:pt x="408" y="102"/>
                    <a:pt x="453" y="0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Freeform 20"/>
            <p:cNvSpPr>
              <a:spLocks/>
            </p:cNvSpPr>
            <p:nvPr/>
          </p:nvSpPr>
          <p:spPr bwMode="auto">
            <a:xfrm>
              <a:off x="2520" y="2520"/>
              <a:ext cx="474" cy="348"/>
            </a:xfrm>
            <a:custGeom>
              <a:avLst/>
              <a:gdLst>
                <a:gd name="T0" fmla="*/ 474 w 474"/>
                <a:gd name="T1" fmla="*/ 0 h 348"/>
                <a:gd name="T2" fmla="*/ 0 w 474"/>
                <a:gd name="T3" fmla="*/ 348 h 34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74" h="348">
                  <a:moveTo>
                    <a:pt x="474" y="0"/>
                  </a:moveTo>
                  <a:cubicBezTo>
                    <a:pt x="395" y="58"/>
                    <a:pt x="99" y="276"/>
                    <a:pt x="0" y="348"/>
                  </a:cubicBezTo>
                </a:path>
              </a:pathLst>
            </a:custGeom>
            <a:noFill/>
            <a:ln w="1524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0728" name="AutoShape 12"/>
          <p:cNvSpPr>
            <a:spLocks noChangeArrowheads="1"/>
          </p:cNvSpPr>
          <p:nvPr/>
        </p:nvSpPr>
        <p:spPr bwMode="auto">
          <a:xfrm>
            <a:off x="4000500" y="4408488"/>
            <a:ext cx="144463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29" name="AutoShape 14"/>
          <p:cNvSpPr>
            <a:spLocks noChangeArrowheads="1"/>
          </p:cNvSpPr>
          <p:nvPr/>
        </p:nvSpPr>
        <p:spPr bwMode="auto">
          <a:xfrm>
            <a:off x="5219700" y="2636838"/>
            <a:ext cx="144463" cy="144462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693" name="AutoShape 21"/>
          <p:cNvSpPr>
            <a:spLocks noChangeArrowheads="1"/>
          </p:cNvSpPr>
          <p:nvPr/>
        </p:nvSpPr>
        <p:spPr bwMode="auto">
          <a:xfrm rot="12875164">
            <a:off x="779463" y="3429000"/>
            <a:ext cx="649287" cy="144463"/>
          </a:xfrm>
          <a:prstGeom prst="homePlate">
            <a:avLst>
              <a:gd name="adj" fmla="val 112362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31" name="AutoShape 13"/>
          <p:cNvSpPr>
            <a:spLocks noChangeArrowheads="1"/>
          </p:cNvSpPr>
          <p:nvPr/>
        </p:nvSpPr>
        <p:spPr bwMode="auto">
          <a:xfrm>
            <a:off x="4067175" y="2682875"/>
            <a:ext cx="144463" cy="144463"/>
          </a:xfrm>
          <a:prstGeom prst="flowChartConnector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33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896 -0.10486 C 0.34896 -0.10463 0.34913 -0.10463 0.34913 -0.1044 C 0.34913 -0.10463 0.34896 -0.1051 0.34896 -0.10463 C 0.34896 -0.10417 0.34983 -0.10463 0.34948 -0.10186 C 0.34913 -0.09908 0.34792 -0.0919 0.34722 -0.0882 C 0.34653 -0.08449 0.34653 -0.08357 0.34549 -0.0794 C 0.34444 -0.07523 0.34184 -0.06644 0.3408 -0.06297 C 0.33976 -0.05949 0.34201 -0.06644 0.33941 -0.05903 C 0.33681 -0.05162 0.3375 -0.05463 0.32535 -0.01806 C 0.31319 0.01852 0.2717 0.12037 0.26667 0.16018 C 0.26163 0.2 0.28299 0.21759 0.29514 0.22152 C 0.30729 0.22546 0.32812 0.20046 0.33958 0.18356 C 0.35104 0.16666 0.3625 0.14352 0.36354 0.12014 C 0.36458 0.09699 0.35764 0.05208 0.34601 0.04398 C 0.33437 0.03588 0.30278 0.06574 0.29375 0.07176 C 0.28472 0.07777 0.29236 0.07801 0.29132 0.08032 C 0.29028 0.08264 0.28906 0.08009 0.28715 0.08588 C 0.28524 0.09166 0.28229 0.10625 0.27934 0.11551 C 0.27639 0.12477 0.27187 0.1324 0.26962 0.14074 C 0.26736 0.14907 0.26406 0.15393 0.26545 0.16551 C 0.26684 0.17708 0.27535 0.20139 0.27795 0.21064 " pathEditMode="relative" rAng="0" ptsTypes="aaaaaaaaaaaaaaaaaaaaa">
                                      <p:cBhvr>
                                        <p:cTn id="6" dur="3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1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132 0.18148 C 0.36458 0.13727 0.45208 -0.02917 0.48125 -0.0844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97" y="-13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09 -0.08486 C 0.46615 -0.03908 0.39514 0.14266 0.39201 0.18982 C 0.38889 0.23699 0.43906 0.20601 0.46181 0.19838 C 0.48455 0.19075 0.51458 0.15491 0.52847 0.14335 " pathEditMode="relative" rAng="0" ptsTypes="aaaa">
                                      <p:cBhvr>
                                        <p:cTn id="12" dur="5000" fill="hold"/>
                                        <p:tgtEl>
                                          <p:spTgt spid="28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2" y="160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3" grpId="0" animBg="1"/>
      <p:bldP spid="28693" grpId="1" animBg="1"/>
      <p:bldP spid="28693" grpId="2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95</TotalTime>
  <Words>38</Words>
  <Application>Microsoft Office PowerPoint</Application>
  <PresentationFormat>Экран (4:3)</PresentationFormat>
  <Paragraphs>18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«Звук [ы], буква ы»</vt:lpstr>
      <vt:lpstr>Презентация PowerPoint</vt:lpstr>
      <vt:lpstr>Презентация PowerPoint</vt:lpstr>
      <vt:lpstr>Учебник «Букварь» стр. 13   Пропись № 1 стр.13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ДИКТАНТ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2014-10-09T14:48:56Z</dcterms:created>
  <dcterms:modified xsi:type="dcterms:W3CDTF">2014-10-09T16:24:31Z</dcterms:modified>
</cp:coreProperties>
</file>