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58" r:id="rId6"/>
    <p:sldId id="263" r:id="rId7"/>
    <p:sldId id="264" r:id="rId8"/>
    <p:sldId id="265" r:id="rId9"/>
    <p:sldId id="266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966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15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3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90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8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91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4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2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9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6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48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CDE7B-FE77-4B4D-8000-C08B175B4164}" type="datetimeFigureOut">
              <a:rPr lang="ru-RU" smtClean="0"/>
              <a:t>11.12.2014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D0EED-CD82-4D22-AD1A-CF1BFD2B4C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93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intage &amp;kcy;&amp;rcy;&amp;ucy;&amp;zhcy;&amp;iecy;&amp;vcy;&amp;acy; &amp;fcy;&amp;ocy;&amp;ncy;&amp;iecy; &amp;dcy;&amp;iecy;&amp;kcy;&amp;ocy;&amp;rcy;&amp;acy;&amp;tcy;&amp;icy;&amp;vcy;&amp;ncy;&amp;ycy;&amp;iecy; &amp;tscy;&amp;vcy;&amp;iecy;&amp;tcy;&amp;ycy;, &amp;Vcy;&amp;iecy;&amp;kcy;&amp;tcy;&amp;ocy;&amp;rcy;&amp;ncy;&amp;ycy;&amp;jcy; &amp;kcy;&amp;lcy;&amp;icy;&amp;pcy;&amp;acy;&amp;rcy;&amp;tcy; CLIPART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8" b="26847"/>
          <a:stretch/>
        </p:blipFill>
        <p:spPr bwMode="auto">
          <a:xfrm>
            <a:off x="0" y="0"/>
            <a:ext cx="9144000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119311" y="260648"/>
            <a:ext cx="892899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rgbClr val="6633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Сочинение по картине </a:t>
            </a:r>
          </a:p>
          <a:p>
            <a:pPr algn="ctr"/>
            <a:endParaRPr lang="ru-RU" sz="6000" b="1" dirty="0">
              <a:ln>
                <a:solidFill>
                  <a:srgbClr val="6633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6000" b="1" dirty="0" smtClean="0">
              <a:ln>
                <a:solidFill>
                  <a:srgbClr val="6633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6000" b="1" dirty="0">
              <a:ln>
                <a:solidFill>
                  <a:srgbClr val="6633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6000" b="1" dirty="0" smtClean="0">
              <a:ln>
                <a:solidFill>
                  <a:srgbClr val="663300"/>
                </a:solidFill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5400" b="1" dirty="0" smtClean="0">
                <a:ln>
                  <a:solidFill>
                    <a:srgbClr val="6633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В. А. Тропинина «Кружевница</a:t>
            </a:r>
            <a:r>
              <a:rPr lang="ru-RU" sz="5400" b="1" dirty="0" smtClean="0">
                <a:ln>
                  <a:solidFill>
                    <a:srgbClr val="6633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».</a:t>
            </a:r>
          </a:p>
        </p:txBody>
      </p:sp>
      <p:pic>
        <p:nvPicPr>
          <p:cNvPr id="4100" name="Picture 4" descr="&amp;ZHcy;&amp;iecy;&amp;ncy;&amp;shchcy;&amp;icy;&amp;ncy;&amp;ycy;, &amp;pcy;&amp;rcy;&amp;ocy;&amp;scy;&amp;lcy;&amp;acy;&amp;vcy;&amp;icy;&amp;vcy;&amp;shcy;&amp;icy;&amp;iecy;&amp;scy;&amp;yacy; &amp;vcy; &amp;Ocy;&amp;tcy;&amp;iecy;&amp;chcy;&amp;iecy;&amp;scy;&amp;tcy;&amp;vcy;&amp;iecy;&amp;ncy;&amp;ncy;&amp;ocy;&amp;jcy; &amp;vcy;&amp;ocy;&amp;jcy;&amp;ncy;&amp;iecy; 1812 &amp;gcy;&amp;ocy;&amp;dcy;&amp;acy; - &amp;Icy;&amp;ncy;&amp;tcy;&amp;iecy;&amp;rcy;&amp;iecy;&amp;scy;&amp;ncy;&amp;ocy;&amp;iecy; - &amp;Rcy;&amp;iecy;&amp;lcy;&amp;acy;&amp;kcy;&amp;scy;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752" y="1196752"/>
            <a:ext cx="2926110" cy="38357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5553962"/>
            <a:ext cx="60639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Подготовила: </a:t>
            </a:r>
          </a:p>
          <a:p>
            <a:pPr algn="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 МБОУ СОШ №11</a:t>
            </a:r>
          </a:p>
          <a:p>
            <a:pPr algn="r"/>
            <a:r>
              <a:rPr lang="ru-RU" sz="2400" b="1" dirty="0" err="1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Цыркова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М.А.</a:t>
            </a:r>
            <a:endParaRPr lang="ru-RU" sz="2400" dirty="0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8322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4" descr="&amp;ZHcy;&amp;iecy;&amp;ncy;&amp;shchcy;&amp;icy;&amp;ncy;&amp;ycy;, &amp;pcy;&amp;rcy;&amp;ocy;&amp;scy;&amp;lcy;&amp;acy;&amp;vcy;&amp;icy;&amp;vcy;&amp;shcy;&amp;icy;&amp;iecy;&amp;scy;&amp;yacy; &amp;vcy; &amp;Ocy;&amp;tcy;&amp;iecy;&amp;chcy;&amp;iecy;&amp;scy;&amp;tcy;&amp;vcy;&amp;iecy;&amp;ncy;&amp;ncy;&amp;ocy;&amp;jcy; &amp;vcy;&amp;ocy;&amp;jcy;&amp;ncy;&amp;iecy; 1812 &amp;gcy;&amp;ocy;&amp;dcy;&amp;acy; - &amp;Icy;&amp;ncy;&amp;tcy;&amp;iecy;&amp;rcy;&amp;iecy;&amp;scy;&amp;ncy;&amp;ocy;&amp;iecy; - &amp;Rcy;&amp;iecy;&amp;lcy;&amp;acy;&amp;kcy;&amp;scy;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3615821" cy="4739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559134" y="5755902"/>
            <a:ext cx="3757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«Кружевница»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80512" y="-3913713"/>
            <a:ext cx="3757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Портрет – 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1052736"/>
            <a:ext cx="4117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Цветовое решение</a:t>
            </a:r>
          </a:p>
          <a:p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картины.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62123" y="2372687"/>
            <a:ext cx="4117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 startAt="2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Лицо девушки, её</a:t>
            </a:r>
          </a:p>
          <a:p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волосы.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90489" y="3573016"/>
            <a:ext cx="4117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  Руки труженицы.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62123" y="4293096"/>
            <a:ext cx="437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4.   Одежда кружевницы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86575" y="5219047"/>
            <a:ext cx="4117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5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  Труд мастерицы. 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9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159" y="116632"/>
            <a:ext cx="8642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План.</a:t>
            </a:r>
            <a:endParaRPr lang="ru-RU" sz="60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80728"/>
            <a:ext cx="87484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r>
              <a:rPr lang="en-US" sz="3400" b="1" u="sng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r>
              <a:rPr lang="ru-RU" sz="3400" b="1" u="sng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Вступительная часть.</a:t>
            </a:r>
          </a:p>
          <a:p>
            <a:r>
              <a:rPr lang="ru-RU" sz="3400" b="1" dirty="0" smtClean="0">
                <a:ln>
                  <a:solidFill>
                    <a:srgbClr val="00B0F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  <a:r>
              <a:rPr lang="ru-RU" sz="34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ортретист  В. И. Тропинин и его картина.</a:t>
            </a:r>
          </a:p>
          <a:p>
            <a:r>
              <a:rPr lang="ru-RU" sz="3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2. </a:t>
            </a:r>
            <a:r>
              <a:rPr lang="ru-RU" sz="3400" b="1" u="sng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Основная часть. </a:t>
            </a:r>
          </a:p>
          <a:p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Цветовое решение картины.</a:t>
            </a:r>
          </a:p>
          <a:p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Лицо девушки, её волосы.</a:t>
            </a:r>
          </a:p>
          <a:p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Руки труженицы.</a:t>
            </a:r>
          </a:p>
          <a:p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Одежда кружевницы.</a:t>
            </a:r>
          </a:p>
          <a:p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Труд мастерицы. </a:t>
            </a:r>
          </a:p>
          <a:p>
            <a:r>
              <a:rPr lang="ru-RU" sz="3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3. </a:t>
            </a:r>
            <a:r>
              <a:rPr lang="ru-RU" sz="3400" b="1" u="sng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Заключительная часть.</a:t>
            </a:r>
          </a:p>
          <a:p>
            <a:r>
              <a:rPr lang="ru-RU" sz="3400" b="1" dirty="0" smtClean="0">
                <a:ln>
                  <a:solidFill>
                    <a:srgbClr val="00B0F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</a:t>
            </a:r>
            <a:r>
              <a:rPr lang="ru-RU" sz="3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Моё отношение к картине.</a:t>
            </a:r>
            <a:endParaRPr lang="ru-RU" sz="3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49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66589"/>
            <a:ext cx="48245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Родился он в 1776 г. </a:t>
            </a:r>
          </a:p>
          <a:p>
            <a:pPr algn="ctr"/>
            <a:r>
              <a:rPr lang="ru-RU" sz="32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семье крепостного и был преподнесен в качестве приданого генералу Ираклию Маркову. Граф сам решал судьбу своих крепостных. Решил он и судьбу будущего художника. Зная о страсти мальчика к рисованию, граф отправил его на учение к  кондитеру. </a:t>
            </a:r>
            <a:endParaRPr lang="ru-RU" sz="3200" b="1" dirty="0">
              <a:ln>
                <a:solidFill>
                  <a:srgbClr val="996600"/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552657"/>
            <a:ext cx="403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В.А.Тропинин</a:t>
            </a:r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2" name="Picture 2" descr="&amp;Pcy;&amp;Rcy;&amp;Icy;&amp;Bcy;&amp;Lcy;&amp;Icy;&amp;Zcy;&amp;Icy;&amp;Mcy; &amp;Dcy;&amp;Acy;&amp;Lcy;&amp;IEcy;&amp;Kcy;&amp;Ocy;&amp;IEcy; &amp;Pcy;&amp;Rcy;&amp;Ocy;&amp;SHcy;&amp;Lcy;&amp;Ocy;&amp;IEcy; :: &amp;Zcy;&amp;acy;&amp;dcy;&amp;ucy;&amp;shcy;&amp;iecy;&amp;vcy;&amp;ncy;&amp;ycy;&amp;iecy; &amp;tcy;&amp;iecy;&amp;mcy;&amp;ycy;: &amp;ocy; &amp;ncy;&amp;acy;&amp;scy;, &amp;ocy; &amp;ncy;&amp;iecy;&amp;mcy;, &amp;icy; &amp;ocy;&amp;bcy;&amp;ocy; &amp;vcy;&amp;scy;&amp;iecy;&amp;mcy; :: &amp;Dcy;&amp;ncy;&amp;iecy;&amp;vcy;&amp;ncy;&amp;icy;&amp;kcy; Tasha56 :: &amp;Dcy;&amp;ncy;&amp;iecy;&amp;vcy;&amp;ncy;&amp;icy;&amp;kcy;&amp;icy; &amp;ucy;&amp;chcy;&amp;acy;&amp;scy;&amp;tcy;&amp;ncy;&amp;icy;&amp;kcy;&amp;ocy;&amp;v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82571"/>
            <a:ext cx="3933437" cy="52445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705056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«Портрет Пушкина»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6" name="Picture 2" descr="&amp;Tcy;&amp;rcy;&amp;ocy;&amp;pcy;&amp;icy;&amp;ncy;&amp;icy;&amp;ncy; &amp;Vcy;&amp;acy;&amp;scy;&amp;icy;&amp;lcy;&amp;icy;&amp;jcy; &amp;Acy;&amp;ncy;&amp;dcy;&amp;rcy;&amp;iecy;&amp;iecy;&amp;vcy;&amp;icy;&amp;chcy; album Vadim Alyoshin Fotki.com, photo and video sharing made easy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57" y="1091645"/>
            <a:ext cx="3514835" cy="4461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323528" y="26064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Картинная галерея</a:t>
            </a:r>
            <a:endParaRPr lang="ru-RU" sz="4800" b="1" dirty="0">
              <a:ln>
                <a:solidFill>
                  <a:srgbClr val="996600"/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148" name="Picture 4" descr="&amp;Vcy;&amp;acy;&amp;scy;&amp;icy;&amp;lcy;&amp;icy;&amp;jcy; &amp;Tcy;&amp;rcy;&amp;ocy;&amp;pcy;&amp;icy;&amp;ncy;&amp;icy;&amp;ncy;. &amp;Gcy;&amp;ocy;&amp;lcy;&amp;ocy;&amp;vcy;&amp;acy; &amp;mcy;&amp;acy;&amp;lcy;&amp;softcy;&amp;chcy;&amp;icy;&amp;kcy;&amp;acy;. &amp;Pcy;&amp;ocy;&amp;rcy;&amp;tcy;&amp;rcy;&amp;iecy;&amp;tcy; &amp;Acy;&amp;rcy;&amp;scy;&amp;iecy;&amp;ncy;&amp;icy;&amp;yacy; &amp;Vcy;&amp;acy;&amp;scy;&amp;icy;&amp;lcy;&amp;softcy;&amp;iecy;&amp;vcy;&amp;icy;&amp;chcy;&amp;acy; &amp;Tcy;&amp;rcy;&amp;ocy;&amp;pcy;&amp;icy;&amp;ncy;&amp;icy;&amp;ncy;&amp;acy;, &amp;scy;&amp;ycy;&amp;ncy;&amp;acy; &amp;khcy;&amp;ucy;&amp;dcy;&amp;ocy;&amp;zhcy;&amp;ncy;&amp;icy;&amp;kcy;&amp;acy;. Vasily Tropinin. Head of a Boy. Portr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" b="5400"/>
          <a:stretch/>
        </p:blipFill>
        <p:spPr bwMode="auto">
          <a:xfrm>
            <a:off x="4860032" y="1091646"/>
            <a:ext cx="3449126" cy="4461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4860032" y="5705056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«Портрет сына»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78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06353" y="5845042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«Старый ямщик»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6064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Картинная галерея</a:t>
            </a:r>
            <a:endParaRPr lang="ru-RU" sz="4800" b="1" dirty="0">
              <a:ln>
                <a:solidFill>
                  <a:srgbClr val="996600"/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5832044"/>
            <a:ext cx="37294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«Автопортрет»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170" name="Picture 2" descr="&amp;Pcy;&amp;Ocy;&amp;CHcy;&amp;Tcy;&amp;Ocy;&amp;Vcy;&amp;Ycy;&amp;Jcy; &amp;Kcy;&amp;Ocy;&amp;Lcy;&amp;Ocy;&amp;Kcy;&amp;Ocy;&amp;Lcy;&amp;SOFTcy;&amp;CHcy;&amp;Icy;&amp;K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23" y="1071081"/>
            <a:ext cx="3698845" cy="4633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4" descr="&amp;Acy;&amp;vcy;&amp;tcy;&amp;ocy;&amp;pcy;&amp;ocy;&amp;rcy;&amp;tcy;&amp;rcy;&amp;iecy;&amp;tcy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132" y="1071080"/>
            <a:ext cx="3634360" cy="4633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0141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4" descr="&amp;ZHcy;&amp;iecy;&amp;ncy;&amp;shchcy;&amp;icy;&amp;ncy;&amp;ycy;, &amp;pcy;&amp;rcy;&amp;ocy;&amp;scy;&amp;lcy;&amp;acy;&amp;vcy;&amp;icy;&amp;vcy;&amp;shcy;&amp;icy;&amp;iecy;&amp;scy;&amp;yacy; &amp;vcy; &amp;Ocy;&amp;tcy;&amp;iecy;&amp;chcy;&amp;iecy;&amp;scy;&amp;tcy;&amp;vcy;&amp;iecy;&amp;ncy;&amp;ncy;&amp;ocy;&amp;jcy; &amp;vcy;&amp;ocy;&amp;jcy;&amp;ncy;&amp;iecy; 1812 &amp;gcy;&amp;ocy;&amp;dcy;&amp;acy; - &amp;Icy;&amp;ncy;&amp;tcy;&amp;iecy;&amp;rcy;&amp;iecy;&amp;scy;&amp;ncy;&amp;ocy;&amp;iecy; - &amp;Rcy;&amp;iecy;&amp;lcy;&amp;acy;&amp;kcy;&amp;scy;!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34" y="842665"/>
            <a:ext cx="3635762" cy="4765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683568" y="5608645"/>
            <a:ext cx="3757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«Кружевница»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847466"/>
            <a:ext cx="3757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Портрет – 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80512" y="-3913713"/>
            <a:ext cx="3757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Портрет – 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40796" y="1616907"/>
            <a:ext cx="43796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</a:t>
            </a:r>
            <a:r>
              <a:rPr lang="ru-RU" sz="4400" b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зображение  человека на картине</a:t>
            </a:r>
            <a:endParaRPr lang="ru-RU" sz="4400" b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52020" y="4013723"/>
            <a:ext cx="37572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Художник  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00595" y="4783164"/>
            <a:ext cx="28600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ортретист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4704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6" y="4005064"/>
            <a:ext cx="84249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Кружевоплетение – один из видов женского рукоделия. Плели кружева чаще всего крепостные мастерицы. Они целыми днями просиживали за работой в своих мастерских. Труд этот был очень тяжелый. Часто девушки  слепли за работой. Мастерицы передавали тонкости </a:t>
            </a:r>
          </a:p>
          <a:p>
            <a:pPr algn="ctr"/>
            <a:r>
              <a:rPr lang="ru-RU" sz="28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своего дела по наследству. </a:t>
            </a:r>
            <a:endParaRPr lang="ru-RU" sz="2800" b="1" dirty="0">
              <a:ln>
                <a:solidFill>
                  <a:srgbClr val="996600"/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194" name="Picture 2" descr="kykolnik &amp;Rcy;&amp;ucy;&amp;kcy;&amp;ocy;&amp;dcy;&amp;iecy;&amp;lcy;&amp;icy;&amp;iecy; &amp;vcy; &amp;zhcy;&amp;icy;&amp;vcy;&amp;ocy;&amp;pcy;&amp;icy;&amp;scy;&amp;icy;. &amp;Kcy;&amp;rcy;&amp;ucy;&amp;zhcy;&amp;iecy;&amp;vcy;&amp;ncy;&amp;icy;&amp;tscy;&amp;ycy;.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33" y="548680"/>
            <a:ext cx="3935836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&amp;Vcy;&amp;yacy;&amp;zcy;&amp;acy;&amp;ncy;&amp;icy;&amp;iecy; &amp;kcy;&amp;rcy;&amp;ucy;&amp;zhcy;&amp;iecy;&amp;vcy;&amp;acy; &amp;kcy;&amp;ocy;&amp;kcy;&amp;lcy;&amp;yucy;&amp;shcy;&amp;kcy;&amp;icy; - Master clas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086" y="548680"/>
            <a:ext cx="4280140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70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32244"/>
            <a:ext cx="464202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Кружевницы использовали для работы специальные подушечки в виде валика, обтянутые материалом. </a:t>
            </a:r>
          </a:p>
          <a:p>
            <a:pPr algn="ctr"/>
            <a:r>
              <a:rPr lang="ru-RU" sz="32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валике закреплялся плотный лист бумаги с рисунком будущего кружева. В ходу были деревянные подставки различной формы, на которые укладывалась подушка, а также пяльцы. </a:t>
            </a:r>
            <a:endParaRPr lang="ru-RU" sz="3200" b="1" dirty="0">
              <a:ln>
                <a:solidFill>
                  <a:srgbClr val="996600"/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http://lace.lacefairy.com/Lace/International/podushka--skolok-2.jpg"/>
          <p:cNvPicPr/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827584" y="620688"/>
            <a:ext cx="273630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4" descr="http://club-edu.tambov.ru/vjpusk/vjp070/rabot/16/images/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86732"/>
            <a:ext cx="3450421" cy="313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38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03529" y="476672"/>
            <a:ext cx="467292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Выплетают кружевные изделия с помощью коклюшек – деревянных палочек с углублениями на концах, для наматывания ниток. Чем сложнее узор, тем больше коклюшек требуется. Иногда их использовали несколько сотен.</a:t>
            </a:r>
          </a:p>
          <a:p>
            <a:pPr algn="ctr"/>
            <a:r>
              <a:rPr lang="ru-RU" sz="2800" b="1" dirty="0" smtClean="0">
                <a:ln>
                  <a:solidFill>
                    <a:srgbClr val="996600"/>
                  </a:solidFill>
                </a:ln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Коклюшки, изготовляемые из тяжелых пород деревьев, при работе издавали мелодичный перестук, для усиления которого коклюшки специально кипятили в соленой воде. </a:t>
            </a:r>
            <a:endParaRPr lang="ru-RU" sz="2800" b="1" dirty="0">
              <a:ln>
                <a:solidFill>
                  <a:srgbClr val="996600"/>
                </a:solidFill>
              </a:ln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Рисунок 6" descr="http://www.barbaris.net/upload/16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96752"/>
            <a:ext cx="3418287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66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9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Tcy;&amp;iecy;&amp;scy;&amp;tcy;&amp;ocy;&amp;vcy;&amp;ycy;&amp;jcy; &amp;scy;&amp;acy;&amp;jcy;&amp;tcy;, &amp;scy;&amp;ocy;&amp;bcy;&amp;rcy;&amp;acy;&amp;ncy;&amp;ncy;&amp;ycy;&amp;jcy; &amp;ncy;&amp;acy; Api GdeFon /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0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9804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3" descr="http://foto.rambler.ru/public/keil7/_photos/156370_pic_text7/156370_pic_text7-web.jpeg"/>
          <p:cNvPicPr>
            <a:picLocks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>
          <a:xfrm flipH="1">
            <a:off x="539552" y="692696"/>
            <a:ext cx="7992887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42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332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GYPNORION</dc:creator>
  <cp:lastModifiedBy>GYPNORION</cp:lastModifiedBy>
  <cp:revision>13</cp:revision>
  <dcterms:created xsi:type="dcterms:W3CDTF">2014-12-11T05:43:06Z</dcterms:created>
  <dcterms:modified xsi:type="dcterms:W3CDTF">2014-12-11T09:09:54Z</dcterms:modified>
</cp:coreProperties>
</file>