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  <p:sldMasterId id="2147483708" r:id="rId3"/>
  </p:sldMasterIdLst>
  <p:notesMasterIdLst>
    <p:notesMasterId r:id="rId32"/>
  </p:notesMasterIdLst>
  <p:sldIdLst>
    <p:sldId id="285" r:id="rId4"/>
    <p:sldId id="324" r:id="rId5"/>
    <p:sldId id="282" r:id="rId6"/>
    <p:sldId id="283" r:id="rId7"/>
    <p:sldId id="287" r:id="rId8"/>
    <p:sldId id="290" r:id="rId9"/>
    <p:sldId id="284" r:id="rId10"/>
    <p:sldId id="307" r:id="rId11"/>
    <p:sldId id="292" r:id="rId12"/>
    <p:sldId id="318" r:id="rId13"/>
    <p:sldId id="319" r:id="rId14"/>
    <p:sldId id="294" r:id="rId15"/>
    <p:sldId id="293" r:id="rId16"/>
    <p:sldId id="295" r:id="rId17"/>
    <p:sldId id="315" r:id="rId18"/>
    <p:sldId id="301" r:id="rId19"/>
    <p:sldId id="297" r:id="rId20"/>
    <p:sldId id="274" r:id="rId21"/>
    <p:sldId id="298" r:id="rId22"/>
    <p:sldId id="320" r:id="rId23"/>
    <p:sldId id="321" r:id="rId24"/>
    <p:sldId id="322" r:id="rId25"/>
    <p:sldId id="323" r:id="rId26"/>
    <p:sldId id="308" r:id="rId27"/>
    <p:sldId id="312" r:id="rId28"/>
    <p:sldId id="289" r:id="rId29"/>
    <p:sldId id="314" r:id="rId30"/>
    <p:sldId id="31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CD658D4-A4DA-4ADD-98CB-A04E47371A2C}">
          <p14:sldIdLst>
            <p14:sldId id="285"/>
            <p14:sldId id="324"/>
            <p14:sldId id="282"/>
            <p14:sldId id="283"/>
            <p14:sldId id="287"/>
            <p14:sldId id="290"/>
            <p14:sldId id="284"/>
            <p14:sldId id="307"/>
            <p14:sldId id="292"/>
            <p14:sldId id="318"/>
            <p14:sldId id="319"/>
            <p14:sldId id="294"/>
            <p14:sldId id="293"/>
          </p14:sldIdLst>
        </p14:section>
        <p14:section name="Раздел без заголовка" id="{B5616260-2372-4554-AAC3-CF481701FA47}">
          <p14:sldIdLst>
            <p14:sldId id="295"/>
            <p14:sldId id="315"/>
            <p14:sldId id="301"/>
            <p14:sldId id="297"/>
            <p14:sldId id="274"/>
            <p14:sldId id="298"/>
            <p14:sldId id="320"/>
            <p14:sldId id="321"/>
            <p14:sldId id="322"/>
            <p14:sldId id="323"/>
            <p14:sldId id="308"/>
            <p14:sldId id="312"/>
            <p14:sldId id="289"/>
            <p14:sldId id="314"/>
            <p14:sldId id="31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bg2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CC"/>
    <a:srgbClr val="0000CC"/>
    <a:srgbClr val="0000FF"/>
    <a:srgbClr val="FF3300"/>
    <a:srgbClr val="00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8" autoAdjust="0"/>
    <p:restoredTop sz="94660"/>
  </p:normalViewPr>
  <p:slideViewPr>
    <p:cSldViewPr>
      <p:cViewPr varScale="1">
        <p:scale>
          <a:sx n="87" d="100"/>
          <a:sy n="87" d="100"/>
        </p:scale>
        <p:origin x="143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750ADA-BAA9-4634-9134-73C1FF66A9BC}" type="doc">
      <dgm:prSet loTypeId="urn:microsoft.com/office/officeart/2005/8/layout/cycle5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40F44D-E2DD-4489-8801-F363273EA728}">
      <dgm:prSet phldrT="[Текст]"/>
      <dgm:spPr/>
      <dgm:t>
        <a:bodyPr/>
        <a:lstStyle/>
        <a:p>
          <a:r>
            <a:rPr lang="kk-KZ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Алып</a:t>
          </a:r>
          <a:endParaRPr lang="ru-RU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8ADA51-8C48-46E2-9C3A-8CDFDDA408EB}" type="parTrans" cxnId="{39324E80-34AB-443C-A613-FC078F6CD3A6}">
      <dgm:prSet/>
      <dgm:spPr/>
      <dgm:t>
        <a:bodyPr/>
        <a:lstStyle/>
        <a:p>
          <a:endParaRPr lang="ru-RU"/>
        </a:p>
      </dgm:t>
    </dgm:pt>
    <dgm:pt modelId="{7AD618AA-1586-464A-9EF5-EE33C5FC3685}" type="sibTrans" cxnId="{39324E80-34AB-443C-A613-FC078F6CD3A6}">
      <dgm:prSet/>
      <dgm:spPr/>
      <dgm:t>
        <a:bodyPr/>
        <a:lstStyle/>
        <a:p>
          <a:endParaRPr lang="ru-RU"/>
        </a:p>
      </dgm:t>
    </dgm:pt>
    <dgm:pt modelId="{12D7E765-739E-4EFC-9426-00B4305F4FFA}">
      <dgm:prSet phldrT="[Текст]"/>
      <dgm:spPr/>
      <dgm:t>
        <a:bodyPr/>
        <a:lstStyle/>
        <a:p>
          <a:r>
            <a:rPr lang="kk-KZ" dirty="0" smtClean="0"/>
            <a:t> </a:t>
          </a:r>
          <a:r>
            <a:rPr lang="kk-KZ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Мерген</a:t>
          </a:r>
          <a:endParaRPr lang="ru-RU" dirty="0">
            <a:solidFill>
              <a:srgbClr val="FF0000"/>
            </a:solidFill>
          </a:endParaRPr>
        </a:p>
      </dgm:t>
    </dgm:pt>
    <dgm:pt modelId="{E231100E-71F2-4983-AB10-DB693A410D72}" type="parTrans" cxnId="{051D05DA-C469-4E33-A53E-69D832069EF5}">
      <dgm:prSet/>
      <dgm:spPr/>
      <dgm:t>
        <a:bodyPr/>
        <a:lstStyle/>
        <a:p>
          <a:endParaRPr lang="ru-RU"/>
        </a:p>
      </dgm:t>
    </dgm:pt>
    <dgm:pt modelId="{6820B863-B8E1-4987-A207-AD424088C619}" type="sibTrans" cxnId="{051D05DA-C469-4E33-A53E-69D832069EF5}">
      <dgm:prSet/>
      <dgm:spPr/>
      <dgm:t>
        <a:bodyPr/>
        <a:lstStyle/>
        <a:p>
          <a:endParaRPr lang="ru-RU"/>
        </a:p>
      </dgm:t>
    </dgm:pt>
    <dgm:pt modelId="{7293D055-8A79-4716-A387-5AAF0FEED20F}">
      <dgm:prSet phldrT="[Текст]"/>
      <dgm:spPr/>
      <dgm:t>
        <a:bodyPr/>
        <a:lstStyle/>
        <a:p>
          <a:r>
            <a:rPr lang="kk-KZ" dirty="0" smtClean="0"/>
            <a:t> </a:t>
          </a:r>
          <a:r>
            <a:rPr lang="kk-KZ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Батыр</a:t>
          </a:r>
          <a:endParaRPr lang="ru-RU" dirty="0">
            <a:solidFill>
              <a:srgbClr val="FF0000"/>
            </a:solidFill>
          </a:endParaRPr>
        </a:p>
      </dgm:t>
    </dgm:pt>
    <dgm:pt modelId="{31D76465-C319-40AD-ACC4-5345DDC295DA}" type="parTrans" cxnId="{56BAF8FA-A01F-40BA-9994-62A5059AB3DE}">
      <dgm:prSet/>
      <dgm:spPr/>
      <dgm:t>
        <a:bodyPr/>
        <a:lstStyle/>
        <a:p>
          <a:endParaRPr lang="ru-RU"/>
        </a:p>
      </dgm:t>
    </dgm:pt>
    <dgm:pt modelId="{F7D83D1E-4F18-4DAE-91B7-B9B06431701C}" type="sibTrans" cxnId="{56BAF8FA-A01F-40BA-9994-62A5059AB3DE}">
      <dgm:prSet/>
      <dgm:spPr/>
      <dgm:t>
        <a:bodyPr/>
        <a:lstStyle/>
        <a:p>
          <a:endParaRPr lang="ru-RU"/>
        </a:p>
      </dgm:t>
    </dgm:pt>
    <dgm:pt modelId="{5813E72B-0A46-4C21-B278-E3ED1DFF6178}">
      <dgm:prSet phldrT="[Текст]"/>
      <dgm:spPr/>
      <dgm:t>
        <a:bodyPr/>
        <a:lstStyle/>
        <a:p>
          <a:r>
            <a:rPr lang="kk-KZ" dirty="0" smtClean="0"/>
            <a:t> </a:t>
          </a:r>
          <a:r>
            <a:rPr lang="kk-KZ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Рақымшыл</a:t>
          </a:r>
          <a:endParaRPr lang="ru-RU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93808A-5953-4B56-A700-8DEE5D2EB2D3}" type="parTrans" cxnId="{0F537EE3-59AC-4CCF-A8CC-1475B91ECA86}">
      <dgm:prSet/>
      <dgm:spPr/>
      <dgm:t>
        <a:bodyPr/>
        <a:lstStyle/>
        <a:p>
          <a:endParaRPr lang="ru-RU"/>
        </a:p>
      </dgm:t>
    </dgm:pt>
    <dgm:pt modelId="{503A30EF-28ED-442F-9644-1545D846B87E}" type="sibTrans" cxnId="{0F537EE3-59AC-4CCF-A8CC-1475B91ECA86}">
      <dgm:prSet/>
      <dgm:spPr/>
      <dgm:t>
        <a:bodyPr/>
        <a:lstStyle/>
        <a:p>
          <a:endParaRPr lang="ru-RU"/>
        </a:p>
      </dgm:t>
    </dgm:pt>
    <dgm:pt modelId="{67799D68-95D3-4990-AA9E-0EE1A9271C68}">
      <dgm:prSet phldrT="[Текст]"/>
      <dgm:spPr/>
      <dgm:t>
        <a:bodyPr/>
        <a:lstStyle/>
        <a:p>
          <a:r>
            <a:rPr lang="kk-KZ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Күшті</a:t>
          </a:r>
          <a:endParaRPr lang="ru-RU" dirty="0">
            <a:solidFill>
              <a:srgbClr val="FF0000"/>
            </a:solidFill>
          </a:endParaRPr>
        </a:p>
      </dgm:t>
    </dgm:pt>
    <dgm:pt modelId="{267BDBFB-745F-4B2B-A236-E7B950E6025D}" type="parTrans" cxnId="{F7E7AF04-2A29-4E15-973B-96D44144A519}">
      <dgm:prSet/>
      <dgm:spPr/>
      <dgm:t>
        <a:bodyPr/>
        <a:lstStyle/>
        <a:p>
          <a:endParaRPr lang="ru-RU"/>
        </a:p>
      </dgm:t>
    </dgm:pt>
    <dgm:pt modelId="{F9A7D1C6-A5C5-4520-9A00-F9648586357E}" type="sibTrans" cxnId="{F7E7AF04-2A29-4E15-973B-96D44144A519}">
      <dgm:prSet/>
      <dgm:spPr/>
      <dgm:t>
        <a:bodyPr/>
        <a:lstStyle/>
        <a:p>
          <a:endParaRPr lang="ru-RU"/>
        </a:p>
      </dgm:t>
    </dgm:pt>
    <dgm:pt modelId="{2AA19331-8280-4E15-857A-BCAF8757563B}">
      <dgm:prSet/>
      <dgm:spPr/>
      <dgm:t>
        <a:bodyPr/>
        <a:lstStyle/>
        <a:p>
          <a:r>
            <a:rPr lang="kk-KZ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Жанашыр</a:t>
          </a:r>
          <a:r>
            <a:rPr lang="kk-KZ" smtClean="0">
              <a:solidFill>
                <a:srgbClr val="FF0000"/>
              </a:solidFill>
            </a:rPr>
            <a:t> </a:t>
          </a:r>
          <a:endParaRPr lang="ru-RU" dirty="0">
            <a:solidFill>
              <a:srgbClr val="FF0000"/>
            </a:solidFill>
          </a:endParaRPr>
        </a:p>
      </dgm:t>
    </dgm:pt>
    <dgm:pt modelId="{083F1C23-F729-4323-9FAF-FD8FCC163B47}" type="parTrans" cxnId="{F435EE09-6CBD-4D8F-B391-47B73ABB183C}">
      <dgm:prSet/>
      <dgm:spPr/>
      <dgm:t>
        <a:bodyPr/>
        <a:lstStyle/>
        <a:p>
          <a:endParaRPr lang="ru-RU"/>
        </a:p>
      </dgm:t>
    </dgm:pt>
    <dgm:pt modelId="{4EEA1CA3-F218-4809-844C-5AAE92425A10}" type="sibTrans" cxnId="{F435EE09-6CBD-4D8F-B391-47B73ABB183C}">
      <dgm:prSet/>
      <dgm:spPr/>
      <dgm:t>
        <a:bodyPr/>
        <a:lstStyle/>
        <a:p>
          <a:endParaRPr lang="ru-RU"/>
        </a:p>
      </dgm:t>
    </dgm:pt>
    <dgm:pt modelId="{672CA3FC-E584-4EC7-8AA0-51D19442802A}" type="pres">
      <dgm:prSet presAssocID="{88750ADA-BAA9-4634-9134-73C1FF66A9B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5B5291-C6BC-420E-B55C-FFDBA581148F}" type="pres">
      <dgm:prSet presAssocID="{0F40F44D-E2DD-4489-8801-F363273EA728}" presName="node" presStyleLbl="node1" presStyleIdx="0" presStyleCnt="6" custScaleX="1835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C1C7DA-8F44-4E56-8AB8-CB59C70E5B7D}" type="pres">
      <dgm:prSet presAssocID="{0F40F44D-E2DD-4489-8801-F363273EA728}" presName="spNode" presStyleCnt="0"/>
      <dgm:spPr/>
    </dgm:pt>
    <dgm:pt modelId="{B504616F-734C-4191-A3AF-F50C13D65976}" type="pres">
      <dgm:prSet presAssocID="{7AD618AA-1586-464A-9EF5-EE33C5FC3685}" presName="sibTrans" presStyleLbl="sibTrans1D1" presStyleIdx="0" presStyleCnt="6"/>
      <dgm:spPr/>
      <dgm:t>
        <a:bodyPr/>
        <a:lstStyle/>
        <a:p>
          <a:endParaRPr lang="ru-RU"/>
        </a:p>
      </dgm:t>
    </dgm:pt>
    <dgm:pt modelId="{C7F5248A-AA96-43E3-BA39-11310C337A2D}" type="pres">
      <dgm:prSet presAssocID="{12D7E765-739E-4EFC-9426-00B4305F4FFA}" presName="node" presStyleLbl="node1" presStyleIdx="1" presStyleCnt="6" custScaleX="1553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4CD669-F845-486C-90BE-D7C5F6F5BB86}" type="pres">
      <dgm:prSet presAssocID="{12D7E765-739E-4EFC-9426-00B4305F4FFA}" presName="spNode" presStyleCnt="0"/>
      <dgm:spPr/>
    </dgm:pt>
    <dgm:pt modelId="{63813346-2080-48D0-B814-AAB1A59D79E1}" type="pres">
      <dgm:prSet presAssocID="{6820B863-B8E1-4987-A207-AD424088C619}" presName="sibTrans" presStyleLbl="sibTrans1D1" presStyleIdx="1" presStyleCnt="6"/>
      <dgm:spPr/>
      <dgm:t>
        <a:bodyPr/>
        <a:lstStyle/>
        <a:p>
          <a:endParaRPr lang="ru-RU"/>
        </a:p>
      </dgm:t>
    </dgm:pt>
    <dgm:pt modelId="{2C9BFEA9-5871-4C49-B981-A3C5B693EFF0}" type="pres">
      <dgm:prSet presAssocID="{7293D055-8A79-4716-A387-5AAF0FEED20F}" presName="node" presStyleLbl="node1" presStyleIdx="2" presStyleCnt="6" custScaleX="1609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A430EA-FC33-4432-9912-7C383C2245FD}" type="pres">
      <dgm:prSet presAssocID="{7293D055-8A79-4716-A387-5AAF0FEED20F}" presName="spNode" presStyleCnt="0"/>
      <dgm:spPr/>
    </dgm:pt>
    <dgm:pt modelId="{6B06007D-5FB9-4D15-A2E1-D28A85EFFDF6}" type="pres">
      <dgm:prSet presAssocID="{F7D83D1E-4F18-4DAE-91B7-B9B06431701C}" presName="sibTrans" presStyleLbl="sibTrans1D1" presStyleIdx="2" presStyleCnt="6"/>
      <dgm:spPr/>
      <dgm:t>
        <a:bodyPr/>
        <a:lstStyle/>
        <a:p>
          <a:endParaRPr lang="ru-RU"/>
        </a:p>
      </dgm:t>
    </dgm:pt>
    <dgm:pt modelId="{874137FB-642F-4C4A-9BD5-681B223CC093}" type="pres">
      <dgm:prSet presAssocID="{5813E72B-0A46-4C21-B278-E3ED1DFF6178}" presName="node" presStyleLbl="node1" presStyleIdx="3" presStyleCnt="6" custScaleX="173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96378F-12EC-4917-8673-D53F0F0C0B38}" type="pres">
      <dgm:prSet presAssocID="{5813E72B-0A46-4C21-B278-E3ED1DFF6178}" presName="spNode" presStyleCnt="0"/>
      <dgm:spPr/>
    </dgm:pt>
    <dgm:pt modelId="{79506AE5-737C-4283-A251-63DD9ED5D8C5}" type="pres">
      <dgm:prSet presAssocID="{503A30EF-28ED-442F-9644-1545D846B87E}" presName="sibTrans" presStyleLbl="sibTrans1D1" presStyleIdx="3" presStyleCnt="6"/>
      <dgm:spPr/>
      <dgm:t>
        <a:bodyPr/>
        <a:lstStyle/>
        <a:p>
          <a:endParaRPr lang="ru-RU"/>
        </a:p>
      </dgm:t>
    </dgm:pt>
    <dgm:pt modelId="{9645CF3F-BE29-47E0-8E00-0123BF3EA738}" type="pres">
      <dgm:prSet presAssocID="{67799D68-95D3-4990-AA9E-0EE1A9271C68}" presName="node" presStyleLbl="node1" presStyleIdx="4" presStyleCnt="6" custScaleX="1686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3D02C4-4464-49DE-831E-69CF7EFFEE1D}" type="pres">
      <dgm:prSet presAssocID="{67799D68-95D3-4990-AA9E-0EE1A9271C68}" presName="spNode" presStyleCnt="0"/>
      <dgm:spPr/>
    </dgm:pt>
    <dgm:pt modelId="{C975EAF1-4F06-4AB2-9651-966BBAF11294}" type="pres">
      <dgm:prSet presAssocID="{F9A7D1C6-A5C5-4520-9A00-F9648586357E}" presName="sibTrans" presStyleLbl="sibTrans1D1" presStyleIdx="4" presStyleCnt="6"/>
      <dgm:spPr/>
      <dgm:t>
        <a:bodyPr/>
        <a:lstStyle/>
        <a:p>
          <a:endParaRPr lang="ru-RU"/>
        </a:p>
      </dgm:t>
    </dgm:pt>
    <dgm:pt modelId="{7AEE9B25-F7AA-44B0-A19A-C01D59768620}" type="pres">
      <dgm:prSet presAssocID="{2AA19331-8280-4E15-857A-BCAF8757563B}" presName="node" presStyleLbl="node1" presStyleIdx="5" presStyleCnt="6" custScaleX="170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FD17A-A99C-4911-B9B6-753589B2AE81}" type="pres">
      <dgm:prSet presAssocID="{2AA19331-8280-4E15-857A-BCAF8757563B}" presName="spNode" presStyleCnt="0"/>
      <dgm:spPr/>
    </dgm:pt>
    <dgm:pt modelId="{F9939EA9-961F-4D4C-8ACA-19B196A93DEF}" type="pres">
      <dgm:prSet presAssocID="{4EEA1CA3-F218-4809-844C-5AAE92425A10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4778C419-FADC-466B-A140-50312CE638A8}" type="presOf" srcId="{6820B863-B8E1-4987-A207-AD424088C619}" destId="{63813346-2080-48D0-B814-AAB1A59D79E1}" srcOrd="0" destOrd="0" presId="urn:microsoft.com/office/officeart/2005/8/layout/cycle5"/>
    <dgm:cxn modelId="{2923B2FB-BBC7-4690-A53A-7C585945CCD3}" type="presOf" srcId="{88750ADA-BAA9-4634-9134-73C1FF66A9BC}" destId="{672CA3FC-E584-4EC7-8AA0-51D19442802A}" srcOrd="0" destOrd="0" presId="urn:microsoft.com/office/officeart/2005/8/layout/cycle5"/>
    <dgm:cxn modelId="{CF72551C-4BCE-4DA6-A706-A0616AD273EB}" type="presOf" srcId="{503A30EF-28ED-442F-9644-1545D846B87E}" destId="{79506AE5-737C-4283-A251-63DD9ED5D8C5}" srcOrd="0" destOrd="0" presId="urn:microsoft.com/office/officeart/2005/8/layout/cycle5"/>
    <dgm:cxn modelId="{82022021-69DB-4C50-9D68-83F87E745AEE}" type="presOf" srcId="{7293D055-8A79-4716-A387-5AAF0FEED20F}" destId="{2C9BFEA9-5871-4C49-B981-A3C5B693EFF0}" srcOrd="0" destOrd="0" presId="urn:microsoft.com/office/officeart/2005/8/layout/cycle5"/>
    <dgm:cxn modelId="{FBE140C1-744C-4C54-B13A-1C3D499EB8F3}" type="presOf" srcId="{4EEA1CA3-F218-4809-844C-5AAE92425A10}" destId="{F9939EA9-961F-4D4C-8ACA-19B196A93DEF}" srcOrd="0" destOrd="0" presId="urn:microsoft.com/office/officeart/2005/8/layout/cycle5"/>
    <dgm:cxn modelId="{EEF187EC-BA9A-4007-8E13-58024F169E19}" type="presOf" srcId="{F7D83D1E-4F18-4DAE-91B7-B9B06431701C}" destId="{6B06007D-5FB9-4D15-A2E1-D28A85EFFDF6}" srcOrd="0" destOrd="0" presId="urn:microsoft.com/office/officeart/2005/8/layout/cycle5"/>
    <dgm:cxn modelId="{80AFC10F-400A-49D0-A387-05FB7987C452}" type="presOf" srcId="{2AA19331-8280-4E15-857A-BCAF8757563B}" destId="{7AEE9B25-F7AA-44B0-A19A-C01D59768620}" srcOrd="0" destOrd="0" presId="urn:microsoft.com/office/officeart/2005/8/layout/cycle5"/>
    <dgm:cxn modelId="{159FC169-6D70-4613-9A1F-7BEA9A5117BE}" type="presOf" srcId="{F9A7D1C6-A5C5-4520-9A00-F9648586357E}" destId="{C975EAF1-4F06-4AB2-9651-966BBAF11294}" srcOrd="0" destOrd="0" presId="urn:microsoft.com/office/officeart/2005/8/layout/cycle5"/>
    <dgm:cxn modelId="{787D5685-D82F-4AAF-9E3C-E94243E402B8}" type="presOf" srcId="{67799D68-95D3-4990-AA9E-0EE1A9271C68}" destId="{9645CF3F-BE29-47E0-8E00-0123BF3EA738}" srcOrd="0" destOrd="0" presId="urn:microsoft.com/office/officeart/2005/8/layout/cycle5"/>
    <dgm:cxn modelId="{0F537EE3-59AC-4CCF-A8CC-1475B91ECA86}" srcId="{88750ADA-BAA9-4634-9134-73C1FF66A9BC}" destId="{5813E72B-0A46-4C21-B278-E3ED1DFF6178}" srcOrd="3" destOrd="0" parTransId="{1393808A-5953-4B56-A700-8DEE5D2EB2D3}" sibTransId="{503A30EF-28ED-442F-9644-1545D846B87E}"/>
    <dgm:cxn modelId="{685EE85A-33CE-4DF0-BC76-C72E3030961F}" type="presOf" srcId="{12D7E765-739E-4EFC-9426-00B4305F4FFA}" destId="{C7F5248A-AA96-43E3-BA39-11310C337A2D}" srcOrd="0" destOrd="0" presId="urn:microsoft.com/office/officeart/2005/8/layout/cycle5"/>
    <dgm:cxn modelId="{6C57A993-258E-460D-B48A-978BED352458}" type="presOf" srcId="{7AD618AA-1586-464A-9EF5-EE33C5FC3685}" destId="{B504616F-734C-4191-A3AF-F50C13D65976}" srcOrd="0" destOrd="0" presId="urn:microsoft.com/office/officeart/2005/8/layout/cycle5"/>
    <dgm:cxn modelId="{39324E80-34AB-443C-A613-FC078F6CD3A6}" srcId="{88750ADA-BAA9-4634-9134-73C1FF66A9BC}" destId="{0F40F44D-E2DD-4489-8801-F363273EA728}" srcOrd="0" destOrd="0" parTransId="{238ADA51-8C48-46E2-9C3A-8CDFDDA408EB}" sibTransId="{7AD618AA-1586-464A-9EF5-EE33C5FC3685}"/>
    <dgm:cxn modelId="{F435EE09-6CBD-4D8F-B391-47B73ABB183C}" srcId="{88750ADA-BAA9-4634-9134-73C1FF66A9BC}" destId="{2AA19331-8280-4E15-857A-BCAF8757563B}" srcOrd="5" destOrd="0" parTransId="{083F1C23-F729-4323-9FAF-FD8FCC163B47}" sibTransId="{4EEA1CA3-F218-4809-844C-5AAE92425A10}"/>
    <dgm:cxn modelId="{D323C0D4-7252-4D5E-8E81-FA3F6FBF15E3}" type="presOf" srcId="{0F40F44D-E2DD-4489-8801-F363273EA728}" destId="{8E5B5291-C6BC-420E-B55C-FFDBA581148F}" srcOrd="0" destOrd="0" presId="urn:microsoft.com/office/officeart/2005/8/layout/cycle5"/>
    <dgm:cxn modelId="{051D05DA-C469-4E33-A53E-69D832069EF5}" srcId="{88750ADA-BAA9-4634-9134-73C1FF66A9BC}" destId="{12D7E765-739E-4EFC-9426-00B4305F4FFA}" srcOrd="1" destOrd="0" parTransId="{E231100E-71F2-4983-AB10-DB693A410D72}" sibTransId="{6820B863-B8E1-4987-A207-AD424088C619}"/>
    <dgm:cxn modelId="{B56D6285-331A-4A25-B8C0-1469B6DAFF33}" type="presOf" srcId="{5813E72B-0A46-4C21-B278-E3ED1DFF6178}" destId="{874137FB-642F-4C4A-9BD5-681B223CC093}" srcOrd="0" destOrd="0" presId="urn:microsoft.com/office/officeart/2005/8/layout/cycle5"/>
    <dgm:cxn modelId="{56BAF8FA-A01F-40BA-9994-62A5059AB3DE}" srcId="{88750ADA-BAA9-4634-9134-73C1FF66A9BC}" destId="{7293D055-8A79-4716-A387-5AAF0FEED20F}" srcOrd="2" destOrd="0" parTransId="{31D76465-C319-40AD-ACC4-5345DDC295DA}" sibTransId="{F7D83D1E-4F18-4DAE-91B7-B9B06431701C}"/>
    <dgm:cxn modelId="{F7E7AF04-2A29-4E15-973B-96D44144A519}" srcId="{88750ADA-BAA9-4634-9134-73C1FF66A9BC}" destId="{67799D68-95D3-4990-AA9E-0EE1A9271C68}" srcOrd="4" destOrd="0" parTransId="{267BDBFB-745F-4B2B-A236-E7B950E6025D}" sibTransId="{F9A7D1C6-A5C5-4520-9A00-F9648586357E}"/>
    <dgm:cxn modelId="{9E3CA367-2244-4E09-A088-36A75F1F1E7B}" type="presParOf" srcId="{672CA3FC-E584-4EC7-8AA0-51D19442802A}" destId="{8E5B5291-C6BC-420E-B55C-FFDBA581148F}" srcOrd="0" destOrd="0" presId="urn:microsoft.com/office/officeart/2005/8/layout/cycle5"/>
    <dgm:cxn modelId="{77F03BC5-48A0-4CD7-9806-EAD6ED153844}" type="presParOf" srcId="{672CA3FC-E584-4EC7-8AA0-51D19442802A}" destId="{5BC1C7DA-8F44-4E56-8AB8-CB59C70E5B7D}" srcOrd="1" destOrd="0" presId="urn:microsoft.com/office/officeart/2005/8/layout/cycle5"/>
    <dgm:cxn modelId="{7296A1F7-21BB-4AAF-87E8-DFBFE4A5822A}" type="presParOf" srcId="{672CA3FC-E584-4EC7-8AA0-51D19442802A}" destId="{B504616F-734C-4191-A3AF-F50C13D65976}" srcOrd="2" destOrd="0" presId="urn:microsoft.com/office/officeart/2005/8/layout/cycle5"/>
    <dgm:cxn modelId="{68F6D971-E588-44CE-AD80-C6EB4012F6E2}" type="presParOf" srcId="{672CA3FC-E584-4EC7-8AA0-51D19442802A}" destId="{C7F5248A-AA96-43E3-BA39-11310C337A2D}" srcOrd="3" destOrd="0" presId="urn:microsoft.com/office/officeart/2005/8/layout/cycle5"/>
    <dgm:cxn modelId="{02D6658D-B262-45F9-9C8D-4B0BC2B27A2A}" type="presParOf" srcId="{672CA3FC-E584-4EC7-8AA0-51D19442802A}" destId="{954CD669-F845-486C-90BE-D7C5F6F5BB86}" srcOrd="4" destOrd="0" presId="urn:microsoft.com/office/officeart/2005/8/layout/cycle5"/>
    <dgm:cxn modelId="{03384728-3E96-45A4-9E4B-7CB3AEB15B30}" type="presParOf" srcId="{672CA3FC-E584-4EC7-8AA0-51D19442802A}" destId="{63813346-2080-48D0-B814-AAB1A59D79E1}" srcOrd="5" destOrd="0" presId="urn:microsoft.com/office/officeart/2005/8/layout/cycle5"/>
    <dgm:cxn modelId="{1A8968AA-4CF9-412D-92AD-E9949F015CA0}" type="presParOf" srcId="{672CA3FC-E584-4EC7-8AA0-51D19442802A}" destId="{2C9BFEA9-5871-4C49-B981-A3C5B693EFF0}" srcOrd="6" destOrd="0" presId="urn:microsoft.com/office/officeart/2005/8/layout/cycle5"/>
    <dgm:cxn modelId="{92FC5744-66EF-413C-93A8-E50BD5ED8EE4}" type="presParOf" srcId="{672CA3FC-E584-4EC7-8AA0-51D19442802A}" destId="{81A430EA-FC33-4432-9912-7C383C2245FD}" srcOrd="7" destOrd="0" presId="urn:microsoft.com/office/officeart/2005/8/layout/cycle5"/>
    <dgm:cxn modelId="{3BA9C96A-FC09-4230-80F1-30EB5701AF5D}" type="presParOf" srcId="{672CA3FC-E584-4EC7-8AA0-51D19442802A}" destId="{6B06007D-5FB9-4D15-A2E1-D28A85EFFDF6}" srcOrd="8" destOrd="0" presId="urn:microsoft.com/office/officeart/2005/8/layout/cycle5"/>
    <dgm:cxn modelId="{0CFB2188-4262-4829-AD36-80680520CF30}" type="presParOf" srcId="{672CA3FC-E584-4EC7-8AA0-51D19442802A}" destId="{874137FB-642F-4C4A-9BD5-681B223CC093}" srcOrd="9" destOrd="0" presId="urn:microsoft.com/office/officeart/2005/8/layout/cycle5"/>
    <dgm:cxn modelId="{A8EE7057-9D8F-44B9-921A-21BBE79806A6}" type="presParOf" srcId="{672CA3FC-E584-4EC7-8AA0-51D19442802A}" destId="{7E96378F-12EC-4917-8673-D53F0F0C0B38}" srcOrd="10" destOrd="0" presId="urn:microsoft.com/office/officeart/2005/8/layout/cycle5"/>
    <dgm:cxn modelId="{FD068C98-2C2E-4F9D-AC12-5A6E374760DE}" type="presParOf" srcId="{672CA3FC-E584-4EC7-8AA0-51D19442802A}" destId="{79506AE5-737C-4283-A251-63DD9ED5D8C5}" srcOrd="11" destOrd="0" presId="urn:microsoft.com/office/officeart/2005/8/layout/cycle5"/>
    <dgm:cxn modelId="{EE824555-61D5-4C06-A40D-266D80AC4ECB}" type="presParOf" srcId="{672CA3FC-E584-4EC7-8AA0-51D19442802A}" destId="{9645CF3F-BE29-47E0-8E00-0123BF3EA738}" srcOrd="12" destOrd="0" presId="urn:microsoft.com/office/officeart/2005/8/layout/cycle5"/>
    <dgm:cxn modelId="{6A796A3E-6866-4518-AC4E-E4B29755BECB}" type="presParOf" srcId="{672CA3FC-E584-4EC7-8AA0-51D19442802A}" destId="{493D02C4-4464-49DE-831E-69CF7EFFEE1D}" srcOrd="13" destOrd="0" presId="urn:microsoft.com/office/officeart/2005/8/layout/cycle5"/>
    <dgm:cxn modelId="{BD601BBD-F24B-4A74-839A-DA6D963F5539}" type="presParOf" srcId="{672CA3FC-E584-4EC7-8AA0-51D19442802A}" destId="{C975EAF1-4F06-4AB2-9651-966BBAF11294}" srcOrd="14" destOrd="0" presId="urn:microsoft.com/office/officeart/2005/8/layout/cycle5"/>
    <dgm:cxn modelId="{C44220F1-34F8-477E-B8FB-77FD6105EF4C}" type="presParOf" srcId="{672CA3FC-E584-4EC7-8AA0-51D19442802A}" destId="{7AEE9B25-F7AA-44B0-A19A-C01D59768620}" srcOrd="15" destOrd="0" presId="urn:microsoft.com/office/officeart/2005/8/layout/cycle5"/>
    <dgm:cxn modelId="{2297B533-B610-4DC8-8978-539BB2C66405}" type="presParOf" srcId="{672CA3FC-E584-4EC7-8AA0-51D19442802A}" destId="{A55FD17A-A99C-4911-B9B6-753589B2AE81}" srcOrd="16" destOrd="0" presId="urn:microsoft.com/office/officeart/2005/8/layout/cycle5"/>
    <dgm:cxn modelId="{B6FF3DE1-664D-4405-BBD6-360DC068BD8D}" type="presParOf" srcId="{672CA3FC-E584-4EC7-8AA0-51D19442802A}" destId="{F9939EA9-961F-4D4C-8ACA-19B196A93DEF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B85EA-1EC9-4D2A-B894-A4444D8BEBE9}" type="datetimeFigureOut">
              <a:rPr lang="ru-RU" smtClean="0"/>
              <a:t>13.12.2014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5C1119-EBC7-4A68-85FC-D7936C7308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73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5C1119-EBC7-4A68-85FC-D7936C730873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289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05133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25320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10322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9013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013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293B47A-BB39-4E28-B06F-BE47E5E67145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11879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45E3045-104C-4442-BE20-2B9A58D50F72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82724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CCE8FF2-868F-4AE4-A8A2-4724AED9606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86481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44E57CD-33CF-4B43-9C04-38825F623F14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85614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083B861-1786-4212-9640-75D7E5ED33F4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59344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12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DBE02C0-43E0-42A1-BD42-DB8EB4D207A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4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93406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C963B7B-4176-4ECD-ABF7-04FB034C8B30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19991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8F2A8F4-F95E-4F3C-AA30-06E765692694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87828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57288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701129B-026B-446C-8EC4-914EB2CC0AE1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68929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9729CF-F2DE-47A6-88BE-40C3EAB1506E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44950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667B16F-2D09-43FC-B132-1D37B6515E2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0039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9013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013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106D295-4EFE-4510-9459-E928293C37CE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71160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A668A9B-7165-4F9B-AC12-905520D25E8F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38722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6C0B0AA-F819-45EB-AFD5-D2687E7D531F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794700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0B2D3A5-C4E5-4AE5-A745-CAC8373F7D9F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707464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1FB6028-214E-499D-B648-A1CD0219D3A8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028248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12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C03C30D-8DF0-4F91-8D40-3A494CC48042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4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980339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811869-15F9-433F-A1C0-170E2076C7FC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64542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56391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CBC042F-F770-4455-ABC0-D8821BE9CF22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544892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80E4760-A4D7-4A7C-B192-5E9313F62C4C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877695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E0F6F9A-C5B1-42D3-BACE-7DC1107FF7B4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993948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rgbClr val="FF9933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rgbClr val="CC0000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666699"/>
                </a:solidFill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rgbClr val="F9866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9999CC"/>
                </a:solidFill>
              </a:endParaRPr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D226C62-4804-4F48-A5BC-0F490C57C743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89700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35382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0710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66576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92453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49071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49004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35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628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053962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628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26270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2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" y="6350"/>
            <a:ext cx="91821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 Box 9"/>
          <p:cNvSpPr txBox="1">
            <a:spLocks noChangeArrowheads="1"/>
          </p:cNvSpPr>
          <p:nvPr/>
        </p:nvSpPr>
        <p:spPr bwMode="auto">
          <a:xfrm>
            <a:off x="846902" y="1916832"/>
            <a:ext cx="76327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k-KZ" sz="3200" b="1" i="1" dirty="0" smtClean="0">
                <a:solidFill>
                  <a:srgbClr val="CC0000"/>
                </a:solidFill>
                <a:latin typeface="Century Schoolbook" charset="-52"/>
              </a:rPr>
              <a:t/>
            </a:r>
            <a:br>
              <a:rPr lang="kk-KZ" sz="3200" b="1" i="1" dirty="0" smtClean="0">
                <a:solidFill>
                  <a:srgbClr val="CC0000"/>
                </a:solidFill>
                <a:latin typeface="Century Schoolbook" charset="-52"/>
              </a:rPr>
            </a:br>
            <a:r>
              <a:rPr lang="kk-KZ" sz="5400" b="1" i="1" dirty="0" smtClean="0">
                <a:solidFill>
                  <a:srgbClr val="0000FF"/>
                </a:solidFill>
                <a:latin typeface="Times New Roman" pitchFamily="18" charset="0"/>
              </a:rPr>
              <a:t> С.Бегалин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k-KZ" sz="5400" b="1" i="1" dirty="0" smtClean="0">
                <a:solidFill>
                  <a:srgbClr val="0000FF"/>
                </a:solidFill>
                <a:latin typeface="Times New Roman" pitchFamily="18" charset="0"/>
              </a:rPr>
              <a:t>«Бала Шоқан»</a:t>
            </a:r>
            <a:endParaRPr lang="ru-RU" sz="2800" dirty="0" smtClean="0">
              <a:solidFill>
                <a:srgbClr val="0000FF"/>
              </a:solidFill>
              <a:latin typeface="Arial" pitchFamily="34" charset="0"/>
            </a:endParaRPr>
          </a:p>
        </p:txBody>
      </p:sp>
      <p:pic>
        <p:nvPicPr>
          <p:cNvPr id="5" name="Загнутый угол 1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6" y="274165"/>
            <a:ext cx="8569325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ordArt 11"/>
          <p:cNvSpPr>
            <a:spLocks noChangeArrowheads="1" noChangeShapeType="1" noTextEdit="1"/>
          </p:cNvSpPr>
          <p:nvPr/>
        </p:nvSpPr>
        <p:spPr bwMode="auto">
          <a:xfrm>
            <a:off x="1944686" y="4471515"/>
            <a:ext cx="5891213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100" b="1" i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Әбділда</a:t>
            </a:r>
            <a:r>
              <a:rPr lang="ru-RU" sz="1100" b="1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1100" b="1" i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Тәжібаев</a:t>
            </a:r>
            <a:endParaRPr lang="ru-RU" sz="1100" b="1" i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1100" b="1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(1909 - 1995)</a:t>
            </a:r>
          </a:p>
        </p:txBody>
      </p:sp>
      <p:pic>
        <p:nvPicPr>
          <p:cNvPr id="7" name="Picture 10" descr="11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4" r="17775"/>
          <a:stretch>
            <a:fillRect/>
          </a:stretch>
        </p:blipFill>
        <p:spPr bwMode="auto">
          <a:xfrm>
            <a:off x="1152524" y="1228252"/>
            <a:ext cx="2592387" cy="3006725"/>
          </a:xfrm>
          <a:prstGeom prst="rect">
            <a:avLst/>
          </a:prstGeom>
          <a:noFill/>
          <a:ln w="76200">
            <a:solidFill>
              <a:srgbClr val="66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814819" y="2219048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kern="10" dirty="0" err="1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Сырда</a:t>
            </a:r>
            <a:r>
              <a:rPr lang="ru-RU" sz="44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4400" b="1" kern="10" dirty="0" err="1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туған</a:t>
            </a:r>
            <a:r>
              <a:rPr lang="ru-RU" sz="44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– </a:t>
            </a:r>
          </a:p>
          <a:p>
            <a:pPr algn="ctr">
              <a:defRPr/>
            </a:pPr>
            <a:r>
              <a:rPr lang="ru-RU" sz="4400" b="1" kern="10" dirty="0" err="1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сұңқар</a:t>
            </a:r>
            <a:r>
              <a:rPr lang="ru-RU" sz="44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4400" b="1" kern="10" dirty="0" err="1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ақын</a:t>
            </a:r>
            <a:r>
              <a:rPr lang="ru-RU" sz="44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!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42571" y="2104215"/>
            <a:ext cx="44141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kk-KZ" sz="44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“Толағай” ертегісі</a:t>
            </a:r>
            <a:endParaRPr lang="ru-RU" sz="4400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8402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«Толағай».+Мультфильм+%28«Қазақфильм»%2C+2008+ж.%2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1468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39752" y="423164"/>
            <a:ext cx="42142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6600CC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Бағдаршам</a:t>
            </a:r>
            <a:endParaRPr lang="ru-RU" sz="5400" b="1" cap="none" spc="0" dirty="0">
              <a:ln w="0"/>
              <a:solidFill>
                <a:srgbClr val="6600CC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bepfimtso.wikispaces.com/file/view/traffic_light_dan_gerhar_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3312368" cy="486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179269" y="4089515"/>
            <a:ext cx="220643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50" dirty="0" err="1" smtClean="0">
                <a:ln w="0"/>
                <a:solidFill>
                  <a:srgbClr val="0000FF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Жақсы</a:t>
            </a:r>
            <a:r>
              <a:rPr lang="ru-RU" sz="4400" b="1" cap="none" spc="50" dirty="0" smtClean="0">
                <a:ln w="0"/>
                <a:solidFill>
                  <a:srgbClr val="0000FF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cap="none" spc="50" dirty="0">
              <a:ln w="0"/>
              <a:solidFill>
                <a:srgbClr val="0000FF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58214" y="5445224"/>
            <a:ext cx="331212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50" dirty="0" err="1" smtClean="0">
                <a:ln w="0"/>
                <a:solidFill>
                  <a:srgbClr val="0000FF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Өте</a:t>
            </a:r>
            <a:r>
              <a:rPr lang="ru-RU" sz="4800" b="1" cap="none" spc="50" dirty="0" smtClean="0">
                <a:ln w="0"/>
                <a:solidFill>
                  <a:srgbClr val="0000FF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cap="none" spc="50" dirty="0" err="1" smtClean="0">
                <a:ln w="0"/>
                <a:solidFill>
                  <a:srgbClr val="0000FF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жақсы</a:t>
            </a:r>
            <a:endParaRPr lang="ru-RU" sz="4800" b="1" cap="none" spc="50" dirty="0">
              <a:ln w="0"/>
              <a:solidFill>
                <a:srgbClr val="0000FF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79269" y="2604582"/>
            <a:ext cx="24731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50" dirty="0" err="1" smtClean="0">
                <a:ln w="0"/>
                <a:solidFill>
                  <a:srgbClr val="0000FF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Орташа</a:t>
            </a:r>
            <a:r>
              <a:rPr lang="ru-RU" sz="5400" b="1" cap="none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400" b="1" cap="none" spc="50" dirty="0">
              <a:ln w="0"/>
              <a:solidFill>
                <a:srgbClr val="00206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1761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8454" y="2204864"/>
            <a:ext cx="650592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kk-KZ" sz="36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Ерекше өскен Толағай</a:t>
            </a:r>
            <a:br>
              <a:rPr lang="kk-KZ" sz="36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36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kk-KZ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Жолбарыспен айқас</a:t>
            </a:r>
            <a:r>
              <a:rPr lang="kk-KZ" sz="36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36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36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Елі үшін </a:t>
            </a:r>
            <a:r>
              <a:rPr lang="kk-KZ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туған Толағай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908720"/>
            <a:ext cx="648288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Тақырыптық жоспар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1946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7188" y="636885"/>
            <a:ext cx="561115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Кубизм </a:t>
            </a:r>
            <a:r>
              <a:rPr lang="kk-KZ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әдісі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Cubes transparent Alphabet Graphics and Animated Gif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84784"/>
            <a:ext cx="2446256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4472" y="1909341"/>
            <a:ext cx="8458662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kk-KZ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Суреттеу</a:t>
            </a:r>
          </a:p>
          <a:p>
            <a:r>
              <a:rPr lang="kk-KZ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Зерттеу</a:t>
            </a:r>
          </a:p>
          <a:p>
            <a:r>
              <a:rPr lang="kk-KZ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4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Салыстыру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4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Есте сақтау қабілетін </a:t>
            </a:r>
            <a:r>
              <a:rPr lang="kk-KZ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тексеру </a:t>
            </a:r>
          </a:p>
          <a:p>
            <a:r>
              <a:rPr lang="kk-KZ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4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Қолдану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4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kk-KZ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Пікірлесу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1371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Загнутый угол 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70" y="620688"/>
            <a:ext cx="8569325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60751" y="322883"/>
            <a:ext cx="348633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kk-KZ" sz="4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Суреттеу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Cubes transparent Alphabet Graphics and Animated Gif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85"/>
            <a:ext cx="1512887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1412776"/>
            <a:ext cx="72728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Ертегінің композициялық  </a:t>
            </a:r>
            <a:r>
              <a:rPr lang="kk-KZ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құрылымы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CC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90026" y="1750358"/>
            <a:ext cx="75424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b="1" dirty="0"/>
              <a:t> </a:t>
            </a:r>
            <a:endParaRPr lang="ru-RU" dirty="0"/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kk-KZ" sz="32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Басталуы</a:t>
            </a:r>
            <a:r>
              <a:rPr lang="kk-KZ" sz="32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3200" dirty="0" smtClean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kk-KZ" sz="32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2. </a:t>
            </a:r>
            <a:r>
              <a:rPr lang="kk-KZ" sz="32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Байланысы</a:t>
            </a:r>
            <a:r>
              <a:rPr lang="kk-KZ" sz="32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32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kk-KZ" sz="32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3. </a:t>
            </a:r>
            <a:r>
              <a:rPr lang="kk-KZ" sz="32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Дамуы</a:t>
            </a:r>
            <a:endParaRPr lang="ru-RU" sz="320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kk-KZ" sz="32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4. Шиеленісуі</a:t>
            </a:r>
            <a:r>
              <a:rPr lang="kk-KZ" sz="32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kk-KZ" sz="3200" dirty="0" smtClean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kk-KZ" sz="32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5. Шарықтау шегі</a:t>
            </a:r>
            <a:r>
              <a:rPr lang="kk-KZ" sz="32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kk-KZ" sz="32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6. Шешімі</a:t>
            </a:r>
            <a:r>
              <a:rPr lang="kk-KZ" sz="32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254718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3861" y="605030"/>
            <a:ext cx="42282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5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Суреттеу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Cubes transparent Alphabet Graphics and Animated Gif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350"/>
            <a:ext cx="1512887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1532165"/>
            <a:ext cx="72728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Ертегінің композициялық  </a:t>
            </a:r>
            <a:r>
              <a:rPr lang="kk-KZ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құрылымы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CC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90028" y="2348880"/>
            <a:ext cx="75424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b="1" dirty="0"/>
              <a:t> </a:t>
            </a:r>
            <a:endParaRPr lang="ru-RU" dirty="0"/>
          </a:p>
          <a:p>
            <a:r>
              <a:rPr lang="kk-KZ" sz="24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Басталуы</a:t>
            </a:r>
            <a:r>
              <a:rPr lang="kk-KZ" sz="24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 smtClean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4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Дамуы</a:t>
            </a:r>
            <a:r>
              <a:rPr lang="kk-KZ" sz="24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 smtClean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4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Байланысы</a:t>
            </a:r>
            <a:r>
              <a:rPr lang="kk-KZ" sz="24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 smtClean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4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Шиеленісуі</a:t>
            </a:r>
            <a:r>
              <a:rPr lang="kk-KZ" sz="24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240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4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Шарықтау шегі</a:t>
            </a:r>
            <a:r>
              <a:rPr lang="kk-KZ" sz="24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 smtClean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4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Шешімі</a:t>
            </a:r>
            <a:r>
              <a:rPr lang="kk-KZ" sz="24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856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779064604"/>
              </p:ext>
            </p:extLst>
          </p:nvPr>
        </p:nvGraphicFramePr>
        <p:xfrm>
          <a:off x="-684584" y="1754076"/>
          <a:ext cx="10585176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 bwMode="auto">
          <a:xfrm>
            <a:off x="3357587" y="3802757"/>
            <a:ext cx="2592288" cy="745232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6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</a:rPr>
              <a:t>ТОЛАҒАЙ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1589981" y="1090009"/>
            <a:ext cx="84612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kk-KZ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Толағайға </a:t>
            </a:r>
            <a:r>
              <a:rPr lang="kk-KZ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мінездеме </a:t>
            </a:r>
            <a:r>
              <a:rPr lang="kk-KZ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беру. Топтастыру</a:t>
            </a:r>
            <a:endParaRPr lang="ru-RU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33004" y="268280"/>
            <a:ext cx="31511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kk-KZ" sz="5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Зерттеу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Cubes transparent Alphabet Graphics and Animated Gifs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350"/>
            <a:ext cx="1512887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25889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Прямоугольник 1"/>
          <p:cNvSpPr>
            <a:spLocks noChangeArrowheads="1"/>
          </p:cNvSpPr>
          <p:nvPr/>
        </p:nvSpPr>
        <p:spPr bwMode="auto">
          <a:xfrm>
            <a:off x="388267" y="2132856"/>
            <a:ext cx="8461201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kk-KZ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Бұрынғы </a:t>
            </a:r>
            <a:r>
              <a:rPr lang="kk-KZ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оқыған </a:t>
            </a:r>
            <a:endParaRPr lang="kk-KZ" sz="4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ертегінің кейіпкерімен </a:t>
            </a:r>
          </a:p>
          <a:p>
            <a:pPr algn="ctr"/>
            <a:r>
              <a:rPr lang="kk-KZ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Толағайды салыстыру</a:t>
            </a:r>
          </a:p>
          <a:p>
            <a:pPr algn="ctr"/>
            <a:endParaRPr lang="kk-KZ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92100" y="636885"/>
            <a:ext cx="65803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kk-KZ" sz="5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Салыстырыңдар</a:t>
            </a:r>
            <a:r>
              <a:rPr lang="kk-KZ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Cubes transparent Alphabet Graphics and Animated Gif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350"/>
            <a:ext cx="1512887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96352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20688"/>
            <a:ext cx="4713288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9030" name="Picture 9" descr="C:\Documents and Settings\Гость\Рабочий стол\сканированные\дети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132856"/>
            <a:ext cx="6480719" cy="392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60840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Прямоугольник 1"/>
          <p:cNvSpPr>
            <a:spLocks noChangeArrowheads="1"/>
          </p:cNvSpPr>
          <p:nvPr/>
        </p:nvSpPr>
        <p:spPr bwMode="auto">
          <a:xfrm>
            <a:off x="517534" y="2348880"/>
            <a:ext cx="8461201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Жұппен жұмыс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Тест сұрақтары  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67778" y="584377"/>
            <a:ext cx="75750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Есте сақтау қабілетін </a:t>
            </a:r>
            <a:r>
              <a:rPr lang="kk-KZ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тексеру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Cubes transparent Alphabet Graphics and Animated Gif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38320"/>
            <a:ext cx="1512887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742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8131" y="980728"/>
            <a:ext cx="8784976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2800" b="1" dirty="0" err="1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Білімділік</a:t>
            </a:r>
            <a:r>
              <a:rPr lang="kk-KZ" sz="2800" dirty="0" err="1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kk-KZ" sz="28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әдеби ертегі туралы түсінік беру, «Толағай» әдеби ертегісінің мазмұны, негізгі идеясымен таныстыру.</a:t>
            </a:r>
            <a:endParaRPr lang="ru-RU" sz="24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2800" b="1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Дамытушылық</a:t>
            </a:r>
            <a:r>
              <a:rPr lang="kk-KZ" sz="28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–оқушылардың тіл байлығын арттыру</a:t>
            </a:r>
            <a:r>
              <a:rPr lang="kk-KZ" sz="2800" dirty="0" smtClean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сөздік </a:t>
            </a:r>
            <a:r>
              <a:rPr lang="kk-KZ" sz="28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қорын  молайту, әдеби ертегіні халық ертегісінен ажырата білуге, өзіндік ойын дәлелдеуге, тұжырымдама жасауға үйрету.</a:t>
            </a:r>
            <a:endParaRPr lang="ru-RU" sz="2400" dirty="0">
              <a:solidFill>
                <a:srgbClr val="6600C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2800" b="1" dirty="0" err="1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Тәрбиелік</a:t>
            </a:r>
            <a:r>
              <a:rPr lang="kk-KZ" sz="2800" dirty="0" err="1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kk-KZ" sz="2800" dirty="0">
                <a:solidFill>
                  <a:srgbClr val="66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туған жерге, отанға деген патриоттық сезімдеріне әсер  ету, сүйіспеншіліктерін арттыру, қайырымдылыққа, жанашырлыққа тәрбиелеу.</a:t>
            </a:r>
            <a:endParaRPr lang="ru-RU" sz="2400" dirty="0">
              <a:solidFill>
                <a:srgbClr val="6600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86925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7344816" cy="6295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Дұрыс жауабын табыңыз</a:t>
            </a:r>
            <a:endParaRPr lang="kk-KZ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Берілген  сипаттама (мінездеу) қай кейіпкерге берілгенін көрсетіңіз</a:t>
            </a:r>
            <a:endParaRPr lang="kk-KZ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«</a:t>
            </a:r>
            <a:r>
              <a:rPr lang="kk-KZ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Ақша беті аймен тең.</a:t>
            </a:r>
            <a:endParaRPr lang="kk-KZ" sz="24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kk-KZ" sz="2800" b="1" i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Көркінен</a:t>
            </a:r>
            <a:r>
              <a:rPr lang="kk-KZ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kk-KZ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 ақыл басым.</a:t>
            </a:r>
            <a:endParaRPr lang="kk-KZ" sz="24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Көршілердің </a:t>
            </a:r>
            <a:r>
              <a:rPr lang="kk-KZ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кәрі, жасын</a:t>
            </a:r>
            <a:endParaRPr lang="kk-KZ" sz="24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Сүйсіндірген </a:t>
            </a:r>
            <a:r>
              <a:rPr lang="kk-KZ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қылығымен»</a:t>
            </a:r>
            <a:endParaRPr lang="kk-KZ" sz="24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05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kk-KZ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kk-KZ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Толағайға </a:t>
            </a:r>
            <a:endParaRPr lang="kk-KZ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kk-KZ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Саржанға</a:t>
            </a:r>
            <a:endParaRPr lang="kk-KZ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kk-KZ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Айсұлуға</a:t>
            </a:r>
            <a:endParaRPr lang="kk-KZ" sz="28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kk-KZ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Ел адамына</a:t>
            </a:r>
            <a:endParaRPr lang="kk-KZ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kk-KZ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65063" y="323364"/>
            <a:ext cx="1769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сұрақтары </a:t>
            </a:r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424229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08720"/>
            <a:ext cx="7848872" cy="490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Дұрыс жауабын таңдаңыз</a:t>
            </a:r>
            <a:r>
              <a:rPr lang="kk-KZ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kk-K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kk-KZ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Толағай </a:t>
            </a:r>
            <a:r>
              <a:rPr lang="kk-KZ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қанша жасынан садақ тарта бастағанын көрсетіңіз</a:t>
            </a:r>
            <a:endParaRPr lang="kk-KZ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kk-KZ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Төрт жастан</a:t>
            </a:r>
            <a:endParaRPr lang="kk-KZ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kk-KZ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Бір жастан</a:t>
            </a:r>
            <a:endParaRPr lang="kk-KZ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kk-KZ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жастан</a:t>
            </a:r>
            <a:endParaRPr lang="kk-KZ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kk-KZ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Жеті жастан</a:t>
            </a:r>
            <a:endParaRPr lang="kk-KZ" sz="3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92280" y="539388"/>
            <a:ext cx="1769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сұрақтары </a:t>
            </a:r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57794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994" y="692696"/>
            <a:ext cx="8820472" cy="441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kk-KZ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Сәйкестендіріңіз</a:t>
            </a:r>
            <a:r>
              <a:rPr lang="kk-KZ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kk-KZ" sz="3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Айсұлу           «</a:t>
            </a:r>
            <a:r>
              <a:rPr lang="kk-KZ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Кере қарыс, ақша </a:t>
            </a:r>
            <a:r>
              <a:rPr lang="kk-KZ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маңдай, 				Күн </a:t>
            </a:r>
            <a:r>
              <a:rPr lang="kk-KZ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нұрынан </a:t>
            </a:r>
            <a:r>
              <a:rPr lang="kk-KZ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жаралғандай»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kk-KZ" sz="3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Толағай </a:t>
            </a:r>
            <a:r>
              <a:rPr lang="kk-KZ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kk-KZ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kk-KZ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Ақ маралдай, Ақша беті </a:t>
            </a:r>
            <a:r>
              <a:rPr lang="kk-KZ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	айменен </a:t>
            </a:r>
            <a:r>
              <a:rPr lang="kk-KZ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тең».</a:t>
            </a:r>
            <a:endParaRPr lang="kk-KZ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 bwMode="auto">
          <a:xfrm flipV="1">
            <a:off x="2051720" y="2492896"/>
            <a:ext cx="1008112" cy="1656184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 bwMode="auto">
          <a:xfrm>
            <a:off x="1943708" y="2492896"/>
            <a:ext cx="1404156" cy="1296144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7341436" y="508030"/>
            <a:ext cx="1769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сұрақтары </a:t>
            </a:r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121536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36712"/>
            <a:ext cx="8676456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Бірнеше дұрыс жауапты белгілеңіз</a:t>
            </a:r>
            <a:r>
              <a:rPr lang="kk-KZ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kk-K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Ертегіде аталатын жер-су аттарын көрсетіңіз.</a:t>
            </a:r>
            <a:endParaRPr lang="kk-KZ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kk-KZ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Ертіс </a:t>
            </a:r>
            <a:endParaRPr lang="kk-KZ" sz="28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kk-KZ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Еділ </a:t>
            </a:r>
            <a:endParaRPr lang="kk-KZ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kk-KZ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Алатау</a:t>
            </a:r>
            <a:endParaRPr lang="kk-KZ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kk-KZ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Тарбағатай</a:t>
            </a:r>
            <a:endParaRPr lang="kk-KZ" sz="28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kk-KZ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Толағай </a:t>
            </a:r>
            <a:endParaRPr lang="kk-KZ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74157" y="467380"/>
            <a:ext cx="1769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сұрақтары </a:t>
            </a:r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425427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Прямоугольник 1"/>
          <p:cNvSpPr>
            <a:spLocks noChangeArrowheads="1"/>
          </p:cNvSpPr>
          <p:nvPr/>
        </p:nvSpPr>
        <p:spPr bwMode="auto">
          <a:xfrm>
            <a:off x="467543" y="1235661"/>
            <a:ext cx="84612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kk-KZ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Жырда кездесетін </a:t>
            </a:r>
            <a:r>
              <a:rPr lang="kk-KZ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тұрақты </a:t>
            </a:r>
          </a:p>
          <a:p>
            <a:pPr algn="ctr"/>
            <a:r>
              <a:rPr lang="kk-KZ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тіркестердің тіркестердің </a:t>
            </a:r>
            <a:r>
              <a:rPr lang="kk-KZ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мағынасын ашу</a:t>
            </a:r>
            <a:r>
              <a:rPr lang="kk-KZ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36622" y="404664"/>
            <a:ext cx="466012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Қолданыңдар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Cubes transparent Alphabet Graphics and Animated Gif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350"/>
            <a:ext cx="1512887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3" y="2420888"/>
            <a:ext cx="77048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kk-KZ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Қос </a:t>
            </a:r>
            <a:r>
              <a:rPr lang="kk-KZ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бетінің қаны </a:t>
            </a:r>
            <a:r>
              <a:rPr lang="kk-KZ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тамып-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kk-KZ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Атқан </a:t>
            </a:r>
            <a:r>
              <a:rPr lang="kk-KZ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оғы тасты </a:t>
            </a:r>
            <a:r>
              <a:rPr lang="kk-KZ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уатты-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kk-KZ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Көзін ілу-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kk-KZ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Сұсы басты-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kk-KZ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Қабырғасын күйрету-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kk-KZ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Еткен </a:t>
            </a:r>
            <a:r>
              <a:rPr lang="kk-KZ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еңбек желге </a:t>
            </a:r>
            <a:r>
              <a:rPr lang="kk-KZ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ұшты-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kk-KZ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Тауда </a:t>
            </a:r>
            <a:r>
              <a:rPr lang="kk-KZ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тандыр </a:t>
            </a:r>
            <a:r>
              <a:rPr lang="kk-KZ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бар-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9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Прямоугольник 1"/>
          <p:cNvSpPr>
            <a:spLocks noChangeArrowheads="1"/>
          </p:cNvSpPr>
          <p:nvPr/>
        </p:nvSpPr>
        <p:spPr bwMode="auto">
          <a:xfrm>
            <a:off x="377995" y="1923335"/>
            <a:ext cx="8461201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k-KZ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Толағай </a:t>
            </a:r>
            <a:r>
              <a:rPr lang="kk-KZ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секілді ер болу қолдарыңнан келе ме?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k-KZ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Алда </a:t>
            </a:r>
            <a:r>
              <a:rPr lang="kk-KZ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жалда жұрт күйзелсе, сендер не істер едіңдер?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k-KZ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Толағайдың жанашырлық, елге деген сүйіспеншілік сезімдері өз бойларыңнан табыла ма?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15816" y="636885"/>
            <a:ext cx="39162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kk-KZ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Пікірлесу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Cubes transparent Alphabet Graphics and Animated Gif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350"/>
            <a:ext cx="1512887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01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altLang="ru-RU" sz="43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Қорытындылау</a:t>
            </a:r>
            <a:endParaRPr lang="en-US" altLang="ru-RU" sz="43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gray">
          <a:xfrm flipV="1">
            <a:off x="22225" y="-1596231"/>
            <a:ext cx="9144000" cy="6248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183 w 21600"/>
              <a:gd name="T13" fmla="*/ 0 h 21600"/>
              <a:gd name="T14" fmla="*/ 20417 w 21600"/>
              <a:gd name="T15" fmla="*/ 751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265" y="6157"/>
                </a:moveTo>
                <a:cubicBezTo>
                  <a:pt x="6637" y="4521"/>
                  <a:pt x="8664" y="3575"/>
                  <a:pt x="10800" y="3576"/>
                </a:cubicBezTo>
                <a:cubicBezTo>
                  <a:pt x="12935" y="3576"/>
                  <a:pt x="14962" y="4521"/>
                  <a:pt x="16334" y="6157"/>
                </a:cubicBezTo>
                <a:lnTo>
                  <a:pt x="19074" y="3859"/>
                </a:lnTo>
                <a:cubicBezTo>
                  <a:pt x="17022" y="1412"/>
                  <a:pt x="13992" y="-1"/>
                  <a:pt x="10799" y="0"/>
                </a:cubicBezTo>
                <a:cubicBezTo>
                  <a:pt x="7607" y="0"/>
                  <a:pt x="4577" y="1412"/>
                  <a:pt x="2525" y="3859"/>
                </a:cubicBezTo>
                <a:close/>
              </a:path>
            </a:pathLst>
          </a:custGeom>
          <a:gradFill rotWithShape="1">
            <a:gsLst>
              <a:gs pos="0">
                <a:srgbClr val="006699"/>
              </a:gs>
              <a:gs pos="100000">
                <a:srgbClr val="BDCBDB"/>
              </a:gs>
            </a:gsLst>
            <a:lin ang="0" scaled="1"/>
          </a:gradFill>
          <a:ln w="9525">
            <a:round/>
            <a:headEnd/>
            <a:tailEnd/>
          </a:ln>
          <a:scene3d>
            <a:camera prst="legacyPerspectiveBottom">
              <a:rot lat="20099991" lon="0" rev="0"/>
            </a:camera>
            <a:lightRig rig="legacyHarsh3" dir="l"/>
          </a:scene3d>
          <a:sp3d extrusionH="2259000" prstMaterial="legacyPlastic">
            <a:bevelT w="13500" h="13500" prst="angle"/>
            <a:bevelB w="13500" h="13500" prst="angle"/>
            <a:extrusionClr>
              <a:srgbClr val="003366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7172" name="Freeform 4"/>
          <p:cNvSpPr>
            <a:spLocks/>
          </p:cNvSpPr>
          <p:nvPr/>
        </p:nvSpPr>
        <p:spPr bwMode="gray">
          <a:xfrm>
            <a:off x="691356" y="3368310"/>
            <a:ext cx="7767638" cy="3043238"/>
          </a:xfrm>
          <a:custGeom>
            <a:avLst/>
            <a:gdLst>
              <a:gd name="T0" fmla="*/ 2147483647 w 4893"/>
              <a:gd name="T1" fmla="*/ 0 h 1917"/>
              <a:gd name="T2" fmla="*/ 2147483647 w 4893"/>
              <a:gd name="T3" fmla="*/ 2147483647 h 1917"/>
              <a:gd name="T4" fmla="*/ 2147483647 w 4893"/>
              <a:gd name="T5" fmla="*/ 2147483647 h 1917"/>
              <a:gd name="T6" fmla="*/ 2147483647 w 4893"/>
              <a:gd name="T7" fmla="*/ 2147483647 h 1917"/>
              <a:gd name="T8" fmla="*/ 0 w 4893"/>
              <a:gd name="T9" fmla="*/ 2147483647 h 1917"/>
              <a:gd name="T10" fmla="*/ 2147483647 w 4893"/>
              <a:gd name="T11" fmla="*/ 2147483647 h 1917"/>
              <a:gd name="T12" fmla="*/ 2147483647 w 4893"/>
              <a:gd name="T13" fmla="*/ 0 h 19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893"/>
              <a:gd name="T22" fmla="*/ 0 h 1917"/>
              <a:gd name="T23" fmla="*/ 4893 w 4893"/>
              <a:gd name="T24" fmla="*/ 1917 h 19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893" h="1917">
                <a:moveTo>
                  <a:pt x="4878" y="0"/>
                </a:moveTo>
                <a:cubicBezTo>
                  <a:pt x="4878" y="0"/>
                  <a:pt x="4891" y="226"/>
                  <a:pt x="4893" y="440"/>
                </a:cubicBezTo>
                <a:cubicBezTo>
                  <a:pt x="3867" y="440"/>
                  <a:pt x="3815" y="1811"/>
                  <a:pt x="2467" y="1917"/>
                </a:cubicBezTo>
                <a:cubicBezTo>
                  <a:pt x="1073" y="1877"/>
                  <a:pt x="1309" y="493"/>
                  <a:pt x="21" y="500"/>
                </a:cubicBezTo>
                <a:lnTo>
                  <a:pt x="0" y="2"/>
                </a:lnTo>
                <a:cubicBezTo>
                  <a:pt x="620" y="518"/>
                  <a:pt x="1873" y="671"/>
                  <a:pt x="2461" y="667"/>
                </a:cubicBezTo>
                <a:cubicBezTo>
                  <a:pt x="2461" y="667"/>
                  <a:pt x="4076" y="668"/>
                  <a:pt x="4878" y="0"/>
                </a:cubicBezTo>
                <a:close/>
              </a:path>
            </a:pathLst>
          </a:custGeom>
          <a:gradFill rotWithShape="1">
            <a:gsLst>
              <a:gs pos="0">
                <a:srgbClr val="0D2D47"/>
              </a:gs>
              <a:gs pos="50000">
                <a:srgbClr val="0F5C83"/>
              </a:gs>
              <a:gs pos="100000">
                <a:srgbClr val="0D2D47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gray">
          <a:xfrm flipH="1">
            <a:off x="2216150" y="4900613"/>
            <a:ext cx="874713" cy="712787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gray">
          <a:xfrm>
            <a:off x="5970588" y="4916488"/>
            <a:ext cx="874712" cy="712787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gray">
          <a:xfrm flipH="1">
            <a:off x="666750" y="4556125"/>
            <a:ext cx="1143000" cy="331788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gray">
          <a:xfrm>
            <a:off x="7362825" y="4551363"/>
            <a:ext cx="1103313" cy="331787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gray">
          <a:xfrm>
            <a:off x="2732088" y="4313238"/>
            <a:ext cx="3668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kk-KZ" altLang="ru-RU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“Бес жолды өлең”</a:t>
            </a:r>
            <a:endParaRPr lang="en-US" altLang="ru-RU" sz="32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gray">
          <a:xfrm flipH="1">
            <a:off x="2227263" y="2911475"/>
            <a:ext cx="874712" cy="712788"/>
          </a:xfrm>
          <a:prstGeom prst="line">
            <a:avLst/>
          </a:prstGeom>
          <a:noFill/>
          <a:ln w="9525">
            <a:solidFill>
              <a:srgbClr val="F8F8F8">
                <a:alpha val="39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gray">
          <a:xfrm>
            <a:off x="5981700" y="2927350"/>
            <a:ext cx="874713" cy="712788"/>
          </a:xfrm>
          <a:prstGeom prst="line">
            <a:avLst/>
          </a:prstGeom>
          <a:noFill/>
          <a:ln w="9525">
            <a:solidFill>
              <a:srgbClr val="F8F8F8">
                <a:alpha val="39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gray">
          <a:xfrm>
            <a:off x="4575175" y="3109913"/>
            <a:ext cx="0" cy="825500"/>
          </a:xfrm>
          <a:prstGeom prst="line">
            <a:avLst/>
          </a:prstGeom>
          <a:noFill/>
          <a:ln w="9525">
            <a:solidFill>
              <a:srgbClr val="F8F8F8">
                <a:alpha val="30196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81" name="Freeform 13"/>
          <p:cNvSpPr>
            <a:spLocks/>
          </p:cNvSpPr>
          <p:nvPr/>
        </p:nvSpPr>
        <p:spPr bwMode="gray">
          <a:xfrm>
            <a:off x="685800" y="2916238"/>
            <a:ext cx="7743825" cy="1036637"/>
          </a:xfrm>
          <a:custGeom>
            <a:avLst/>
            <a:gdLst>
              <a:gd name="T0" fmla="*/ 0 w 4878"/>
              <a:gd name="T1" fmla="*/ 0 h 653"/>
              <a:gd name="T2" fmla="*/ 2147483647 w 4878"/>
              <a:gd name="T3" fmla="*/ 2147483647 h 653"/>
              <a:gd name="T4" fmla="*/ 2147483647 w 4878"/>
              <a:gd name="T5" fmla="*/ 2147483647 h 653"/>
              <a:gd name="T6" fmla="*/ 0 60000 65536"/>
              <a:gd name="T7" fmla="*/ 0 60000 65536"/>
              <a:gd name="T8" fmla="*/ 0 60000 65536"/>
              <a:gd name="T9" fmla="*/ 0 w 4878"/>
              <a:gd name="T10" fmla="*/ 0 h 653"/>
              <a:gd name="T11" fmla="*/ 4878 w 4878"/>
              <a:gd name="T12" fmla="*/ 653 h 65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78" h="653">
                <a:moveTo>
                  <a:pt x="0" y="0"/>
                </a:moveTo>
                <a:cubicBezTo>
                  <a:pt x="522" y="422"/>
                  <a:pt x="1577" y="653"/>
                  <a:pt x="2443" y="649"/>
                </a:cubicBezTo>
                <a:cubicBezTo>
                  <a:pt x="3387" y="645"/>
                  <a:pt x="4229" y="447"/>
                  <a:pt x="4878" y="17"/>
                </a:cubicBezTo>
              </a:path>
            </a:pathLst>
          </a:custGeom>
          <a:noFill/>
          <a:ln w="28575" cmpd="sng">
            <a:solidFill>
              <a:srgbClr val="FFFFFF">
                <a:alpha val="79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82" name="Line 14"/>
          <p:cNvSpPr>
            <a:spLocks noChangeShapeType="1"/>
          </p:cNvSpPr>
          <p:nvPr/>
        </p:nvSpPr>
        <p:spPr bwMode="gray">
          <a:xfrm flipH="1">
            <a:off x="2216150" y="4841875"/>
            <a:ext cx="874713" cy="712788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gray">
          <a:xfrm>
            <a:off x="5970588" y="4857750"/>
            <a:ext cx="874712" cy="712788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84" name="Line 16"/>
          <p:cNvSpPr>
            <a:spLocks noChangeShapeType="1"/>
          </p:cNvSpPr>
          <p:nvPr/>
        </p:nvSpPr>
        <p:spPr bwMode="gray">
          <a:xfrm flipH="1">
            <a:off x="666750" y="4497388"/>
            <a:ext cx="1143000" cy="331787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85" name="Line 17"/>
          <p:cNvSpPr>
            <a:spLocks noChangeShapeType="1"/>
          </p:cNvSpPr>
          <p:nvPr/>
        </p:nvSpPr>
        <p:spPr bwMode="gray">
          <a:xfrm>
            <a:off x="7362825" y="4492625"/>
            <a:ext cx="1103313" cy="331788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86" name="Line 18"/>
          <p:cNvSpPr>
            <a:spLocks noChangeShapeType="1"/>
          </p:cNvSpPr>
          <p:nvPr/>
        </p:nvSpPr>
        <p:spPr bwMode="gray">
          <a:xfrm>
            <a:off x="4575175" y="3051175"/>
            <a:ext cx="0" cy="825500"/>
          </a:xfrm>
          <a:prstGeom prst="line">
            <a:avLst/>
          </a:prstGeom>
          <a:noFill/>
          <a:ln w="9525">
            <a:solidFill>
              <a:srgbClr val="F8F8F8">
                <a:alpha val="30196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7187" name="Group 19"/>
          <p:cNvGrpSpPr>
            <a:grpSpLocks/>
          </p:cNvGrpSpPr>
          <p:nvPr/>
        </p:nvGrpSpPr>
        <p:grpSpPr bwMode="auto">
          <a:xfrm>
            <a:off x="447675" y="1709738"/>
            <a:ext cx="1295400" cy="1371600"/>
            <a:chOff x="192" y="1917"/>
            <a:chExt cx="1042" cy="1102"/>
          </a:xfrm>
        </p:grpSpPr>
        <p:grpSp>
          <p:nvGrpSpPr>
            <p:cNvPr id="7230" name="Group 20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7232" name="Picture 21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33" name="Picture 22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43" name="Oval 23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CA96A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FCA96A">
                      <a:alpha val="55000"/>
                    </a:srgbClr>
                  </a:gs>
                  <a:gs pos="100000">
                    <a:srgbClr val="FCA96A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7231" name="Picture 24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88" name="Group 25"/>
          <p:cNvGrpSpPr>
            <a:grpSpLocks/>
          </p:cNvGrpSpPr>
          <p:nvPr/>
        </p:nvGrpSpPr>
        <p:grpSpPr bwMode="auto">
          <a:xfrm>
            <a:off x="7019925" y="1628775"/>
            <a:ext cx="1295400" cy="1371600"/>
            <a:chOff x="192" y="1917"/>
            <a:chExt cx="1042" cy="1102"/>
          </a:xfrm>
        </p:grpSpPr>
        <p:grpSp>
          <p:nvGrpSpPr>
            <p:cNvPr id="7223" name="Group 26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7225" name="Picture 27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26" name="Picture 28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49" name="Oval 29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FCA96A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FCA96A">
                      <a:alpha val="55000"/>
                    </a:srgbClr>
                  </a:gs>
                  <a:gs pos="100000">
                    <a:srgbClr val="FCA96A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7224" name="Picture 30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89" name="Rectangle 31"/>
          <p:cNvSpPr>
            <a:spLocks noChangeArrowheads="1"/>
          </p:cNvSpPr>
          <p:nvPr/>
        </p:nvSpPr>
        <p:spPr bwMode="gray">
          <a:xfrm>
            <a:off x="827088" y="1125538"/>
            <a:ext cx="454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kk-KZ" alt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gray">
          <a:xfrm>
            <a:off x="7053902" y="2021265"/>
            <a:ext cx="13105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kk-KZ" altLang="ru-RU" sz="2400" b="1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Балама </a:t>
            </a:r>
          </a:p>
          <a:p>
            <a:pPr algn="ctr" eaLnBrk="1" hangingPunct="1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kk-KZ" altLang="ru-RU" sz="2400" b="1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сөз</a:t>
            </a:r>
            <a:endParaRPr lang="en-US" altLang="ru-RU" sz="2400" b="1" dirty="0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191" name="Group 33"/>
          <p:cNvGrpSpPr>
            <a:grpSpLocks/>
          </p:cNvGrpSpPr>
          <p:nvPr/>
        </p:nvGrpSpPr>
        <p:grpSpPr bwMode="auto">
          <a:xfrm>
            <a:off x="2030413" y="1865313"/>
            <a:ext cx="1654175" cy="1749425"/>
            <a:chOff x="192" y="1917"/>
            <a:chExt cx="1042" cy="1102"/>
          </a:xfrm>
        </p:grpSpPr>
        <p:grpSp>
          <p:nvGrpSpPr>
            <p:cNvPr id="7216" name="Group 34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7218" name="Picture 35" descr="light_shadow"/>
              <p:cNvPicPr>
                <a:picLocks noChangeAspect="1" noChangeArrowheads="1"/>
              </p:cNvPicPr>
              <p:nvPr/>
            </p:nvPicPr>
            <p:blipFill>
              <a:blip r:embed="rId5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19" name="Picture 36" descr="circuler_1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57" name="Oval 37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6FF775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6FF775">
                      <a:alpha val="55000"/>
                    </a:srgbClr>
                  </a:gs>
                  <a:gs pos="100000">
                    <a:srgbClr val="6FF775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7217" name="Picture 38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92" name="Group 39"/>
          <p:cNvGrpSpPr>
            <a:grpSpLocks/>
          </p:cNvGrpSpPr>
          <p:nvPr/>
        </p:nvGrpSpPr>
        <p:grpSpPr bwMode="auto">
          <a:xfrm>
            <a:off x="5338763" y="1865313"/>
            <a:ext cx="1654175" cy="1749425"/>
            <a:chOff x="192" y="1917"/>
            <a:chExt cx="1042" cy="1102"/>
          </a:xfrm>
        </p:grpSpPr>
        <p:grpSp>
          <p:nvGrpSpPr>
            <p:cNvPr id="7209" name="Group 40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7211" name="Picture 41" descr="light_shadow"/>
              <p:cNvPicPr>
                <a:picLocks noChangeAspect="1" noChangeArrowheads="1"/>
              </p:cNvPicPr>
              <p:nvPr/>
            </p:nvPicPr>
            <p:blipFill>
              <a:blip r:embed="rId5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12" name="Picture 42" descr="circuler_1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63" name="Oval 43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6FF775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6FF775">
                      <a:alpha val="55000"/>
                    </a:srgbClr>
                  </a:gs>
                  <a:gs pos="100000">
                    <a:srgbClr val="6FF775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7210" name="Picture 44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93" name="Rectangle 45"/>
          <p:cNvSpPr>
            <a:spLocks noChangeArrowheads="1"/>
          </p:cNvSpPr>
          <p:nvPr/>
        </p:nvSpPr>
        <p:spPr bwMode="gray">
          <a:xfrm>
            <a:off x="2339975" y="2205038"/>
            <a:ext cx="94138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kk-KZ" altLang="ru-RU" sz="2800" b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Сын</a:t>
            </a:r>
          </a:p>
          <a:p>
            <a:pPr algn="ctr" eaLnBrk="1" hangingPunct="1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kk-KZ" altLang="ru-RU" sz="2800" b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есім</a:t>
            </a:r>
            <a:endParaRPr lang="en-US" altLang="ru-RU" sz="2800" b="1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94" name="Rectangle 46"/>
          <p:cNvSpPr>
            <a:spLocks noChangeArrowheads="1"/>
          </p:cNvSpPr>
          <p:nvPr/>
        </p:nvSpPr>
        <p:spPr bwMode="gray">
          <a:xfrm>
            <a:off x="5536406" y="2323054"/>
            <a:ext cx="12588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altLang="ru-RU" sz="2400" b="1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kk-KZ" altLang="ru-RU" sz="2400" b="1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өйлем</a:t>
            </a:r>
            <a:endParaRPr lang="en-US" altLang="ru-RU" sz="2400" b="1" dirty="0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195" name="Group 39"/>
          <p:cNvGrpSpPr>
            <a:grpSpLocks/>
          </p:cNvGrpSpPr>
          <p:nvPr/>
        </p:nvGrpSpPr>
        <p:grpSpPr bwMode="auto">
          <a:xfrm>
            <a:off x="3708400" y="1916113"/>
            <a:ext cx="1654175" cy="1749425"/>
            <a:chOff x="192" y="1917"/>
            <a:chExt cx="1042" cy="1102"/>
          </a:xfrm>
        </p:grpSpPr>
        <p:grpSp>
          <p:nvGrpSpPr>
            <p:cNvPr id="7202" name="Group 40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7204" name="Picture 41" descr="light_shadow"/>
              <p:cNvPicPr>
                <a:picLocks noChangeAspect="1" noChangeArrowheads="1"/>
              </p:cNvPicPr>
              <p:nvPr/>
            </p:nvPicPr>
            <p:blipFill>
              <a:blip r:embed="rId5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05" name="Picture 42" descr="circuler_1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" name="Oval 43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6FF775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6FF775">
                      <a:alpha val="55000"/>
                    </a:srgbClr>
                  </a:gs>
                  <a:gs pos="100000">
                    <a:srgbClr val="6FF775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pic>
          <p:nvPicPr>
            <p:cNvPr id="7203" name="Picture 44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96" name="Rectangle 46"/>
          <p:cNvSpPr>
            <a:spLocks noChangeArrowheads="1"/>
          </p:cNvSpPr>
          <p:nvPr/>
        </p:nvSpPr>
        <p:spPr bwMode="gray">
          <a:xfrm>
            <a:off x="3924300" y="2349500"/>
            <a:ext cx="13398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kk-KZ" altLang="ru-RU" sz="2800" b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Етістік</a:t>
            </a:r>
            <a:endParaRPr lang="en-US" altLang="ru-RU" sz="2800" b="1" dirty="0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gray">
          <a:xfrm>
            <a:off x="684213" y="1916113"/>
            <a:ext cx="8509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kk-KZ" altLang="ru-RU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Зат</a:t>
            </a:r>
          </a:p>
          <a:p>
            <a:pPr algn="ctr" eaLnBrk="1" hangingPunct="1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kk-KZ" altLang="ru-RU" sz="2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есім</a:t>
            </a:r>
            <a:endParaRPr lang="en-US" altLang="ru-RU" sz="2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98" name="Rectangle 31"/>
          <p:cNvSpPr>
            <a:spLocks noChangeArrowheads="1"/>
          </p:cNvSpPr>
          <p:nvPr/>
        </p:nvSpPr>
        <p:spPr bwMode="gray">
          <a:xfrm>
            <a:off x="2771775" y="1341438"/>
            <a:ext cx="4841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kk-KZ" altLang="ru-RU" sz="2800" b="1">
                <a:solidFill>
                  <a:srgbClr val="FF0000"/>
                </a:solidFill>
              </a:rPr>
              <a:t>2 </a:t>
            </a:r>
            <a:endParaRPr lang="en-US" altLang="ru-RU" sz="2800" b="1">
              <a:solidFill>
                <a:srgbClr val="FF0000"/>
              </a:solidFill>
            </a:endParaRPr>
          </a:p>
        </p:txBody>
      </p:sp>
      <p:sp>
        <p:nvSpPr>
          <p:cNvPr id="7199" name="Rectangle 31"/>
          <p:cNvSpPr>
            <a:spLocks noChangeArrowheads="1"/>
          </p:cNvSpPr>
          <p:nvPr/>
        </p:nvSpPr>
        <p:spPr bwMode="gray">
          <a:xfrm>
            <a:off x="4356100" y="1412875"/>
            <a:ext cx="4556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kk-KZ" altLang="ru-RU" sz="2800" b="1">
                <a:solidFill>
                  <a:srgbClr val="FF0000"/>
                </a:solidFill>
              </a:rPr>
              <a:t>3</a:t>
            </a:r>
            <a:r>
              <a:rPr lang="kk-KZ" altLang="ru-RU" sz="2000" b="1">
                <a:solidFill>
                  <a:srgbClr val="080808"/>
                </a:solidFill>
              </a:rPr>
              <a:t> </a:t>
            </a:r>
            <a:endParaRPr lang="en-US" altLang="ru-RU" sz="2000" b="1">
              <a:solidFill>
                <a:srgbClr val="080808"/>
              </a:solidFill>
            </a:endParaRPr>
          </a:p>
        </p:txBody>
      </p:sp>
      <p:sp>
        <p:nvSpPr>
          <p:cNvPr id="7200" name="Rectangle 31"/>
          <p:cNvSpPr>
            <a:spLocks noChangeArrowheads="1"/>
          </p:cNvSpPr>
          <p:nvPr/>
        </p:nvSpPr>
        <p:spPr bwMode="gray">
          <a:xfrm>
            <a:off x="5940425" y="1268413"/>
            <a:ext cx="384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kk-KZ" altLang="ru-RU" sz="2800" b="1">
                <a:solidFill>
                  <a:srgbClr val="FF0000"/>
                </a:solidFill>
              </a:rPr>
              <a:t>4</a:t>
            </a:r>
            <a:endParaRPr lang="en-US" altLang="ru-RU" sz="2800" b="1">
              <a:solidFill>
                <a:srgbClr val="FF0000"/>
              </a:solidFill>
            </a:endParaRPr>
          </a:p>
        </p:txBody>
      </p:sp>
      <p:sp>
        <p:nvSpPr>
          <p:cNvPr id="7201" name="Rectangle 31"/>
          <p:cNvSpPr>
            <a:spLocks noChangeArrowheads="1"/>
          </p:cNvSpPr>
          <p:nvPr/>
        </p:nvSpPr>
        <p:spPr bwMode="gray">
          <a:xfrm>
            <a:off x="7596188" y="1196975"/>
            <a:ext cx="4270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kk-KZ" altLang="ru-RU" sz="2400" b="1">
                <a:solidFill>
                  <a:srgbClr val="FF0000"/>
                </a:solidFill>
              </a:rPr>
              <a:t>5</a:t>
            </a:r>
            <a:r>
              <a:rPr lang="kk-KZ" altLang="ru-RU" sz="2000" b="1">
                <a:solidFill>
                  <a:srgbClr val="080808"/>
                </a:solidFill>
              </a:rPr>
              <a:t> </a:t>
            </a:r>
            <a:endParaRPr lang="en-US" altLang="ru-RU" sz="2000" b="1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873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Diagram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429" y="703"/>
            <a:chExt cx="2858" cy="2858"/>
          </a:xfrm>
        </p:grpSpPr>
        <p:sp>
          <p:nvSpPr>
            <p:cNvPr id="7" name="_s2052"/>
            <p:cNvSpPr>
              <a:spLocks noChangeShapeType="1"/>
            </p:cNvSpPr>
            <p:nvPr/>
          </p:nvSpPr>
          <p:spPr bwMode="auto">
            <a:xfrm flipH="1" flipV="1">
              <a:off x="2269" y="1792"/>
              <a:ext cx="296" cy="17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_s2053"/>
            <p:cNvSpPr>
              <a:spLocks noChangeArrowheads="1"/>
            </p:cNvSpPr>
            <p:nvPr/>
          </p:nvSpPr>
          <p:spPr bwMode="auto">
            <a:xfrm>
              <a:off x="1637" y="1284"/>
              <a:ext cx="679" cy="679"/>
            </a:xfrm>
            <a:prstGeom prst="ellipse">
              <a:avLst/>
            </a:prstGeom>
            <a:solidFill>
              <a:srgbClr val="9966FF"/>
            </a:solidFill>
            <a:ln w="28575">
              <a:solidFill>
                <a:srgbClr val="5F0FFF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k-KZ" altLang="ru-RU" sz="32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Ақылды</a:t>
              </a:r>
              <a:endPara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_s2054"/>
            <p:cNvSpPr>
              <a:spLocks noChangeShapeType="1"/>
            </p:cNvSpPr>
            <p:nvPr/>
          </p:nvSpPr>
          <p:spPr bwMode="auto">
            <a:xfrm flipH="1">
              <a:off x="2270" y="2301"/>
              <a:ext cx="296" cy="17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_s2055"/>
            <p:cNvSpPr>
              <a:spLocks noChangeArrowheads="1"/>
            </p:cNvSpPr>
            <p:nvPr/>
          </p:nvSpPr>
          <p:spPr bwMode="auto">
            <a:xfrm>
              <a:off x="1638" y="2302"/>
              <a:ext cx="679" cy="679"/>
            </a:xfrm>
            <a:prstGeom prst="ellipse">
              <a:avLst/>
            </a:prstGeom>
            <a:solidFill>
              <a:srgbClr val="FF00FF"/>
            </a:solidFill>
            <a:ln w="28575">
              <a:solidFill>
                <a:srgbClr val="CA00CA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k-KZ" altLang="ru-RU" sz="32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Білімді</a:t>
              </a:r>
              <a:endPara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_s2056"/>
            <p:cNvSpPr>
              <a:spLocks noChangeShapeType="1"/>
            </p:cNvSpPr>
            <p:nvPr/>
          </p:nvSpPr>
          <p:spPr bwMode="auto">
            <a:xfrm>
              <a:off x="2859" y="2469"/>
              <a:ext cx="0" cy="34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_s2057"/>
            <p:cNvSpPr>
              <a:spLocks noChangeArrowheads="1"/>
            </p:cNvSpPr>
            <p:nvPr/>
          </p:nvSpPr>
          <p:spPr bwMode="auto">
            <a:xfrm>
              <a:off x="2520" y="2810"/>
              <a:ext cx="679" cy="679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BE00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k-KZ" altLang="ru-RU" sz="28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Өз отанын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ru-RU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kumimoji="0" lang="kk-KZ" altLang="ru-RU" sz="28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үйетін</a:t>
              </a:r>
              <a:endParaRPr kumimoji="0" lang="en-US" alt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k-KZ" altLang="ru-RU" sz="28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патриот</a:t>
              </a:r>
              <a:endPara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_s2058"/>
            <p:cNvSpPr>
              <a:spLocks noChangeShapeType="1"/>
            </p:cNvSpPr>
            <p:nvPr/>
          </p:nvSpPr>
          <p:spPr bwMode="auto">
            <a:xfrm>
              <a:off x="3151" y="2300"/>
              <a:ext cx="296" cy="17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_s2059"/>
            <p:cNvSpPr>
              <a:spLocks noChangeArrowheads="1"/>
            </p:cNvSpPr>
            <p:nvPr/>
          </p:nvSpPr>
          <p:spPr bwMode="auto">
            <a:xfrm>
              <a:off x="3401" y="2301"/>
              <a:ext cx="679" cy="679"/>
            </a:xfrm>
            <a:prstGeom prst="ellipse">
              <a:avLst/>
            </a:prstGeom>
            <a:solidFill>
              <a:srgbClr val="01BD0A"/>
            </a:solidFill>
            <a:ln w="28575">
              <a:solidFill>
                <a:srgbClr val="019308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k-KZ" altLang="ru-RU" sz="36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Зиялы</a:t>
              </a:r>
              <a:endPara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_s2060"/>
            <p:cNvSpPr>
              <a:spLocks noChangeShapeType="1"/>
            </p:cNvSpPr>
            <p:nvPr/>
          </p:nvSpPr>
          <p:spPr bwMode="auto">
            <a:xfrm flipV="1">
              <a:off x="3151" y="1791"/>
              <a:ext cx="295" cy="17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_s2061"/>
            <p:cNvSpPr>
              <a:spLocks noChangeArrowheads="1"/>
            </p:cNvSpPr>
            <p:nvPr/>
          </p:nvSpPr>
          <p:spPr bwMode="auto">
            <a:xfrm>
              <a:off x="3401" y="1283"/>
              <a:ext cx="679" cy="679"/>
            </a:xfrm>
            <a:prstGeom prst="ellipse">
              <a:avLst/>
            </a:prstGeom>
            <a:solidFill>
              <a:srgbClr val="0399FF"/>
            </a:solidFill>
            <a:ln w="28575">
              <a:solidFill>
                <a:srgbClr val="4B595B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k-KZ" altLang="ru-RU" sz="32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Дарынды</a:t>
              </a:r>
              <a:endPara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_s2062"/>
            <p:cNvSpPr>
              <a:spLocks noChangeShapeType="1"/>
            </p:cNvSpPr>
            <p:nvPr/>
          </p:nvSpPr>
          <p:spPr bwMode="auto">
            <a:xfrm flipV="1">
              <a:off x="2858" y="1452"/>
              <a:ext cx="0" cy="34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_s2063"/>
            <p:cNvSpPr>
              <a:spLocks noChangeArrowheads="1"/>
            </p:cNvSpPr>
            <p:nvPr/>
          </p:nvSpPr>
          <p:spPr bwMode="auto">
            <a:xfrm>
              <a:off x="2519" y="774"/>
              <a:ext cx="679" cy="679"/>
            </a:xfrm>
            <a:prstGeom prst="ellipse">
              <a:avLst/>
            </a:prstGeom>
            <a:solidFill>
              <a:srgbClr val="FF8C01"/>
            </a:solidFill>
            <a:ln w="28575">
              <a:solidFill>
                <a:srgbClr val="D876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k-KZ" altLang="ru-RU" sz="32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Еңбекқор</a:t>
              </a:r>
              <a:endPara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_s2064"/>
            <p:cNvSpPr>
              <a:spLocks noChangeArrowheads="1"/>
            </p:cNvSpPr>
            <p:nvPr/>
          </p:nvSpPr>
          <p:spPr bwMode="auto">
            <a:xfrm>
              <a:off x="2519" y="1793"/>
              <a:ext cx="679" cy="679"/>
            </a:xfrm>
            <a:prstGeom prst="ellipse">
              <a:avLst/>
            </a:prstGeom>
            <a:solidFill>
              <a:srgbClr val="F1FD09"/>
            </a:solidFill>
            <a:ln w="28575">
              <a:solidFill>
                <a:srgbClr val="CAD402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k-KZ" altLang="ru-RU" sz="32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Қазіргі </a:t>
              </a:r>
              <a:endParaRPr kumimoji="0" lang="en-US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k-KZ" altLang="ru-RU" sz="32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адам</a:t>
              </a:r>
              <a:r>
                <a:rPr kumimoji="0" lang="kk-KZ" altLang="ru-RU" sz="4000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kumimoji="0" lang="ru-RU" alt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19671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altLang="ru-RU" smtClean="0"/>
              <a:t>Үйге</a:t>
            </a:r>
            <a:endParaRPr lang="ru-RU" altLang="ru-RU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7412" name="Рисунок 1" descr="3cfdf65e6c50_1304893335_1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439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28794" y="642918"/>
            <a:ext cx="5072927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kk-KZ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Үйге тапсырма</a:t>
            </a:r>
          </a:p>
        </p:txBody>
      </p:sp>
      <p:sp>
        <p:nvSpPr>
          <p:cNvPr id="17414" name="Прямоугольник 5"/>
          <p:cNvSpPr>
            <a:spLocks noChangeArrowheads="1"/>
          </p:cNvSpPr>
          <p:nvPr/>
        </p:nvSpPr>
        <p:spPr bwMode="auto">
          <a:xfrm>
            <a:off x="829269" y="1844824"/>
            <a:ext cx="728662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kk-KZ" sz="3600" dirty="0"/>
              <a:t> </a:t>
            </a:r>
            <a:r>
              <a:rPr lang="kk-KZ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1.Мәтінде кездесетін салт-дәстүрлерді теріп жазу.</a:t>
            </a:r>
            <a:endParaRPr lang="ru-RU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Өлеңнен өздеріңе ұнаған сюжеттен үзінді жаттап, суретін салу.</a:t>
            </a:r>
            <a:endParaRPr lang="ru-RU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3600" dirty="0"/>
              <a:t> 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811917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Line 6"/>
          <p:cNvSpPr>
            <a:spLocks noChangeShapeType="1"/>
          </p:cNvSpPr>
          <p:nvPr/>
        </p:nvSpPr>
        <p:spPr bwMode="auto">
          <a:xfrm>
            <a:off x="1042988" y="1268413"/>
            <a:ext cx="6842125" cy="0"/>
          </a:xfrm>
          <a:prstGeom prst="line">
            <a:avLst/>
          </a:prstGeom>
          <a:ln>
            <a:solidFill>
              <a:srgbClr val="7030A0"/>
            </a:solidFill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0" name="Line 7"/>
          <p:cNvSpPr>
            <a:spLocks noChangeShapeType="1"/>
          </p:cNvSpPr>
          <p:nvPr/>
        </p:nvSpPr>
        <p:spPr bwMode="auto">
          <a:xfrm>
            <a:off x="1042988" y="1268413"/>
            <a:ext cx="649287" cy="2663825"/>
          </a:xfrm>
          <a:prstGeom prst="line">
            <a:avLst/>
          </a:prstGeom>
          <a:ln>
            <a:solidFill>
              <a:srgbClr val="7030A0"/>
            </a:solidFill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4" name="Rectangle 8"/>
          <p:cNvSpPr>
            <a:spLocks noChangeArrowheads="1"/>
          </p:cNvSpPr>
          <p:nvPr/>
        </p:nvSpPr>
        <p:spPr bwMode="auto">
          <a:xfrm>
            <a:off x="855663" y="4117975"/>
            <a:ext cx="17002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k-KZ" alt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Жазушы</a:t>
            </a:r>
          </a:p>
        </p:txBody>
      </p:sp>
      <p:sp>
        <p:nvSpPr>
          <p:cNvPr id="14342" name="Line 9"/>
          <p:cNvSpPr>
            <a:spLocks noChangeShapeType="1"/>
          </p:cNvSpPr>
          <p:nvPr/>
        </p:nvSpPr>
        <p:spPr bwMode="auto">
          <a:xfrm>
            <a:off x="2551113" y="1268413"/>
            <a:ext cx="4762" cy="863600"/>
          </a:xfrm>
          <a:prstGeom prst="line">
            <a:avLst/>
          </a:prstGeom>
          <a:ln>
            <a:solidFill>
              <a:srgbClr val="7030A0"/>
            </a:solidFill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6" name="Rectangle 10"/>
          <p:cNvSpPr>
            <a:spLocks noChangeArrowheads="1"/>
          </p:cNvSpPr>
          <p:nvPr/>
        </p:nvSpPr>
        <p:spPr bwMode="auto">
          <a:xfrm>
            <a:off x="1936750" y="2132013"/>
            <a:ext cx="12271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k-KZ" alt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Ақын</a:t>
            </a:r>
          </a:p>
        </p:txBody>
      </p:sp>
      <p:sp>
        <p:nvSpPr>
          <p:cNvPr id="14344" name="Line 11"/>
          <p:cNvSpPr>
            <a:spLocks noChangeShapeType="1"/>
          </p:cNvSpPr>
          <p:nvPr/>
        </p:nvSpPr>
        <p:spPr bwMode="auto">
          <a:xfrm flipH="1">
            <a:off x="7380288" y="1268413"/>
            <a:ext cx="504825" cy="2663825"/>
          </a:xfrm>
          <a:prstGeom prst="line">
            <a:avLst/>
          </a:prstGeom>
          <a:ln>
            <a:solidFill>
              <a:srgbClr val="7030A0"/>
            </a:solidFill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8" name="Rectangle 12"/>
          <p:cNvSpPr>
            <a:spLocks noChangeArrowheads="1"/>
          </p:cNvSpPr>
          <p:nvPr/>
        </p:nvSpPr>
        <p:spPr bwMode="auto">
          <a:xfrm>
            <a:off x="6559550" y="4076700"/>
            <a:ext cx="1939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k-KZ" alt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Драматург</a:t>
            </a:r>
          </a:p>
        </p:txBody>
      </p:sp>
      <p:sp>
        <p:nvSpPr>
          <p:cNvPr id="14346" name="Line 13"/>
          <p:cNvSpPr>
            <a:spLocks noChangeShapeType="1"/>
          </p:cNvSpPr>
          <p:nvPr/>
        </p:nvSpPr>
        <p:spPr bwMode="auto">
          <a:xfrm flipH="1">
            <a:off x="4356100" y="1268413"/>
            <a:ext cx="0" cy="1512887"/>
          </a:xfrm>
          <a:prstGeom prst="line">
            <a:avLst/>
          </a:prstGeom>
          <a:ln>
            <a:solidFill>
              <a:srgbClr val="7030A0"/>
            </a:solidFill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0" name="Rectangle 14"/>
          <p:cNvSpPr>
            <a:spLocks noChangeArrowheads="1"/>
          </p:cNvSpPr>
          <p:nvPr/>
        </p:nvSpPr>
        <p:spPr bwMode="auto">
          <a:xfrm>
            <a:off x="2314575" y="2924175"/>
            <a:ext cx="35941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k-KZ" altLang="ru-RU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alt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Әдебиет зерттеушісі</a:t>
            </a:r>
          </a:p>
        </p:txBody>
      </p:sp>
      <p:sp>
        <p:nvSpPr>
          <p:cNvPr id="14348" name="Line 15"/>
          <p:cNvSpPr>
            <a:spLocks noChangeShapeType="1"/>
          </p:cNvSpPr>
          <p:nvPr/>
        </p:nvSpPr>
        <p:spPr bwMode="auto">
          <a:xfrm>
            <a:off x="6156325" y="1268413"/>
            <a:ext cx="0" cy="833437"/>
          </a:xfrm>
          <a:prstGeom prst="line">
            <a:avLst/>
          </a:prstGeom>
          <a:ln>
            <a:solidFill>
              <a:srgbClr val="7030A0"/>
            </a:solidFill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2" name="Rectangle 16"/>
          <p:cNvSpPr>
            <a:spLocks noChangeArrowheads="1"/>
          </p:cNvSpPr>
          <p:nvPr/>
        </p:nvSpPr>
        <p:spPr bwMode="auto">
          <a:xfrm>
            <a:off x="5203825" y="2101850"/>
            <a:ext cx="22225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k-KZ" alt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Аудармашы</a:t>
            </a:r>
            <a:r>
              <a:rPr lang="ru-RU" altLang="ru-RU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025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38" y="333375"/>
            <a:ext cx="463391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54" name="Rectangle 8"/>
          <p:cNvSpPr>
            <a:spLocks noChangeArrowheads="1"/>
          </p:cNvSpPr>
          <p:nvPr/>
        </p:nvSpPr>
        <p:spPr bwMode="auto">
          <a:xfrm>
            <a:off x="555625" y="4902200"/>
            <a:ext cx="8274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k-KZ" altLang="ru-RU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Филология ғылымдарының докторы, профессор</a:t>
            </a:r>
          </a:p>
        </p:txBody>
      </p:sp>
      <p:sp>
        <p:nvSpPr>
          <p:cNvPr id="10255" name="Прямоугольник 2"/>
          <p:cNvSpPr>
            <a:spLocks noChangeArrowheads="1"/>
          </p:cNvSpPr>
          <p:nvPr/>
        </p:nvSpPr>
        <p:spPr bwMode="auto">
          <a:xfrm>
            <a:off x="547688" y="5445125"/>
            <a:ext cx="81756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kk-KZ" altLang="ru-RU" sz="2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Республикалық «Жас алаш», «Қазақ әдебиеті» газеттерінде қызмет атқарған.</a:t>
            </a:r>
            <a:endParaRPr lang="ru-RU" altLang="ru-RU" sz="2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3326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self_help_library_home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414" y="4293096"/>
            <a:ext cx="4117851" cy="254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5" descr="Tazhibae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3416763" cy="5204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Прямоугольник 1"/>
          <p:cNvSpPr>
            <a:spLocks noChangeArrowheads="1"/>
          </p:cNvSpPr>
          <p:nvPr/>
        </p:nvSpPr>
        <p:spPr bwMode="auto">
          <a:xfrm>
            <a:off x="3923928" y="1007647"/>
            <a:ext cx="507682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kk-KZ" altLang="ru-RU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altLang="ru-RU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«Әбділда Тәжібаев – қазақ поэзиясына әсерлі, сапалы көркем бір </a:t>
            </a:r>
            <a:r>
              <a:rPr lang="ru-RU" altLang="ru-RU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ағым  кіргізген ақын»</a:t>
            </a:r>
            <a:r>
              <a:rPr lang="ru-RU" altLang="ru-RU" sz="32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altLang="ru-RU" sz="32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		</a:t>
            </a:r>
            <a:r>
              <a:rPr lang="kk-KZ" alt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Мұхтар </a:t>
            </a:r>
            <a:r>
              <a:rPr lang="kk-KZ" altLang="ru-RU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Әуезов</a:t>
            </a:r>
            <a:endParaRPr lang="ru-RU" altLang="ru-RU" sz="32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1736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" y="6350"/>
            <a:ext cx="91821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 Box 9"/>
          <p:cNvSpPr txBox="1">
            <a:spLocks noChangeArrowheads="1"/>
          </p:cNvSpPr>
          <p:nvPr/>
        </p:nvSpPr>
        <p:spPr bwMode="auto">
          <a:xfrm>
            <a:off x="846902" y="1916832"/>
            <a:ext cx="76327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k-KZ" sz="3200" b="1" i="1" dirty="0" smtClean="0">
                <a:solidFill>
                  <a:srgbClr val="CC0000"/>
                </a:solidFill>
                <a:latin typeface="Century Schoolbook" charset="-52"/>
              </a:rPr>
              <a:t/>
            </a:r>
            <a:br>
              <a:rPr lang="kk-KZ" sz="3200" b="1" i="1" dirty="0" smtClean="0">
                <a:solidFill>
                  <a:srgbClr val="CC0000"/>
                </a:solidFill>
                <a:latin typeface="Century Schoolbook" charset="-52"/>
              </a:rPr>
            </a:br>
            <a:r>
              <a:rPr lang="kk-KZ" sz="5400" b="1" i="1" dirty="0" smtClean="0">
                <a:solidFill>
                  <a:srgbClr val="0000FF"/>
                </a:solidFill>
                <a:latin typeface="Times New Roman" pitchFamily="18" charset="0"/>
              </a:rPr>
              <a:t> С.Бегалин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k-KZ" sz="5400" b="1" i="1" dirty="0" smtClean="0">
                <a:solidFill>
                  <a:srgbClr val="0000FF"/>
                </a:solidFill>
                <a:latin typeface="Times New Roman" pitchFamily="18" charset="0"/>
              </a:rPr>
              <a:t>«Бала Шоқан»</a:t>
            </a:r>
            <a:endParaRPr lang="ru-RU" sz="2800" dirty="0" smtClean="0">
              <a:solidFill>
                <a:srgbClr val="0000FF"/>
              </a:solidFill>
              <a:latin typeface="Arial" pitchFamily="34" charset="0"/>
            </a:endParaRPr>
          </a:p>
        </p:txBody>
      </p:sp>
      <p:pic>
        <p:nvPicPr>
          <p:cNvPr id="5" name="Загнутый угол 1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59" y="0"/>
            <a:ext cx="8569325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8721" y="935142"/>
            <a:ext cx="5694188" cy="2492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kk-KZ" sz="32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Желтоқсанның тоғызы</a:t>
            </a:r>
          </a:p>
          <a:p>
            <a:pPr>
              <a:buFont typeface="Wingdings 2" pitchFamily="18" charset="2"/>
              <a:buNone/>
            </a:pPr>
            <a:r>
              <a:rPr lang="kk-KZ" sz="32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Сынып жұмысы</a:t>
            </a:r>
          </a:p>
          <a:p>
            <a:pPr>
              <a:buFont typeface="Wingdings 2" pitchFamily="18" charset="2"/>
              <a:buNone/>
            </a:pPr>
            <a:r>
              <a:rPr lang="kk-KZ" sz="32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Әбділда Тәжібаев  (1909-1995)</a:t>
            </a:r>
          </a:p>
          <a:p>
            <a:pPr>
              <a:buFont typeface="Wingdings 2" pitchFamily="18" charset="2"/>
              <a:buNone/>
            </a:pPr>
            <a:r>
              <a:rPr lang="kk-KZ" sz="32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«Толағай» әдеби ертегісі</a:t>
            </a:r>
          </a:p>
          <a:p>
            <a:pPr>
              <a:buFont typeface="Wingdings 2" pitchFamily="18" charset="2"/>
              <a:buNone/>
            </a:pPr>
            <a:endParaRPr lang="ru-RU" sz="2800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4074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3" name="Group 3"/>
          <p:cNvGrpSpPr>
            <a:grpSpLocks/>
          </p:cNvGrpSpPr>
          <p:nvPr/>
        </p:nvGrpSpPr>
        <p:grpSpPr bwMode="auto">
          <a:xfrm rot="5400000">
            <a:off x="3542381" y="-1359321"/>
            <a:ext cx="1818137" cy="7281394"/>
            <a:chOff x="513" y="998"/>
            <a:chExt cx="1109" cy="2271"/>
          </a:xfrm>
        </p:grpSpPr>
        <p:sp>
          <p:nvSpPr>
            <p:cNvPr id="5150" name="Freeform 4"/>
            <p:cNvSpPr>
              <a:spLocks/>
            </p:cNvSpPr>
            <p:nvPr/>
          </p:nvSpPr>
          <p:spPr bwMode="gray">
            <a:xfrm flipV="1">
              <a:off x="683" y="2087"/>
              <a:ext cx="933" cy="1182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33"/>
                <a:gd name="T37" fmla="*/ 0 h 1182"/>
                <a:gd name="T38" fmla="*/ 933 w 933"/>
                <a:gd name="T39" fmla="*/ 1182 h 118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51" name="Freeform 5"/>
            <p:cNvSpPr>
              <a:spLocks/>
            </p:cNvSpPr>
            <p:nvPr/>
          </p:nvSpPr>
          <p:spPr bwMode="gray">
            <a:xfrm rot="-5400000">
              <a:off x="917" y="1548"/>
              <a:ext cx="301" cy="1109"/>
            </a:xfrm>
            <a:custGeom>
              <a:avLst/>
              <a:gdLst>
                <a:gd name="T0" fmla="*/ 742 w 142"/>
                <a:gd name="T1" fmla="*/ 13 h 604"/>
                <a:gd name="T2" fmla="*/ 903 w 142"/>
                <a:gd name="T3" fmla="*/ 5367 h 604"/>
                <a:gd name="T4" fmla="*/ 0 w 142"/>
                <a:gd name="T5" fmla="*/ 5383 h 604"/>
                <a:gd name="T6" fmla="*/ 1456 w 142"/>
                <a:gd name="T7" fmla="*/ 6863 h 604"/>
                <a:gd name="T8" fmla="*/ 2866 w 142"/>
                <a:gd name="T9" fmla="*/ 5383 h 604"/>
                <a:gd name="T10" fmla="*/ 2018 w 142"/>
                <a:gd name="T11" fmla="*/ 5383 h 604"/>
                <a:gd name="T12" fmla="*/ 1999 w 142"/>
                <a:gd name="T13" fmla="*/ 0 h 604"/>
                <a:gd name="T14" fmla="*/ 742 w 142"/>
                <a:gd name="T15" fmla="*/ 13 h 6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2"/>
                <a:gd name="T25" fmla="*/ 0 h 604"/>
                <a:gd name="T26" fmla="*/ 142 w 142"/>
                <a:gd name="T27" fmla="*/ 604 h 6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52" name="Freeform 6"/>
            <p:cNvSpPr>
              <a:spLocks/>
            </p:cNvSpPr>
            <p:nvPr/>
          </p:nvSpPr>
          <p:spPr bwMode="gray">
            <a:xfrm>
              <a:off x="677" y="998"/>
              <a:ext cx="933" cy="1182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33"/>
                <a:gd name="T37" fmla="*/ 0 h 1182"/>
                <a:gd name="T38" fmla="*/ 933 w 933"/>
                <a:gd name="T39" fmla="*/ 1182 h 118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125" name="AutoShape 8"/>
          <p:cNvSpPr>
            <a:spLocks noChangeArrowheads="1"/>
          </p:cNvSpPr>
          <p:nvPr/>
        </p:nvSpPr>
        <p:spPr bwMode="gray">
          <a:xfrm>
            <a:off x="4287838" y="3476625"/>
            <a:ext cx="376237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127" name="AutoShape 10"/>
          <p:cNvSpPr>
            <a:spLocks noChangeArrowheads="1"/>
          </p:cNvSpPr>
          <p:nvPr/>
        </p:nvSpPr>
        <p:spPr bwMode="gray">
          <a:xfrm>
            <a:off x="4260850" y="5018088"/>
            <a:ext cx="376238" cy="347662"/>
          </a:xfrm>
          <a:prstGeom prst="rightArrow">
            <a:avLst>
              <a:gd name="adj1" fmla="val 50000"/>
              <a:gd name="adj2" fmla="val 45091"/>
            </a:avLst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5136" name="Picture 19" descr="YG_circl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58" y="251755"/>
            <a:ext cx="7867333" cy="112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2" name="Text Box 25"/>
          <p:cNvSpPr txBox="1">
            <a:spLocks noChangeArrowheads="1"/>
          </p:cNvSpPr>
          <p:nvPr/>
        </p:nvSpPr>
        <p:spPr bwMode="white">
          <a:xfrm>
            <a:off x="6538515" y="5385186"/>
            <a:ext cx="1673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ru-RU" sz="2400" b="1">
                <a:solidFill>
                  <a:srgbClr val="FEFFFF"/>
                </a:solidFill>
              </a:rPr>
              <a:t> </a:t>
            </a:r>
            <a:r>
              <a:rPr lang="kk-KZ" altLang="ru-RU" sz="2400" b="1">
                <a:solidFill>
                  <a:srgbClr val="FEFFFF"/>
                </a:solidFill>
              </a:rPr>
              <a:t>ІІ топ</a:t>
            </a:r>
            <a:endParaRPr lang="en-US" altLang="ru-RU" sz="2400" b="1">
              <a:solidFill>
                <a:srgbClr val="FEFFFF"/>
              </a:solidFill>
            </a:endParaRPr>
          </a:p>
        </p:txBody>
      </p:sp>
      <p:sp>
        <p:nvSpPr>
          <p:cNvPr id="5149" name="Text Box 25"/>
          <p:cNvSpPr txBox="1">
            <a:spLocks noChangeArrowheads="1"/>
          </p:cNvSpPr>
          <p:nvPr/>
        </p:nvSpPr>
        <p:spPr bwMode="white">
          <a:xfrm>
            <a:off x="1418495" y="5308159"/>
            <a:ext cx="6264696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ru-RU" sz="2400" b="1" dirty="0">
                <a:solidFill>
                  <a:srgbClr val="FEFFFF"/>
                </a:solidFill>
              </a:rPr>
              <a:t> </a:t>
            </a:r>
            <a:r>
              <a:rPr lang="kk-KZ" altLang="ru-RU" sz="2400" b="1" dirty="0" smtClean="0">
                <a:solidFill>
                  <a:srgbClr val="FEFFFF"/>
                </a:solidFill>
              </a:rPr>
              <a:t>І </a:t>
            </a:r>
            <a:r>
              <a:rPr lang="kk-KZ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Әдеби ертегілер</a:t>
            </a:r>
            <a:endParaRPr lang="en-US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kk-KZ" altLang="ru-RU" sz="2400" b="1" dirty="0" smtClean="0">
                <a:solidFill>
                  <a:srgbClr val="FEFFFF"/>
                </a:solidFill>
              </a:rPr>
              <a:t>топ</a:t>
            </a:r>
            <a:endParaRPr lang="en-US" altLang="ru-RU" sz="2400" b="1" dirty="0">
              <a:solidFill>
                <a:srgbClr val="FEFF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78232" y="427310"/>
            <a:ext cx="394997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alt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Ертегілер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264442"/>
            <a:ext cx="299953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200" b="1" cap="none" spc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Қиял-ғажайып</a:t>
            </a:r>
          </a:p>
          <a:p>
            <a:pPr algn="ctr"/>
            <a:r>
              <a:rPr lang="kk-KZ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ертегілер</a:t>
            </a:r>
            <a:endParaRPr lang="en-US" sz="3200" b="1" cap="none" spc="0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561255" y="3257836"/>
            <a:ext cx="2090637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200" b="1" cap="none" spc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Шыншыл</a:t>
            </a:r>
          </a:p>
          <a:p>
            <a:pPr algn="ctr"/>
            <a:r>
              <a:rPr lang="kk-KZ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ертегілер</a:t>
            </a:r>
            <a:r>
              <a:rPr lang="kk-KZ" sz="3200" b="1" cap="none" spc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cap="none" spc="0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410071" y="3246506"/>
            <a:ext cx="27047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3200" b="1" cap="none" spc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Хайуанаттар </a:t>
            </a:r>
          </a:p>
          <a:p>
            <a:pPr algn="ctr"/>
            <a:r>
              <a:rPr lang="kk-KZ" sz="32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уралы</a:t>
            </a:r>
          </a:p>
          <a:p>
            <a:pPr algn="ctr"/>
            <a:r>
              <a:rPr lang="kk-KZ" sz="3200" b="1" cap="none" spc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ертегілер</a:t>
            </a:r>
            <a:endParaRPr lang="en-US" sz="3200" b="1" cap="none" spc="0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3046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9" grpId="0"/>
      <p:bldP spid="4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6350"/>
            <a:ext cx="91821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813623"/>
              </p:ext>
            </p:extLst>
          </p:nvPr>
        </p:nvGraphicFramePr>
        <p:xfrm>
          <a:off x="539552" y="1556792"/>
          <a:ext cx="8064896" cy="409545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3973461"/>
                <a:gridCol w="4091435"/>
              </a:tblGrid>
              <a:tr h="40954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kk-KZ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Авторы жоқ. Ойдан шығарылады. Ауызша айтылып, ұрпаққа тараған. Көбінесе қарасөз түрінде айтылады. Ертегілердің үш түрі бар. Басталуы бір – біріне ұқсас.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kk-KZ" sz="28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Авторы белгілі</a:t>
                      </a:r>
                      <a:r>
                        <a:rPr lang="kk-KZ" sz="28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28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 </a:t>
                      </a:r>
                      <a:r>
                        <a:rPr lang="kk-KZ" sz="28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арасында ауызша айтылып келген әңгіме, аңыздардың негізінде туады. Өлең және қарасөз түрінде айтылады</a:t>
                      </a:r>
                      <a:r>
                        <a:rPr lang="kk-KZ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56486"/>
              </p:ext>
            </p:extLst>
          </p:nvPr>
        </p:nvGraphicFramePr>
        <p:xfrm>
          <a:off x="539552" y="692696"/>
          <a:ext cx="8064896" cy="5850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3973461"/>
                <a:gridCol w="4091435"/>
              </a:tblGrid>
              <a:tr h="5850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3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Халық ертегілері</a:t>
                      </a:r>
                      <a:endParaRPr lang="ru-RU" sz="2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3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Әдеби ертегілер</a:t>
                      </a:r>
                      <a:endParaRPr lang="ru-RU" sz="2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23883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kaz.docdat.com/pars_docs/refs/80/79461/79461_html_m2840d0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20894"/>
            <a:ext cx="44328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err="1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Шығыс</a:t>
            </a:r>
            <a:r>
              <a:rPr lang="ru-RU" sz="2800" b="1" cap="none" spc="0" dirty="0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cap="none" spc="0" dirty="0" err="1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Қазақсан</a:t>
            </a:r>
            <a:r>
              <a:rPr lang="ru-RU" sz="2800" b="1" cap="none" spc="0" dirty="0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cap="none" spc="0" dirty="0" err="1" smtClean="0">
                <a:ln w="0"/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облысы</a:t>
            </a:r>
            <a:endParaRPr lang="ru-RU" sz="2800" b="1" cap="none" spc="0" dirty="0">
              <a:ln w="0"/>
              <a:solidFill>
                <a:srgbClr val="0000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698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encrypted-tbn3.gstatic.com/images?q=tbn:ANd9GcS5dU45RwGkQjiR3HXwPgK8s0J0p_m3rT4sW6wwrE2KAZrhmjB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2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260648"/>
            <a:ext cx="50930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kk-KZ" sz="4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Толағай</a:t>
            </a:r>
            <a:r>
              <a:rPr lang="en-US" sz="4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4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тауы</a:t>
            </a:r>
            <a:endParaRPr lang="ru-RU" sz="4400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9548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3_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600" b="1" i="1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600" b="1" i="1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4_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600" b="1" i="1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600" b="1" i="1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510</Words>
  <Application>Microsoft Office PowerPoint</Application>
  <PresentationFormat>Экран (4:3)</PresentationFormat>
  <Paragraphs>170</Paragraphs>
  <Slides>28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28</vt:i4>
      </vt:variant>
    </vt:vector>
  </HeadingPairs>
  <TitlesOfParts>
    <vt:vector size="38" baseType="lpstr">
      <vt:lpstr>Arial</vt:lpstr>
      <vt:lpstr>Arial Black</vt:lpstr>
      <vt:lpstr>Calibri</vt:lpstr>
      <vt:lpstr>Century Schoolbook</vt:lpstr>
      <vt:lpstr>Times New Roman</vt:lpstr>
      <vt:lpstr>Wingdings</vt:lpstr>
      <vt:lpstr>Wingdings 2</vt:lpstr>
      <vt:lpstr>1_Тема Office</vt:lpstr>
      <vt:lpstr>13_Пиксел</vt:lpstr>
      <vt:lpstr>14_Пиксел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Қорытындылау</vt:lpstr>
      <vt:lpstr>Презентация PowerPoint</vt:lpstr>
      <vt:lpstr>Үйге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U4itel-1</cp:lastModifiedBy>
  <cp:revision>96</cp:revision>
  <dcterms:modified xsi:type="dcterms:W3CDTF">2014-12-13T07:49:19Z</dcterms:modified>
</cp:coreProperties>
</file>