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77" r:id="rId3"/>
    <p:sldId id="257" r:id="rId4"/>
    <p:sldId id="258" r:id="rId5"/>
    <p:sldId id="286" r:id="rId6"/>
    <p:sldId id="287" r:id="rId7"/>
    <p:sldId id="288" r:id="rId8"/>
    <p:sldId id="259" r:id="rId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27" autoAdjust="0"/>
    <p:restoredTop sz="94660"/>
  </p:normalViewPr>
  <p:slideViewPr>
    <p:cSldViewPr>
      <p:cViewPr varScale="1">
        <p:scale>
          <a:sx n="87" d="100"/>
          <a:sy n="87" d="100"/>
        </p:scale>
        <p:origin x="146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389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89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89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89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970373B-30EF-4E5F-9F21-3961F3E2145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86164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19" name="Rectangle 27" descr="02"/>
          <p:cNvSpPr>
            <a:spLocks noChangeArrowheads="1"/>
          </p:cNvSpPr>
          <p:nvPr/>
        </p:nvSpPr>
        <p:spPr bwMode="gray">
          <a:xfrm rot="-472398">
            <a:off x="381000" y="304800"/>
            <a:ext cx="4267200" cy="42672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38100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17" name="Rectangle 25" descr="01"/>
          <p:cNvSpPr>
            <a:spLocks noChangeArrowheads="1"/>
          </p:cNvSpPr>
          <p:nvPr/>
        </p:nvSpPr>
        <p:spPr bwMode="gray">
          <a:xfrm rot="-1211045">
            <a:off x="762000" y="1219200"/>
            <a:ext cx="4876800" cy="4876800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57150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pic>
        <p:nvPicPr>
          <p:cNvPr id="8204" name="Picture 12" descr="0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26" b="6250"/>
          <a:stretch>
            <a:fillRect/>
          </a:stretch>
        </p:blipFill>
        <p:spPr bwMode="gray">
          <a:xfrm>
            <a:off x="2466975" y="0"/>
            <a:ext cx="21050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99" name="Freeform 7"/>
          <p:cNvSpPr>
            <a:spLocks/>
          </p:cNvSpPr>
          <p:nvPr/>
        </p:nvSpPr>
        <p:spPr bwMode="gray">
          <a:xfrm>
            <a:off x="2895600" y="0"/>
            <a:ext cx="6248400" cy="6858000"/>
          </a:xfrm>
          <a:custGeom>
            <a:avLst/>
            <a:gdLst>
              <a:gd name="T0" fmla="*/ 305 w 3936"/>
              <a:gd name="T1" fmla="*/ 4317 h 4320"/>
              <a:gd name="T2" fmla="*/ 0 w 3936"/>
              <a:gd name="T3" fmla="*/ 0 h 4320"/>
              <a:gd name="T4" fmla="*/ 3936 w 3936"/>
              <a:gd name="T5" fmla="*/ 0 h 4320"/>
              <a:gd name="T6" fmla="*/ 3936 w 3936"/>
              <a:gd name="T7" fmla="*/ 4320 h 4320"/>
              <a:gd name="T8" fmla="*/ 305 w 3936"/>
              <a:gd name="T9" fmla="*/ 4317 h 43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936" h="4320">
                <a:moveTo>
                  <a:pt x="305" y="4317"/>
                </a:moveTo>
                <a:lnTo>
                  <a:pt x="0" y="0"/>
                </a:lnTo>
                <a:lnTo>
                  <a:pt x="3936" y="0"/>
                </a:lnTo>
                <a:lnTo>
                  <a:pt x="3936" y="4320"/>
                </a:lnTo>
                <a:lnTo>
                  <a:pt x="305" y="4317"/>
                </a:lnTo>
                <a:close/>
              </a:path>
            </a:pathLst>
          </a:cu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tint val="73725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048000" y="1295400"/>
            <a:ext cx="5638800" cy="1012825"/>
          </a:xfrm>
        </p:spPr>
        <p:txBody>
          <a:bodyPr/>
          <a:lstStyle>
            <a:lvl1pPr algn="r">
              <a:defRPr sz="5500"/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en-US" noProof="0" smtClean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733800" y="2514600"/>
            <a:ext cx="4953000" cy="533400"/>
          </a:xfrm>
          <a:effectLst>
            <a:outerShdw dist="17961" dir="2700000" algn="ctr" rotWithShape="0">
              <a:schemeClr val="bg2"/>
            </a:outerShdw>
          </a:effectLst>
        </p:spPr>
        <p:txBody>
          <a:bodyPr/>
          <a:lstStyle>
            <a:lvl1pPr marL="0" indent="0" algn="r">
              <a:buFontTx/>
              <a:buNone/>
              <a:defRPr sz="2000"/>
            </a:lvl1pPr>
          </a:lstStyle>
          <a:p>
            <a:pPr lvl="0"/>
            <a:r>
              <a:rPr lang="ru-RU" noProof="0" smtClean="0"/>
              <a:t>Образец подзаголовка</a:t>
            </a:r>
            <a:endParaRPr lang="en-US" noProof="0" smtClean="0"/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477000"/>
            <a:ext cx="2133600" cy="24447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477000"/>
            <a:ext cx="2895600" cy="24447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477000"/>
            <a:ext cx="2133600" cy="244475"/>
          </a:xfrm>
        </p:spPr>
        <p:txBody>
          <a:bodyPr/>
          <a:lstStyle>
            <a:lvl1pPr>
              <a:defRPr/>
            </a:lvl1pPr>
          </a:lstStyle>
          <a:p>
            <a:fld id="{27FF7FEF-A908-4D39-8475-69038AE38247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8203" name="Text Box 11"/>
          <p:cNvSpPr txBox="1">
            <a:spLocks noChangeArrowheads="1"/>
          </p:cNvSpPr>
          <p:nvPr/>
        </p:nvSpPr>
        <p:spPr bwMode="gray">
          <a:xfrm>
            <a:off x="7772400" y="6186488"/>
            <a:ext cx="10350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/>
              <a:t>L/O/G/O</a:t>
            </a:r>
          </a:p>
        </p:txBody>
      </p:sp>
      <p:sp>
        <p:nvSpPr>
          <p:cNvPr id="8205" name="Line 13"/>
          <p:cNvSpPr>
            <a:spLocks noChangeShapeType="1"/>
          </p:cNvSpPr>
          <p:nvPr/>
        </p:nvSpPr>
        <p:spPr bwMode="gray">
          <a:xfrm>
            <a:off x="3657600" y="5257800"/>
            <a:ext cx="50292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206" name="Line 14"/>
          <p:cNvSpPr>
            <a:spLocks noChangeShapeType="1"/>
          </p:cNvSpPr>
          <p:nvPr/>
        </p:nvSpPr>
        <p:spPr bwMode="gray">
          <a:xfrm>
            <a:off x="3657600" y="5486400"/>
            <a:ext cx="50292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207" name="Line 15"/>
          <p:cNvSpPr>
            <a:spLocks noChangeShapeType="1"/>
          </p:cNvSpPr>
          <p:nvPr/>
        </p:nvSpPr>
        <p:spPr bwMode="gray">
          <a:xfrm>
            <a:off x="3657600" y="5715000"/>
            <a:ext cx="50292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208" name="Line 16"/>
          <p:cNvSpPr>
            <a:spLocks noChangeShapeType="1"/>
          </p:cNvSpPr>
          <p:nvPr/>
        </p:nvSpPr>
        <p:spPr bwMode="gray">
          <a:xfrm>
            <a:off x="3657600" y="5943600"/>
            <a:ext cx="50292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209" name="Line 17"/>
          <p:cNvSpPr>
            <a:spLocks noChangeShapeType="1"/>
          </p:cNvSpPr>
          <p:nvPr/>
        </p:nvSpPr>
        <p:spPr bwMode="gray">
          <a:xfrm>
            <a:off x="3657600" y="6172200"/>
            <a:ext cx="50292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pic>
        <p:nvPicPr>
          <p:cNvPr id="8221" name="Picture 29" descr="0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1444625" y="0"/>
            <a:ext cx="384175" cy="614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22" name="Picture 30" descr="0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1676400" y="1193800"/>
            <a:ext cx="396875" cy="63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26" name="Picture 34" descr="0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3657600" y="4884738"/>
            <a:ext cx="2971800" cy="2049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82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82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8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8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800" decel="100000"/>
                                        <p:tgtEl>
                                          <p:spTgt spid="82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82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82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82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2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2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2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2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2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2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2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2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2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2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2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2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19" grpId="0" animBg="1"/>
      <p:bldP spid="8217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368F63-768C-4361-9B41-2920B774C30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7496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76200"/>
            <a:ext cx="2057400" cy="60499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76200"/>
            <a:ext cx="6019800" cy="60499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1A3690-BE54-4179-9134-BEEA8321B55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07210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CFEC12-F308-4046-A683-1D575531E62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04585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37E399-20F3-4AF2-9EC0-AF89DF2F393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94473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18BAA1-E2A2-4E62-9E79-3F05BEDB0CD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5723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518E18-CD6E-4638-9478-A309A02DD3D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4777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FE3854-2150-4C38-9059-EA7654313B6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54899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B6CE4C-CA9C-4712-A11F-140A6BEB10D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13655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35F666-55FA-4991-A748-F3FE6986219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37057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81BBEC-8239-4C38-A4E9-85D2EBD076F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3189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18" Type="http://schemas.openxmlformats.org/officeDocument/2006/relationships/image" Target="../media/image6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4" name="Picture 30" descr="01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42" b="6250"/>
          <a:stretch>
            <a:fillRect/>
          </a:stretch>
        </p:blipFill>
        <p:spPr bwMode="gray">
          <a:xfrm>
            <a:off x="152400" y="0"/>
            <a:ext cx="14478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55" name="Freeform 31"/>
          <p:cNvSpPr>
            <a:spLocks/>
          </p:cNvSpPr>
          <p:nvPr/>
        </p:nvSpPr>
        <p:spPr bwMode="ltGray">
          <a:xfrm>
            <a:off x="228600" y="0"/>
            <a:ext cx="8915400" cy="6883400"/>
          </a:xfrm>
          <a:custGeom>
            <a:avLst/>
            <a:gdLst>
              <a:gd name="T0" fmla="*/ 312 w 5480"/>
              <a:gd name="T1" fmla="*/ 4336 h 4336"/>
              <a:gd name="T2" fmla="*/ 0 w 5480"/>
              <a:gd name="T3" fmla="*/ 0 h 4336"/>
              <a:gd name="T4" fmla="*/ 5480 w 5480"/>
              <a:gd name="T5" fmla="*/ 0 h 4336"/>
              <a:gd name="T6" fmla="*/ 5480 w 5480"/>
              <a:gd name="T7" fmla="*/ 4320 h 4336"/>
              <a:gd name="T8" fmla="*/ 312 w 5480"/>
              <a:gd name="T9" fmla="*/ 4336 h 43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480" h="4336">
                <a:moveTo>
                  <a:pt x="312" y="4336"/>
                </a:moveTo>
                <a:lnTo>
                  <a:pt x="0" y="0"/>
                </a:lnTo>
                <a:lnTo>
                  <a:pt x="5480" y="0"/>
                </a:lnTo>
                <a:lnTo>
                  <a:pt x="5480" y="4320"/>
                </a:lnTo>
                <a:lnTo>
                  <a:pt x="312" y="4336"/>
                </a:lnTo>
                <a:close/>
              </a:path>
            </a:pathLst>
          </a:custGeom>
          <a:gradFill rotWithShape="1">
            <a:gsLst>
              <a:gs pos="0">
                <a:schemeClr val="folHlink">
                  <a:gamma/>
                  <a:tint val="33725"/>
                  <a:invGamma/>
                </a:schemeClr>
              </a:gs>
              <a:gs pos="100000">
                <a:schemeClr val="folHlink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914400" y="76200"/>
            <a:ext cx="6934200" cy="914400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pic>
        <p:nvPicPr>
          <p:cNvPr id="1044" name="Picture 20" descr="06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76200" y="5638800"/>
            <a:ext cx="1676400" cy="1155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45" name="Text Box 21"/>
          <p:cNvSpPr txBox="1">
            <a:spLocks noChangeArrowheads="1"/>
          </p:cNvSpPr>
          <p:nvPr/>
        </p:nvSpPr>
        <p:spPr bwMode="gray">
          <a:xfrm>
            <a:off x="7050088" y="6465888"/>
            <a:ext cx="2017712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400"/>
              <a:t>www.themegallery.com</a:t>
            </a:r>
          </a:p>
        </p:txBody>
      </p:sp>
      <p:grpSp>
        <p:nvGrpSpPr>
          <p:cNvPr id="1046" name="Group 22"/>
          <p:cNvGrpSpPr>
            <a:grpSpLocks/>
          </p:cNvGrpSpPr>
          <p:nvPr/>
        </p:nvGrpSpPr>
        <p:grpSpPr bwMode="auto">
          <a:xfrm>
            <a:off x="762000" y="381000"/>
            <a:ext cx="6781800" cy="609600"/>
            <a:chOff x="480" y="240"/>
            <a:chExt cx="3168" cy="576"/>
          </a:xfrm>
        </p:grpSpPr>
        <p:sp>
          <p:nvSpPr>
            <p:cNvPr id="1047" name="Line 23"/>
            <p:cNvSpPr>
              <a:spLocks noChangeShapeType="1"/>
            </p:cNvSpPr>
            <p:nvPr userDrawn="1"/>
          </p:nvSpPr>
          <p:spPr bwMode="gray">
            <a:xfrm>
              <a:off x="480" y="240"/>
              <a:ext cx="3168" cy="0"/>
            </a:xfrm>
            <a:prstGeom prst="line">
              <a:avLst/>
            </a:prstGeom>
            <a:noFill/>
            <a:ln w="9525">
              <a:solidFill>
                <a:srgbClr val="FFFFD9">
                  <a:alpha val="50000"/>
                </a:srgb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48" name="Line 24"/>
            <p:cNvSpPr>
              <a:spLocks noChangeShapeType="1"/>
            </p:cNvSpPr>
            <p:nvPr userDrawn="1"/>
          </p:nvSpPr>
          <p:spPr bwMode="gray">
            <a:xfrm>
              <a:off x="480" y="384"/>
              <a:ext cx="3168" cy="0"/>
            </a:xfrm>
            <a:prstGeom prst="line">
              <a:avLst/>
            </a:prstGeom>
            <a:noFill/>
            <a:ln w="9525">
              <a:solidFill>
                <a:srgbClr val="FFFFD9">
                  <a:alpha val="50000"/>
                </a:srgb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49" name="Line 25"/>
            <p:cNvSpPr>
              <a:spLocks noChangeShapeType="1"/>
            </p:cNvSpPr>
            <p:nvPr userDrawn="1"/>
          </p:nvSpPr>
          <p:spPr bwMode="gray">
            <a:xfrm>
              <a:off x="480" y="528"/>
              <a:ext cx="3168" cy="0"/>
            </a:xfrm>
            <a:prstGeom prst="line">
              <a:avLst/>
            </a:prstGeom>
            <a:noFill/>
            <a:ln w="9525">
              <a:solidFill>
                <a:srgbClr val="FFFFD9">
                  <a:alpha val="50000"/>
                </a:srgb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0" name="Line 26"/>
            <p:cNvSpPr>
              <a:spLocks noChangeShapeType="1"/>
            </p:cNvSpPr>
            <p:nvPr userDrawn="1"/>
          </p:nvSpPr>
          <p:spPr bwMode="gray">
            <a:xfrm>
              <a:off x="480" y="672"/>
              <a:ext cx="3168" cy="0"/>
            </a:xfrm>
            <a:prstGeom prst="line">
              <a:avLst/>
            </a:prstGeom>
            <a:noFill/>
            <a:ln w="9525">
              <a:solidFill>
                <a:srgbClr val="FFFFD9">
                  <a:alpha val="50000"/>
                </a:srgb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1" name="Line 27"/>
            <p:cNvSpPr>
              <a:spLocks noChangeShapeType="1"/>
            </p:cNvSpPr>
            <p:nvPr userDrawn="1"/>
          </p:nvSpPr>
          <p:spPr bwMode="gray">
            <a:xfrm>
              <a:off x="480" y="816"/>
              <a:ext cx="3168" cy="0"/>
            </a:xfrm>
            <a:prstGeom prst="line">
              <a:avLst/>
            </a:prstGeom>
            <a:noFill/>
            <a:ln w="9525">
              <a:solidFill>
                <a:srgbClr val="FFFFD9">
                  <a:alpha val="50000"/>
                </a:srgb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053" name="Group 29"/>
          <p:cNvGrpSpPr>
            <a:grpSpLocks/>
          </p:cNvGrpSpPr>
          <p:nvPr/>
        </p:nvGrpSpPr>
        <p:grpSpPr bwMode="auto">
          <a:xfrm>
            <a:off x="8013700" y="193675"/>
            <a:ext cx="901700" cy="971550"/>
            <a:chOff x="5048" y="122"/>
            <a:chExt cx="568" cy="612"/>
          </a:xfrm>
        </p:grpSpPr>
        <p:sp>
          <p:nvSpPr>
            <p:cNvPr id="1040" name="Rectangle 16" descr="02"/>
            <p:cNvSpPr>
              <a:spLocks noChangeArrowheads="1"/>
            </p:cNvSpPr>
            <p:nvPr userDrawn="1"/>
          </p:nvSpPr>
          <p:spPr bwMode="gray">
            <a:xfrm rot="1760290">
              <a:off x="5048" y="166"/>
              <a:ext cx="568" cy="568"/>
            </a:xfrm>
            <a:prstGeom prst="rect">
              <a:avLst/>
            </a:prstGeom>
            <a:blipFill dpi="0" rotWithShape="1">
              <a:blip r:embed="rId15"/>
              <a:srcRect/>
              <a:stretch>
                <a:fillRect/>
              </a:stretch>
            </a:blipFill>
            <a:ln w="38100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1042" name="Picture 18" descr="03"/>
            <p:cNvPicPr>
              <a:picLocks noChangeAspect="1" noChangeArrowheads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5464" y="122"/>
              <a:ext cx="104" cy="1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052" name="Group 28"/>
          <p:cNvGrpSpPr>
            <a:grpSpLocks/>
          </p:cNvGrpSpPr>
          <p:nvPr/>
        </p:nvGrpSpPr>
        <p:grpSpPr bwMode="auto">
          <a:xfrm>
            <a:off x="7283450" y="0"/>
            <a:ext cx="1022350" cy="1233488"/>
            <a:chOff x="4588" y="0"/>
            <a:chExt cx="644" cy="777"/>
          </a:xfrm>
        </p:grpSpPr>
        <p:sp>
          <p:nvSpPr>
            <p:cNvPr id="1041" name="Rectangle 17" descr="01"/>
            <p:cNvSpPr>
              <a:spLocks noChangeArrowheads="1"/>
            </p:cNvSpPr>
            <p:nvPr userDrawn="1"/>
          </p:nvSpPr>
          <p:spPr bwMode="gray">
            <a:xfrm rot="682726">
              <a:off x="4588" y="133"/>
              <a:ext cx="644" cy="644"/>
            </a:xfrm>
            <a:prstGeom prst="rect">
              <a:avLst/>
            </a:prstGeom>
            <a:blipFill dpi="0" rotWithShape="1">
              <a:blip r:embed="rId17"/>
              <a:srcRect/>
              <a:stretch>
                <a:fillRect/>
              </a:stretch>
            </a:blipFill>
            <a:ln w="57150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1043" name="Picture 19" descr="04"/>
            <p:cNvPicPr>
              <a:picLocks noChangeAspect="1" noChangeArrowheads="1"/>
            </p:cNvPicPr>
            <p:nvPr userDrawn="1"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4880" y="0"/>
              <a:ext cx="120" cy="1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56" name="Rectangle 32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2819400" y="6477000"/>
            <a:ext cx="21336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57" name="Rectangle 33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5029200" y="6477000"/>
            <a:ext cx="19812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58" name="Rectangle 34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152400" y="6477000"/>
            <a:ext cx="3810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EAF5265B-379B-4900-BC52-598160022205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0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0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800" decel="100000"/>
                                        <p:tgtEl>
                                          <p:spTgt spid="1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10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1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1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03848" y="1700808"/>
            <a:ext cx="5638800" cy="1012825"/>
          </a:xfrm>
        </p:spPr>
        <p:txBody>
          <a:bodyPr/>
          <a:lstStyle/>
          <a:p>
            <a:r>
              <a:rPr lang="ru-RU" sz="3200" dirty="0" smtClean="0"/>
              <a:t>Использование информационных технологий как средство стимулирования учебной деятельности при изучении иностранного языка.</a:t>
            </a:r>
            <a:endParaRPr lang="en-US" sz="3200" dirty="0"/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gray">
          <a:xfrm>
            <a:off x="5562600" y="332656"/>
            <a:ext cx="2971800" cy="76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961494" y="4725144"/>
            <a:ext cx="5169024" cy="533400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Freeform 3"/>
          <p:cNvSpPr>
            <a:spLocks/>
          </p:cNvSpPr>
          <p:nvPr/>
        </p:nvSpPr>
        <p:spPr bwMode="gray">
          <a:xfrm>
            <a:off x="1257300" y="2819399"/>
            <a:ext cx="7635180" cy="3428877"/>
          </a:xfrm>
          <a:custGeom>
            <a:avLst/>
            <a:gdLst>
              <a:gd name="T0" fmla="*/ 1422 w 4728"/>
              <a:gd name="T1" fmla="*/ 3 h 1686"/>
              <a:gd name="T2" fmla="*/ 192 w 4728"/>
              <a:gd name="T3" fmla="*/ 705 h 1686"/>
              <a:gd name="T4" fmla="*/ 1096 w 4728"/>
              <a:gd name="T5" fmla="*/ 1292 h 1686"/>
              <a:gd name="T6" fmla="*/ 2388 w 4728"/>
              <a:gd name="T7" fmla="*/ 1428 h 1686"/>
              <a:gd name="T8" fmla="*/ 3672 w 4728"/>
              <a:gd name="T9" fmla="*/ 1275 h 1686"/>
              <a:gd name="T10" fmla="*/ 4524 w 4728"/>
              <a:gd name="T11" fmla="*/ 705 h 1686"/>
              <a:gd name="T12" fmla="*/ 3294 w 4728"/>
              <a:gd name="T13" fmla="*/ 27 h 1686"/>
              <a:gd name="T14" fmla="*/ 4704 w 4728"/>
              <a:gd name="T15" fmla="*/ 717 h 1686"/>
              <a:gd name="T16" fmla="*/ 3798 w 4728"/>
              <a:gd name="T17" fmla="*/ 1488 h 1686"/>
              <a:gd name="T18" fmla="*/ 2412 w 4728"/>
              <a:gd name="T19" fmla="*/ 1683 h 1686"/>
              <a:gd name="T20" fmla="*/ 972 w 4728"/>
              <a:gd name="T21" fmla="*/ 1506 h 1686"/>
              <a:gd name="T22" fmla="*/ 24 w 4728"/>
              <a:gd name="T23" fmla="*/ 723 h 1686"/>
              <a:gd name="T24" fmla="*/ 1422 w 4728"/>
              <a:gd name="T25" fmla="*/ 3 h 16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728" h="1686">
                <a:moveTo>
                  <a:pt x="1422" y="3"/>
                </a:moveTo>
                <a:cubicBezTo>
                  <a:pt x="1450" y="0"/>
                  <a:pt x="252" y="159"/>
                  <a:pt x="192" y="705"/>
                </a:cubicBezTo>
                <a:cubicBezTo>
                  <a:pt x="222" y="1041"/>
                  <a:pt x="828" y="1203"/>
                  <a:pt x="1096" y="1292"/>
                </a:cubicBezTo>
                <a:cubicBezTo>
                  <a:pt x="1364" y="1381"/>
                  <a:pt x="1955" y="1428"/>
                  <a:pt x="2388" y="1428"/>
                </a:cubicBezTo>
                <a:cubicBezTo>
                  <a:pt x="2821" y="1428"/>
                  <a:pt x="3307" y="1379"/>
                  <a:pt x="3672" y="1275"/>
                </a:cubicBezTo>
                <a:cubicBezTo>
                  <a:pt x="4037" y="1171"/>
                  <a:pt x="4506" y="987"/>
                  <a:pt x="4524" y="705"/>
                </a:cubicBezTo>
                <a:cubicBezTo>
                  <a:pt x="4518" y="207"/>
                  <a:pt x="3269" y="50"/>
                  <a:pt x="3294" y="27"/>
                </a:cubicBezTo>
                <a:cubicBezTo>
                  <a:pt x="3324" y="29"/>
                  <a:pt x="4674" y="201"/>
                  <a:pt x="4704" y="717"/>
                </a:cubicBezTo>
                <a:cubicBezTo>
                  <a:pt x="4728" y="1077"/>
                  <a:pt x="4236" y="1365"/>
                  <a:pt x="3798" y="1488"/>
                </a:cubicBezTo>
                <a:cubicBezTo>
                  <a:pt x="3360" y="1611"/>
                  <a:pt x="2883" y="1680"/>
                  <a:pt x="2412" y="1683"/>
                </a:cubicBezTo>
                <a:cubicBezTo>
                  <a:pt x="1941" y="1686"/>
                  <a:pt x="1374" y="1644"/>
                  <a:pt x="972" y="1506"/>
                </a:cubicBezTo>
                <a:cubicBezTo>
                  <a:pt x="570" y="1368"/>
                  <a:pt x="0" y="1173"/>
                  <a:pt x="24" y="723"/>
                </a:cubicBezTo>
                <a:cubicBezTo>
                  <a:pt x="42" y="117"/>
                  <a:pt x="1394" y="6"/>
                  <a:pt x="1422" y="3"/>
                </a:cubicBezTo>
                <a:close/>
              </a:path>
            </a:pathLst>
          </a:custGeom>
          <a:gradFill rotWithShape="1">
            <a:gsLst>
              <a:gs pos="0">
                <a:schemeClr val="tx2"/>
              </a:gs>
              <a:gs pos="100000">
                <a:schemeClr val="tx2">
                  <a:gamma/>
                  <a:tint val="19216"/>
                  <a:invGamma/>
                </a:schemeClr>
              </a:gs>
            </a:gsLst>
            <a:lin ang="5400000" scaled="1"/>
          </a:gradFill>
          <a:ln>
            <a:noFill/>
          </a:ln>
          <a:effectLst/>
          <a:scene3d>
            <a:camera prst="legacyObliqueBottom">
              <a:rot lat="21299999" lon="0" rev="0"/>
            </a:camera>
            <a:lightRig rig="legacyFlat3" dir="b"/>
          </a:scene3d>
          <a:sp3d extrusionH="100000" prstMaterial="legacyMatte">
            <a:bevelT w="13500" h="13500" prst="angle"/>
            <a:bevelB w="13500" h="13500" prst="angle"/>
            <a:extrusionClr>
              <a:schemeClr val="tx2"/>
            </a:extrusionClr>
          </a:sp3d>
          <a:extLst>
            <a:ext uri="{91240B29-F687-4F45-9708-019B960494DF}">
              <a14:hiddenLine xmlns:a14="http://schemas.microsoft.com/office/drawing/2010/main" w="9525" cap="flat" cmpd="sng">
                <a:noFill/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237256" dir="4468553" algn="ctr" rotWithShape="0">
                    <a:schemeClr val="tx1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endParaRPr lang="ru-RU"/>
          </a:p>
        </p:txBody>
      </p:sp>
      <p:grpSp>
        <p:nvGrpSpPr>
          <p:cNvPr id="29700" name="Group 4"/>
          <p:cNvGrpSpPr>
            <a:grpSpLocks/>
          </p:cNvGrpSpPr>
          <p:nvPr/>
        </p:nvGrpSpPr>
        <p:grpSpPr bwMode="auto">
          <a:xfrm>
            <a:off x="3160700" y="2701925"/>
            <a:ext cx="3888134" cy="1209799"/>
            <a:chOff x="1383" y="1452"/>
            <a:chExt cx="2826" cy="596"/>
          </a:xfrm>
        </p:grpSpPr>
        <p:sp>
          <p:nvSpPr>
            <p:cNvPr id="29701" name="Oval 5"/>
            <p:cNvSpPr>
              <a:spLocks noChangeArrowheads="1"/>
            </p:cNvSpPr>
            <p:nvPr/>
          </p:nvSpPr>
          <p:spPr bwMode="ltGray">
            <a:xfrm>
              <a:off x="1383" y="1464"/>
              <a:ext cx="2824" cy="584"/>
            </a:xfrm>
            <a:prstGeom prst="ellipse">
              <a:avLst/>
            </a:prstGeom>
            <a:gradFill rotWithShape="1">
              <a:gsLst>
                <a:gs pos="0">
                  <a:srgbClr val="006699">
                    <a:gamma/>
                    <a:shade val="55686"/>
                    <a:invGamma/>
                  </a:srgbClr>
                </a:gs>
                <a:gs pos="50000">
                  <a:srgbClr val="006699"/>
                </a:gs>
                <a:gs pos="100000">
                  <a:srgbClr val="006699">
                    <a:gamma/>
                    <a:shade val="55686"/>
                    <a:invGamma/>
                  </a:srgb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9702" name="Oval 6"/>
            <p:cNvSpPr>
              <a:spLocks noChangeArrowheads="1"/>
            </p:cNvSpPr>
            <p:nvPr/>
          </p:nvSpPr>
          <p:spPr bwMode="ltGray">
            <a:xfrm>
              <a:off x="1383" y="1455"/>
              <a:ext cx="2826" cy="552"/>
            </a:xfrm>
            <a:prstGeom prst="ellipse">
              <a:avLst/>
            </a:prstGeom>
            <a:gradFill rotWithShape="1">
              <a:gsLst>
                <a:gs pos="0">
                  <a:srgbClr val="006699"/>
                </a:gs>
                <a:gs pos="100000">
                  <a:srgbClr val="006699">
                    <a:gamma/>
                    <a:tint val="33725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9703" name="Oval 7"/>
            <p:cNvSpPr>
              <a:spLocks noChangeArrowheads="1"/>
            </p:cNvSpPr>
            <p:nvPr/>
          </p:nvSpPr>
          <p:spPr bwMode="ltGray">
            <a:xfrm>
              <a:off x="1385" y="1452"/>
              <a:ext cx="2808" cy="544"/>
            </a:xfrm>
            <a:prstGeom prst="ellipse">
              <a:avLst/>
            </a:prstGeom>
            <a:gradFill rotWithShape="1">
              <a:gsLst>
                <a:gs pos="0">
                  <a:schemeClr val="bg1">
                    <a:gamma/>
                    <a:shade val="0"/>
                    <a:invGamma/>
                    <a:alpha val="27000"/>
                  </a:schemeClr>
                </a:gs>
                <a:gs pos="50000">
                  <a:schemeClr val="bg1">
                    <a:alpha val="5000"/>
                  </a:schemeClr>
                </a:gs>
                <a:gs pos="100000">
                  <a:schemeClr val="bg1">
                    <a:gamma/>
                    <a:shade val="0"/>
                    <a:invGamma/>
                    <a:alpha val="27000"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29704" name="AutoShape 8"/>
          <p:cNvSpPr>
            <a:spLocks noChangeArrowheads="1"/>
          </p:cNvSpPr>
          <p:nvPr/>
        </p:nvSpPr>
        <p:spPr bwMode="gray">
          <a:xfrm>
            <a:off x="3540506" y="3134853"/>
            <a:ext cx="566738" cy="368300"/>
          </a:xfrm>
          <a:prstGeom prst="cube">
            <a:avLst>
              <a:gd name="adj" fmla="val 48171"/>
            </a:avLst>
          </a:prstGeom>
          <a:solidFill>
            <a:srgbClr val="969696"/>
          </a:solidFill>
          <a:ln>
            <a:noFill/>
          </a:ln>
          <a:effectLst>
            <a:prstShdw prst="shdw12">
              <a:schemeClr val="bg2">
                <a:alpha val="50000"/>
              </a:scheme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9705" name="AutoShape 9"/>
          <p:cNvSpPr>
            <a:spLocks noChangeArrowheads="1"/>
          </p:cNvSpPr>
          <p:nvPr/>
        </p:nvSpPr>
        <p:spPr bwMode="ltGray">
          <a:xfrm>
            <a:off x="1257300" y="2301876"/>
            <a:ext cx="2551545" cy="915972"/>
          </a:xfrm>
          <a:prstGeom prst="cube">
            <a:avLst>
              <a:gd name="adj" fmla="val 24338"/>
            </a:avLst>
          </a:prstGeom>
          <a:gradFill rotWithShape="1">
            <a:gsLst>
              <a:gs pos="0">
                <a:schemeClr val="accent2">
                  <a:gamma/>
                  <a:shade val="76078"/>
                  <a:invGamma/>
                </a:schemeClr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sy="50000" kx="-2453608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9706" name="AutoShape 10"/>
          <p:cNvSpPr>
            <a:spLocks noChangeArrowheads="1"/>
          </p:cNvSpPr>
          <p:nvPr/>
        </p:nvSpPr>
        <p:spPr bwMode="gray">
          <a:xfrm>
            <a:off x="4588718" y="2196721"/>
            <a:ext cx="566737" cy="1536700"/>
          </a:xfrm>
          <a:prstGeom prst="cube">
            <a:avLst>
              <a:gd name="adj" fmla="val 48171"/>
            </a:avLst>
          </a:prstGeom>
          <a:solidFill>
            <a:srgbClr val="969696"/>
          </a:solidFill>
          <a:ln>
            <a:noFill/>
          </a:ln>
          <a:effectLst>
            <a:prstShdw prst="shdw12">
              <a:schemeClr val="bg2">
                <a:alpha val="50000"/>
              </a:scheme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9707" name="AutoShape 11"/>
          <p:cNvSpPr>
            <a:spLocks noChangeArrowheads="1"/>
          </p:cNvSpPr>
          <p:nvPr/>
        </p:nvSpPr>
        <p:spPr bwMode="ltGray">
          <a:xfrm>
            <a:off x="3388348" y="934004"/>
            <a:ext cx="3268083" cy="1321147"/>
          </a:xfrm>
          <a:prstGeom prst="cube">
            <a:avLst>
              <a:gd name="adj" fmla="val 24338"/>
            </a:avLst>
          </a:prstGeom>
          <a:gradFill rotWithShape="1">
            <a:gsLst>
              <a:gs pos="0">
                <a:schemeClr val="hlink">
                  <a:gamma/>
                  <a:shade val="86275"/>
                  <a:invGamma/>
                </a:schemeClr>
              </a:gs>
              <a:gs pos="100000">
                <a:schemeClr val="hlink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sy="50000" kx="-2453608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9708" name="AutoShape 12"/>
          <p:cNvSpPr>
            <a:spLocks noChangeArrowheads="1"/>
          </p:cNvSpPr>
          <p:nvPr/>
        </p:nvSpPr>
        <p:spPr bwMode="gray">
          <a:xfrm>
            <a:off x="5868684" y="3134853"/>
            <a:ext cx="566738" cy="368300"/>
          </a:xfrm>
          <a:prstGeom prst="cube">
            <a:avLst>
              <a:gd name="adj" fmla="val 48171"/>
            </a:avLst>
          </a:prstGeom>
          <a:solidFill>
            <a:srgbClr val="969696"/>
          </a:solidFill>
          <a:ln>
            <a:noFill/>
          </a:ln>
          <a:effectLst>
            <a:prstShdw prst="shdw12">
              <a:schemeClr val="bg2">
                <a:alpha val="50000"/>
              </a:scheme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9709" name="AutoShape 13"/>
          <p:cNvSpPr>
            <a:spLocks noChangeArrowheads="1"/>
          </p:cNvSpPr>
          <p:nvPr/>
        </p:nvSpPr>
        <p:spPr bwMode="ltGray">
          <a:xfrm>
            <a:off x="6209333" y="2196720"/>
            <a:ext cx="2683147" cy="938133"/>
          </a:xfrm>
          <a:prstGeom prst="cube">
            <a:avLst>
              <a:gd name="adj" fmla="val 24338"/>
            </a:avLst>
          </a:prstGeom>
          <a:gradFill rotWithShape="1">
            <a:gsLst>
              <a:gs pos="0">
                <a:schemeClr val="accent1">
                  <a:gamma/>
                  <a:shade val="86275"/>
                  <a:invGamma/>
                </a:schemeClr>
              </a:gs>
              <a:gs pos="100000">
                <a:schemeClr val="accent1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sy="50000" kx="-2453608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9710" name="Rectangle 14"/>
          <p:cNvSpPr>
            <a:spLocks noChangeArrowheads="1"/>
          </p:cNvSpPr>
          <p:nvPr/>
        </p:nvSpPr>
        <p:spPr bwMode="gray">
          <a:xfrm>
            <a:off x="1115616" y="2619344"/>
            <a:ext cx="257785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1C1C1C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rgbClr val="000000"/>
                </a:solidFill>
              </a:rPr>
              <a:t>Дифференциация</a:t>
            </a:r>
            <a:endParaRPr lang="en-US" sz="2000" dirty="0">
              <a:solidFill>
                <a:srgbClr val="000000"/>
              </a:solidFill>
            </a:endParaRPr>
          </a:p>
        </p:txBody>
      </p:sp>
      <p:sp>
        <p:nvSpPr>
          <p:cNvPr id="29711" name="Rectangle 15"/>
          <p:cNvSpPr>
            <a:spLocks noChangeArrowheads="1"/>
          </p:cNvSpPr>
          <p:nvPr/>
        </p:nvSpPr>
        <p:spPr bwMode="gray">
          <a:xfrm>
            <a:off x="6204818" y="2526228"/>
            <a:ext cx="250831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1C1C1C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rgbClr val="000000"/>
                </a:solidFill>
              </a:rPr>
              <a:t>Индивидуализация</a:t>
            </a:r>
            <a:endParaRPr lang="en-US" sz="2000" dirty="0">
              <a:solidFill>
                <a:srgbClr val="000000"/>
              </a:solidFill>
            </a:endParaRPr>
          </a:p>
        </p:txBody>
      </p:sp>
      <p:sp>
        <p:nvSpPr>
          <p:cNvPr id="29712" name="Rectangle 16"/>
          <p:cNvSpPr>
            <a:spLocks noChangeArrowheads="1"/>
          </p:cNvSpPr>
          <p:nvPr/>
        </p:nvSpPr>
        <p:spPr bwMode="gray">
          <a:xfrm>
            <a:off x="3388348" y="1198838"/>
            <a:ext cx="2867559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1C1C1C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rgbClr val="000000"/>
                </a:solidFill>
              </a:rPr>
              <a:t>Личностно- ориентированный подход</a:t>
            </a:r>
            <a:endParaRPr lang="en-US" sz="2000" dirty="0">
              <a:solidFill>
                <a:srgbClr val="000000"/>
              </a:solidFill>
            </a:endParaRPr>
          </a:p>
        </p:txBody>
      </p:sp>
      <p:sp>
        <p:nvSpPr>
          <p:cNvPr id="29713" name="Rectangle 17"/>
          <p:cNvSpPr>
            <a:spLocks noChangeArrowheads="1"/>
          </p:cNvSpPr>
          <p:nvPr/>
        </p:nvSpPr>
        <p:spPr bwMode="gray">
          <a:xfrm rot="1218268">
            <a:off x="1964279" y="5375309"/>
            <a:ext cx="162145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1C1C1C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1C1C1C"/>
                </a:solidFill>
              </a:rPr>
              <a:t>способности</a:t>
            </a:r>
            <a:endParaRPr lang="en-US" dirty="0">
              <a:solidFill>
                <a:srgbClr val="1C1C1C"/>
              </a:solidFill>
            </a:endParaRPr>
          </a:p>
        </p:txBody>
      </p:sp>
      <p:sp>
        <p:nvSpPr>
          <p:cNvPr id="29714" name="Rectangle 18"/>
          <p:cNvSpPr>
            <a:spLocks noChangeArrowheads="1"/>
          </p:cNvSpPr>
          <p:nvPr/>
        </p:nvSpPr>
        <p:spPr bwMode="gray">
          <a:xfrm rot="20107306">
            <a:off x="6243471" y="5194430"/>
            <a:ext cx="261487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1C1C1C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1C1C1C"/>
                </a:solidFill>
              </a:rPr>
              <a:t>у</a:t>
            </a:r>
            <a:r>
              <a:rPr lang="ru-RU" dirty="0" smtClean="0">
                <a:solidFill>
                  <a:srgbClr val="1C1C1C"/>
                </a:solidFill>
              </a:rPr>
              <a:t>ровень </a:t>
            </a:r>
            <a:r>
              <a:rPr lang="ru-RU" dirty="0" err="1" smtClean="0">
                <a:solidFill>
                  <a:srgbClr val="1C1C1C"/>
                </a:solidFill>
              </a:rPr>
              <a:t>обученности</a:t>
            </a:r>
            <a:endParaRPr lang="en-US" dirty="0">
              <a:solidFill>
                <a:srgbClr val="1C1C1C"/>
              </a:solidFill>
            </a:endParaRPr>
          </a:p>
        </p:txBody>
      </p:sp>
      <p:grpSp>
        <p:nvGrpSpPr>
          <p:cNvPr id="29716" name="Group 20"/>
          <p:cNvGrpSpPr>
            <a:grpSpLocks/>
          </p:cNvGrpSpPr>
          <p:nvPr/>
        </p:nvGrpSpPr>
        <p:grpSpPr bwMode="auto">
          <a:xfrm>
            <a:off x="3871913" y="4362928"/>
            <a:ext cx="2514600" cy="2438400"/>
            <a:chOff x="2457" y="2000"/>
            <a:chExt cx="901" cy="888"/>
          </a:xfrm>
        </p:grpSpPr>
        <p:pic>
          <p:nvPicPr>
            <p:cNvPr id="29717" name="Picture 21" descr="circuler_1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ltGray">
            <a:xfrm>
              <a:off x="2457" y="2000"/>
              <a:ext cx="901" cy="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9718" name="Oval 22"/>
            <p:cNvSpPr>
              <a:spLocks noChangeArrowheads="1"/>
            </p:cNvSpPr>
            <p:nvPr/>
          </p:nvSpPr>
          <p:spPr bwMode="ltGray">
            <a:xfrm>
              <a:off x="2457" y="2000"/>
              <a:ext cx="895" cy="888"/>
            </a:xfrm>
            <a:prstGeom prst="ellipse">
              <a:avLst/>
            </a:prstGeom>
            <a:gradFill rotWithShape="1">
              <a:gsLst>
                <a:gs pos="0">
                  <a:srgbClr val="F8F8F8">
                    <a:gamma/>
                    <a:shade val="26275"/>
                    <a:invGamma/>
                    <a:alpha val="89999"/>
                  </a:srgbClr>
                </a:gs>
                <a:gs pos="50000">
                  <a:srgbClr val="F8F8F8">
                    <a:alpha val="45000"/>
                  </a:srgbClr>
                </a:gs>
                <a:gs pos="100000">
                  <a:srgbClr val="F8F8F8">
                    <a:gamma/>
                    <a:shade val="26275"/>
                    <a:invGamma/>
                    <a:alpha val="89999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9719" name="Freeform 23"/>
            <p:cNvSpPr>
              <a:spLocks/>
            </p:cNvSpPr>
            <p:nvPr/>
          </p:nvSpPr>
          <p:spPr bwMode="ltGray">
            <a:xfrm>
              <a:off x="2550" y="2018"/>
              <a:ext cx="703" cy="308"/>
            </a:xfrm>
            <a:custGeom>
              <a:avLst/>
              <a:gdLst>
                <a:gd name="T0" fmla="*/ 1301 w 1321"/>
                <a:gd name="T1" fmla="*/ 401 h 712"/>
                <a:gd name="T2" fmla="*/ 1317 w 1321"/>
                <a:gd name="T3" fmla="*/ 442 h 712"/>
                <a:gd name="T4" fmla="*/ 1321 w 1321"/>
                <a:gd name="T5" fmla="*/ 481 h 712"/>
                <a:gd name="T6" fmla="*/ 1315 w 1321"/>
                <a:gd name="T7" fmla="*/ 516 h 712"/>
                <a:gd name="T8" fmla="*/ 1298 w 1321"/>
                <a:gd name="T9" fmla="*/ 550 h 712"/>
                <a:gd name="T10" fmla="*/ 1272 w 1321"/>
                <a:gd name="T11" fmla="*/ 579 h 712"/>
                <a:gd name="T12" fmla="*/ 1239 w 1321"/>
                <a:gd name="T13" fmla="*/ 604 h 712"/>
                <a:gd name="T14" fmla="*/ 1196 w 1321"/>
                <a:gd name="T15" fmla="*/ 628 h 712"/>
                <a:gd name="T16" fmla="*/ 1147 w 1321"/>
                <a:gd name="T17" fmla="*/ 649 h 712"/>
                <a:gd name="T18" fmla="*/ 1092 w 1321"/>
                <a:gd name="T19" fmla="*/ 667 h 712"/>
                <a:gd name="T20" fmla="*/ 1031 w 1321"/>
                <a:gd name="T21" fmla="*/ 683 h 712"/>
                <a:gd name="T22" fmla="*/ 967 w 1321"/>
                <a:gd name="T23" fmla="*/ 694 h 712"/>
                <a:gd name="T24" fmla="*/ 896 w 1321"/>
                <a:gd name="T25" fmla="*/ 704 h 712"/>
                <a:gd name="T26" fmla="*/ 824 w 1321"/>
                <a:gd name="T27" fmla="*/ 710 h 712"/>
                <a:gd name="T28" fmla="*/ 795 w 1321"/>
                <a:gd name="T29" fmla="*/ 712 h 712"/>
                <a:gd name="T30" fmla="*/ 476 w 1321"/>
                <a:gd name="T31" fmla="*/ 712 h 712"/>
                <a:gd name="T32" fmla="*/ 472 w 1321"/>
                <a:gd name="T33" fmla="*/ 712 h 712"/>
                <a:gd name="T34" fmla="*/ 409 w 1321"/>
                <a:gd name="T35" fmla="*/ 708 h 712"/>
                <a:gd name="T36" fmla="*/ 348 w 1321"/>
                <a:gd name="T37" fmla="*/ 704 h 712"/>
                <a:gd name="T38" fmla="*/ 290 w 1321"/>
                <a:gd name="T39" fmla="*/ 696 h 712"/>
                <a:gd name="T40" fmla="*/ 235 w 1321"/>
                <a:gd name="T41" fmla="*/ 689 h 712"/>
                <a:gd name="T42" fmla="*/ 186 w 1321"/>
                <a:gd name="T43" fmla="*/ 677 h 712"/>
                <a:gd name="T44" fmla="*/ 141 w 1321"/>
                <a:gd name="T45" fmla="*/ 663 h 712"/>
                <a:gd name="T46" fmla="*/ 102 w 1321"/>
                <a:gd name="T47" fmla="*/ 648 h 712"/>
                <a:gd name="T48" fmla="*/ 67 w 1321"/>
                <a:gd name="T49" fmla="*/ 630 h 712"/>
                <a:gd name="T50" fmla="*/ 39 w 1321"/>
                <a:gd name="T51" fmla="*/ 608 h 712"/>
                <a:gd name="T52" fmla="*/ 18 w 1321"/>
                <a:gd name="T53" fmla="*/ 583 h 712"/>
                <a:gd name="T54" fmla="*/ 6 w 1321"/>
                <a:gd name="T55" fmla="*/ 554 h 712"/>
                <a:gd name="T56" fmla="*/ 0 w 1321"/>
                <a:gd name="T57" fmla="*/ 524 h 712"/>
                <a:gd name="T58" fmla="*/ 0 w 1321"/>
                <a:gd name="T59" fmla="*/ 520 h 712"/>
                <a:gd name="T60" fmla="*/ 4 w 1321"/>
                <a:gd name="T61" fmla="*/ 487 h 712"/>
                <a:gd name="T62" fmla="*/ 16 w 1321"/>
                <a:gd name="T63" fmla="*/ 446 h 712"/>
                <a:gd name="T64" fmla="*/ 51 w 1321"/>
                <a:gd name="T65" fmla="*/ 370 h 712"/>
                <a:gd name="T66" fmla="*/ 94 w 1321"/>
                <a:gd name="T67" fmla="*/ 299 h 712"/>
                <a:gd name="T68" fmla="*/ 147 w 1321"/>
                <a:gd name="T69" fmla="*/ 235 h 712"/>
                <a:gd name="T70" fmla="*/ 204 w 1321"/>
                <a:gd name="T71" fmla="*/ 176 h 712"/>
                <a:gd name="T72" fmla="*/ 270 w 1321"/>
                <a:gd name="T73" fmla="*/ 125 h 712"/>
                <a:gd name="T74" fmla="*/ 341 w 1321"/>
                <a:gd name="T75" fmla="*/ 82 h 712"/>
                <a:gd name="T76" fmla="*/ 415 w 1321"/>
                <a:gd name="T77" fmla="*/ 47 h 712"/>
                <a:gd name="T78" fmla="*/ 497 w 1321"/>
                <a:gd name="T79" fmla="*/ 21 h 712"/>
                <a:gd name="T80" fmla="*/ 581 w 1321"/>
                <a:gd name="T81" fmla="*/ 6 h 712"/>
                <a:gd name="T82" fmla="*/ 667 w 1321"/>
                <a:gd name="T83" fmla="*/ 0 h 712"/>
                <a:gd name="T84" fmla="*/ 667 w 1321"/>
                <a:gd name="T85" fmla="*/ 0 h 712"/>
                <a:gd name="T86" fmla="*/ 759 w 1321"/>
                <a:gd name="T87" fmla="*/ 6 h 712"/>
                <a:gd name="T88" fmla="*/ 847 w 1321"/>
                <a:gd name="T89" fmla="*/ 23 h 712"/>
                <a:gd name="T90" fmla="*/ 932 w 1321"/>
                <a:gd name="T91" fmla="*/ 53 h 712"/>
                <a:gd name="T92" fmla="*/ 1010 w 1321"/>
                <a:gd name="T93" fmla="*/ 90 h 712"/>
                <a:gd name="T94" fmla="*/ 1082 w 1321"/>
                <a:gd name="T95" fmla="*/ 137 h 712"/>
                <a:gd name="T96" fmla="*/ 1149 w 1321"/>
                <a:gd name="T97" fmla="*/ 194 h 712"/>
                <a:gd name="T98" fmla="*/ 1208 w 1321"/>
                <a:gd name="T99" fmla="*/ 256 h 712"/>
                <a:gd name="T100" fmla="*/ 1258 w 1321"/>
                <a:gd name="T101" fmla="*/ 325 h 712"/>
                <a:gd name="T102" fmla="*/ 1301 w 1321"/>
                <a:gd name="T103" fmla="*/ 401 h 712"/>
                <a:gd name="T104" fmla="*/ 1301 w 1321"/>
                <a:gd name="T105" fmla="*/ 401 h 7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321" h="712">
                  <a:moveTo>
                    <a:pt x="1301" y="401"/>
                  </a:moveTo>
                  <a:lnTo>
                    <a:pt x="1317" y="442"/>
                  </a:lnTo>
                  <a:lnTo>
                    <a:pt x="1321" y="481"/>
                  </a:lnTo>
                  <a:lnTo>
                    <a:pt x="1315" y="516"/>
                  </a:lnTo>
                  <a:lnTo>
                    <a:pt x="1298" y="550"/>
                  </a:lnTo>
                  <a:lnTo>
                    <a:pt x="1272" y="579"/>
                  </a:lnTo>
                  <a:lnTo>
                    <a:pt x="1239" y="604"/>
                  </a:lnTo>
                  <a:lnTo>
                    <a:pt x="1196" y="628"/>
                  </a:lnTo>
                  <a:lnTo>
                    <a:pt x="1147" y="649"/>
                  </a:lnTo>
                  <a:lnTo>
                    <a:pt x="1092" y="667"/>
                  </a:lnTo>
                  <a:lnTo>
                    <a:pt x="1031" y="683"/>
                  </a:lnTo>
                  <a:lnTo>
                    <a:pt x="967" y="694"/>
                  </a:lnTo>
                  <a:lnTo>
                    <a:pt x="896" y="704"/>
                  </a:lnTo>
                  <a:lnTo>
                    <a:pt x="824" y="710"/>
                  </a:lnTo>
                  <a:lnTo>
                    <a:pt x="795" y="712"/>
                  </a:lnTo>
                  <a:lnTo>
                    <a:pt x="476" y="712"/>
                  </a:lnTo>
                  <a:lnTo>
                    <a:pt x="472" y="712"/>
                  </a:lnTo>
                  <a:lnTo>
                    <a:pt x="409" y="708"/>
                  </a:lnTo>
                  <a:lnTo>
                    <a:pt x="348" y="704"/>
                  </a:lnTo>
                  <a:lnTo>
                    <a:pt x="290" y="696"/>
                  </a:lnTo>
                  <a:lnTo>
                    <a:pt x="235" y="689"/>
                  </a:lnTo>
                  <a:lnTo>
                    <a:pt x="186" y="677"/>
                  </a:lnTo>
                  <a:lnTo>
                    <a:pt x="141" y="663"/>
                  </a:lnTo>
                  <a:lnTo>
                    <a:pt x="102" y="648"/>
                  </a:lnTo>
                  <a:lnTo>
                    <a:pt x="67" y="630"/>
                  </a:lnTo>
                  <a:lnTo>
                    <a:pt x="39" y="608"/>
                  </a:lnTo>
                  <a:lnTo>
                    <a:pt x="18" y="583"/>
                  </a:lnTo>
                  <a:lnTo>
                    <a:pt x="6" y="554"/>
                  </a:lnTo>
                  <a:lnTo>
                    <a:pt x="0" y="524"/>
                  </a:lnTo>
                  <a:lnTo>
                    <a:pt x="0" y="520"/>
                  </a:lnTo>
                  <a:lnTo>
                    <a:pt x="4" y="487"/>
                  </a:lnTo>
                  <a:lnTo>
                    <a:pt x="16" y="446"/>
                  </a:lnTo>
                  <a:lnTo>
                    <a:pt x="51" y="370"/>
                  </a:lnTo>
                  <a:lnTo>
                    <a:pt x="94" y="299"/>
                  </a:lnTo>
                  <a:lnTo>
                    <a:pt x="147" y="235"/>
                  </a:lnTo>
                  <a:lnTo>
                    <a:pt x="204" y="176"/>
                  </a:lnTo>
                  <a:lnTo>
                    <a:pt x="270" y="125"/>
                  </a:lnTo>
                  <a:lnTo>
                    <a:pt x="341" y="82"/>
                  </a:lnTo>
                  <a:lnTo>
                    <a:pt x="415" y="47"/>
                  </a:lnTo>
                  <a:lnTo>
                    <a:pt x="497" y="21"/>
                  </a:lnTo>
                  <a:lnTo>
                    <a:pt x="581" y="6"/>
                  </a:lnTo>
                  <a:lnTo>
                    <a:pt x="667" y="0"/>
                  </a:lnTo>
                  <a:lnTo>
                    <a:pt x="667" y="0"/>
                  </a:lnTo>
                  <a:lnTo>
                    <a:pt x="759" y="6"/>
                  </a:lnTo>
                  <a:lnTo>
                    <a:pt x="847" y="23"/>
                  </a:lnTo>
                  <a:lnTo>
                    <a:pt x="932" y="53"/>
                  </a:lnTo>
                  <a:lnTo>
                    <a:pt x="1010" y="90"/>
                  </a:lnTo>
                  <a:lnTo>
                    <a:pt x="1082" y="137"/>
                  </a:lnTo>
                  <a:lnTo>
                    <a:pt x="1149" y="194"/>
                  </a:lnTo>
                  <a:lnTo>
                    <a:pt x="1208" y="256"/>
                  </a:lnTo>
                  <a:lnTo>
                    <a:pt x="1258" y="325"/>
                  </a:lnTo>
                  <a:lnTo>
                    <a:pt x="1301" y="401"/>
                  </a:lnTo>
                  <a:lnTo>
                    <a:pt x="1301" y="401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DDDDDD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BBF6EE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29720" name="Group 24"/>
            <p:cNvGrpSpPr>
              <a:grpSpLocks/>
            </p:cNvGrpSpPr>
            <p:nvPr/>
          </p:nvGrpSpPr>
          <p:grpSpPr bwMode="auto">
            <a:xfrm rot="-1297425" flipH="1" flipV="1">
              <a:off x="2525" y="2693"/>
              <a:ext cx="781" cy="188"/>
              <a:chOff x="2532" y="1051"/>
              <a:chExt cx="893" cy="246"/>
            </a:xfrm>
          </p:grpSpPr>
          <p:grpSp>
            <p:nvGrpSpPr>
              <p:cNvPr id="29721" name="Group 25"/>
              <p:cNvGrpSpPr>
                <a:grpSpLocks/>
              </p:cNvGrpSpPr>
              <p:nvPr/>
            </p:nvGrpSpPr>
            <p:grpSpPr bwMode="auto">
              <a:xfrm>
                <a:off x="2532" y="1051"/>
                <a:ext cx="743" cy="185"/>
                <a:chOff x="1565" y="2568"/>
                <a:chExt cx="1118" cy="279"/>
              </a:xfrm>
            </p:grpSpPr>
            <p:sp>
              <p:nvSpPr>
                <p:cNvPr id="29722" name="AutoShape 26"/>
                <p:cNvSpPr>
                  <a:spLocks noChangeArrowheads="1"/>
                </p:cNvSpPr>
                <p:nvPr/>
              </p:nvSpPr>
              <p:spPr bwMode="lt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9723" name="AutoShape 27"/>
                <p:cNvSpPr>
                  <a:spLocks noChangeArrowheads="1"/>
                </p:cNvSpPr>
                <p:nvPr/>
              </p:nvSpPr>
              <p:spPr bwMode="lt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9724" name="AutoShape 28"/>
                <p:cNvSpPr>
                  <a:spLocks noChangeArrowheads="1"/>
                </p:cNvSpPr>
                <p:nvPr/>
              </p:nvSpPr>
              <p:spPr bwMode="lt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9725" name="AutoShape 29"/>
                <p:cNvSpPr>
                  <a:spLocks noChangeArrowheads="1"/>
                </p:cNvSpPr>
                <p:nvPr/>
              </p:nvSpPr>
              <p:spPr bwMode="lt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29726" name="Group 30"/>
              <p:cNvGrpSpPr>
                <a:grpSpLocks/>
              </p:cNvGrpSpPr>
              <p:nvPr/>
            </p:nvGrpSpPr>
            <p:grpSpPr bwMode="auto">
              <a:xfrm rot="1353540">
                <a:off x="2682" y="1111"/>
                <a:ext cx="743" cy="186"/>
                <a:chOff x="1565" y="2568"/>
                <a:chExt cx="1118" cy="279"/>
              </a:xfrm>
            </p:grpSpPr>
            <p:sp>
              <p:nvSpPr>
                <p:cNvPr id="29727" name="AutoShape 31"/>
                <p:cNvSpPr>
                  <a:spLocks noChangeArrowheads="1"/>
                </p:cNvSpPr>
                <p:nvPr/>
              </p:nvSpPr>
              <p:spPr bwMode="lt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9728" name="AutoShape 32"/>
                <p:cNvSpPr>
                  <a:spLocks noChangeArrowheads="1"/>
                </p:cNvSpPr>
                <p:nvPr/>
              </p:nvSpPr>
              <p:spPr bwMode="lt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9729" name="AutoShape 33"/>
                <p:cNvSpPr>
                  <a:spLocks noChangeArrowheads="1"/>
                </p:cNvSpPr>
                <p:nvPr/>
              </p:nvSpPr>
              <p:spPr bwMode="lt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9730" name="AutoShape 34"/>
                <p:cNvSpPr>
                  <a:spLocks noChangeArrowheads="1"/>
                </p:cNvSpPr>
                <p:nvPr/>
              </p:nvSpPr>
              <p:spPr bwMode="lt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29731" name="Text Box 35"/>
          <p:cNvSpPr txBox="1">
            <a:spLocks noChangeArrowheads="1"/>
          </p:cNvSpPr>
          <p:nvPr/>
        </p:nvSpPr>
        <p:spPr bwMode="gray">
          <a:xfrm>
            <a:off x="3834530" y="5014081"/>
            <a:ext cx="2535238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0" hangingPunct="0"/>
            <a:r>
              <a:rPr lang="ru-RU" sz="2400" b="1" dirty="0" smtClean="0"/>
              <a:t>Цель использования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19"/>
          <p:cNvGrpSpPr>
            <a:grpSpLocks/>
          </p:cNvGrpSpPr>
          <p:nvPr/>
        </p:nvGrpSpPr>
        <p:grpSpPr bwMode="auto">
          <a:xfrm>
            <a:off x="289604" y="917402"/>
            <a:ext cx="8470900" cy="4162426"/>
            <a:chOff x="82" y="1925"/>
            <a:chExt cx="5336" cy="2622"/>
          </a:xfrm>
        </p:grpSpPr>
        <p:sp>
          <p:nvSpPr>
            <p:cNvPr id="26" name="AutoShape 20"/>
            <p:cNvSpPr>
              <a:spLocks noChangeArrowheads="1"/>
            </p:cNvSpPr>
            <p:nvPr/>
          </p:nvSpPr>
          <p:spPr bwMode="ltGray">
            <a:xfrm>
              <a:off x="1373" y="2296"/>
              <a:ext cx="4045" cy="2251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chemeClr val="folHlink"/>
                </a:gs>
                <a:gs pos="50000">
                  <a:schemeClr val="folHlink">
                    <a:gamma/>
                    <a:tint val="42353"/>
                    <a:invGamma/>
                  </a:schemeClr>
                </a:gs>
                <a:gs pos="100000">
                  <a:schemeClr val="folHlink"/>
                </a:gs>
              </a:gsLst>
              <a:lin ang="5400000" scaled="1"/>
            </a:gradFill>
            <a:ln w="19050" algn="ctr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7" name="Rectangle 21"/>
            <p:cNvSpPr>
              <a:spLocks noChangeArrowheads="1"/>
            </p:cNvSpPr>
            <p:nvPr/>
          </p:nvSpPr>
          <p:spPr bwMode="auto">
            <a:xfrm>
              <a:off x="1673" y="2673"/>
              <a:ext cx="3446" cy="16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eaLnBrk="0" hangingPunct="0">
                <a:buClr>
                  <a:srgbClr val="D7181F"/>
                </a:buClr>
                <a:buFont typeface="Wingdings" pitchFamily="2" charset="2"/>
                <a:buNone/>
              </a:pPr>
              <a:r>
                <a:rPr lang="ru-RU" sz="2400" b="1" dirty="0" smtClean="0"/>
                <a:t>Это глобальный процесс, особенность которого состоит в том, что доминирующим видом деятельности является сбор, накопление, обработка, хранение, передача и использование информации.</a:t>
              </a:r>
              <a:endParaRPr lang="en-US" sz="2400" b="1" dirty="0"/>
            </a:p>
          </p:txBody>
        </p:sp>
        <p:pic>
          <p:nvPicPr>
            <p:cNvPr id="28" name="Picture 22" descr="YG_circle001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" y="1925"/>
              <a:ext cx="1591" cy="15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9" name="Text Box 23"/>
            <p:cNvSpPr txBox="1">
              <a:spLocks noChangeArrowheads="1"/>
            </p:cNvSpPr>
            <p:nvPr/>
          </p:nvSpPr>
          <p:spPr bwMode="gray">
            <a:xfrm>
              <a:off x="426" y="2303"/>
              <a:ext cx="902" cy="8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chemeClr val="tx1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ru-RU" sz="2800" b="1" dirty="0" err="1" smtClean="0"/>
                <a:t>Иформатизация</a:t>
              </a:r>
              <a:endParaRPr lang="en-US" sz="2800" b="1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Постеры</a:t>
            </a:r>
            <a:endParaRPr lang="en-US" dirty="0"/>
          </a:p>
        </p:txBody>
      </p:sp>
      <p:pic>
        <p:nvPicPr>
          <p:cNvPr id="9222" name="Picture 6" descr="C:\Users\Admin\Desktop\Еськова Е.С 2003\Фото\4\SAM_319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212976"/>
            <a:ext cx="3960440" cy="2970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3" name="Picture 7" descr="C:\Users\Admin\Desktop\Еськова Е.С 2003\Фото\4\SAM_318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203390"/>
            <a:ext cx="3960440" cy="2970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116632"/>
            <a:ext cx="6934200" cy="914400"/>
          </a:xfrm>
        </p:spPr>
        <p:txBody>
          <a:bodyPr/>
          <a:lstStyle/>
          <a:p>
            <a:r>
              <a:rPr lang="ru-RU" dirty="0" smtClean="0"/>
              <a:t>Электронные словари</a:t>
            </a:r>
            <a:endParaRPr lang="en-US" dirty="0"/>
          </a:p>
        </p:txBody>
      </p:sp>
      <p:pic>
        <p:nvPicPr>
          <p:cNvPr id="43010" name="Picture 2" descr="C:\Users\Admin\Desktop\Еськова Е.С 2003\Фото\2\SAM_305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268760"/>
            <a:ext cx="3888432" cy="291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011" name="Picture 3" descr="C:\Users\Admin\Desktop\Еськова Е.С 2003\Фото\4\SAM_318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7" y="3068960"/>
            <a:ext cx="3936437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4015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116632"/>
            <a:ext cx="6934200" cy="914400"/>
          </a:xfrm>
        </p:spPr>
        <p:txBody>
          <a:bodyPr/>
          <a:lstStyle/>
          <a:p>
            <a:r>
              <a:rPr lang="ru-RU" dirty="0" smtClean="0"/>
              <a:t>«</a:t>
            </a:r>
            <a:r>
              <a:rPr lang="en-US" dirty="0" smtClean="0"/>
              <a:t>Bridge to England</a:t>
            </a:r>
            <a:r>
              <a:rPr lang="ru-RU" dirty="0" smtClean="0"/>
              <a:t>»</a:t>
            </a:r>
            <a:endParaRPr lang="en-US" dirty="0"/>
          </a:p>
        </p:txBody>
      </p:sp>
      <p:pic>
        <p:nvPicPr>
          <p:cNvPr id="44037" name="Picture 5" descr="C:\Users\Admin\Desktop\упражнения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874"/>
          <a:stretch/>
        </p:blipFill>
        <p:spPr bwMode="auto">
          <a:xfrm>
            <a:off x="611560" y="1052736"/>
            <a:ext cx="3600400" cy="2655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038" name="Picture 6" descr="C:\Users\Admin\Desktop\страны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916832"/>
            <a:ext cx="3812869" cy="2868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039" name="Picture 7" descr="C:\Users\Admin\Desktop\национальности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005064"/>
            <a:ext cx="3675962" cy="2769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5018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116632"/>
            <a:ext cx="6934200" cy="914400"/>
          </a:xfrm>
        </p:spPr>
        <p:txBody>
          <a:bodyPr/>
          <a:lstStyle/>
          <a:p>
            <a:r>
              <a:rPr lang="ru-RU" dirty="0" smtClean="0"/>
              <a:t>Виртуальные туры</a:t>
            </a:r>
            <a:endParaRPr lang="en-US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508104" y="1581763"/>
            <a:ext cx="3322712" cy="864096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www.streetvi.ru</a:t>
            </a:r>
            <a:endParaRPr lang="ru-RU" dirty="0"/>
          </a:p>
        </p:txBody>
      </p:sp>
      <p:pic>
        <p:nvPicPr>
          <p:cNvPr id="45058" name="Picture 2" descr="C:\Users\Admin\Desktop\Безымянный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272" y="980728"/>
            <a:ext cx="4607619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368693" y="4149080"/>
            <a:ext cx="40679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/>
              <a:t>www.visitlondon.com</a:t>
            </a:r>
            <a:endParaRPr lang="ru-RU" sz="3200" dirty="0"/>
          </a:p>
        </p:txBody>
      </p:sp>
      <p:pic>
        <p:nvPicPr>
          <p:cNvPr id="45059" name="Picture 3" descr="C:\Users\Admin\Desktop\Безымянный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692" y="3743871"/>
            <a:ext cx="4602831" cy="2720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9098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059832" y="2348880"/>
            <a:ext cx="5638800" cy="1012825"/>
          </a:xfrm>
        </p:spPr>
        <p:txBody>
          <a:bodyPr/>
          <a:lstStyle/>
          <a:p>
            <a:r>
              <a:rPr lang="ru-RU" sz="6000" dirty="0" smtClean="0"/>
              <a:t>Спасибо за внимание!</a:t>
            </a:r>
            <a:endParaRPr lang="en-US" sz="6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Доклад">
  <a:themeElements>
    <a:clrScheme name="Default Design 1">
      <a:dk1>
        <a:srgbClr val="000000"/>
      </a:dk1>
      <a:lt1>
        <a:srgbClr val="FFFFD9"/>
      </a:lt1>
      <a:dk2>
        <a:srgbClr val="000000"/>
      </a:dk2>
      <a:lt2>
        <a:srgbClr val="FFFFFF"/>
      </a:lt2>
      <a:accent1>
        <a:srgbClr val="6CD69C"/>
      </a:accent1>
      <a:accent2>
        <a:srgbClr val="33CCCC"/>
      </a:accent2>
      <a:accent3>
        <a:srgbClr val="FFFFE9"/>
      </a:accent3>
      <a:accent4>
        <a:srgbClr val="000000"/>
      </a:accent4>
      <a:accent5>
        <a:srgbClr val="BAE8CB"/>
      </a:accent5>
      <a:accent6>
        <a:srgbClr val="2DB9B9"/>
      </a:accent6>
      <a:hlink>
        <a:srgbClr val="FF5050"/>
      </a:hlink>
      <a:folHlink>
        <a:srgbClr val="FF99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D9"/>
        </a:lt1>
        <a:dk2>
          <a:srgbClr val="000000"/>
        </a:dk2>
        <a:lt2>
          <a:srgbClr val="FFFFFF"/>
        </a:lt2>
        <a:accent1>
          <a:srgbClr val="6CD69C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BAE8CB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DCFCDE"/>
        </a:lt1>
        <a:dk2>
          <a:srgbClr val="000000"/>
        </a:dk2>
        <a:lt2>
          <a:srgbClr val="FFFFFF"/>
        </a:lt2>
        <a:accent1>
          <a:srgbClr val="AD6DD5"/>
        </a:accent1>
        <a:accent2>
          <a:srgbClr val="4AD828"/>
        </a:accent2>
        <a:accent3>
          <a:srgbClr val="EBFDEC"/>
        </a:accent3>
        <a:accent4>
          <a:srgbClr val="000000"/>
        </a:accent4>
        <a:accent5>
          <a:srgbClr val="D3BAE7"/>
        </a:accent5>
        <a:accent6>
          <a:srgbClr val="42C423"/>
        </a:accent6>
        <a:hlink>
          <a:srgbClr val="F8A858"/>
        </a:hlink>
        <a:folHlink>
          <a:srgbClr val="5FB5E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CDCE7"/>
        </a:lt1>
        <a:dk2>
          <a:srgbClr val="000000"/>
        </a:dk2>
        <a:lt2>
          <a:srgbClr val="FFFFFF"/>
        </a:lt2>
        <a:accent1>
          <a:srgbClr val="65DADD"/>
        </a:accent1>
        <a:accent2>
          <a:srgbClr val="EB9F15"/>
        </a:accent2>
        <a:accent3>
          <a:srgbClr val="FDEBF1"/>
        </a:accent3>
        <a:accent4>
          <a:srgbClr val="000000"/>
        </a:accent4>
        <a:accent5>
          <a:srgbClr val="B8EAEB"/>
        </a:accent5>
        <a:accent6>
          <a:srgbClr val="D59012"/>
        </a:accent6>
        <a:hlink>
          <a:srgbClr val="B4D977"/>
        </a:hlink>
        <a:folHlink>
          <a:srgbClr val="F973D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Доклад</Template>
  <TotalTime>93</TotalTime>
  <Words>68</Words>
  <Application>Microsoft Office PowerPoint</Application>
  <PresentationFormat>Экран (4:3)</PresentationFormat>
  <Paragraphs>16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1" baseType="lpstr">
      <vt:lpstr>Arial</vt:lpstr>
      <vt:lpstr>Wingdings</vt:lpstr>
      <vt:lpstr>Доклад</vt:lpstr>
      <vt:lpstr>Использование информационных технологий как средство стимулирования учебной деятельности при изучении иностранного языка.</vt:lpstr>
      <vt:lpstr>Презентация PowerPoint</vt:lpstr>
      <vt:lpstr>Презентация PowerPoint</vt:lpstr>
      <vt:lpstr>Постеры</vt:lpstr>
      <vt:lpstr>Электронные словари</vt:lpstr>
      <vt:lpstr>«Bridge to England»</vt:lpstr>
      <vt:lpstr>Виртуальные туры</vt:lpstr>
      <vt:lpstr>Спасибо за внимание!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Использование информационных технологий как средство стимулирования учебной деятельности при изучении иностранного языка.</dc:title>
  <dc:creator>Admin</dc:creator>
  <cp:lastModifiedBy>USR12</cp:lastModifiedBy>
  <cp:revision>10</cp:revision>
  <dcterms:created xsi:type="dcterms:W3CDTF">2014-11-10T11:57:56Z</dcterms:created>
  <dcterms:modified xsi:type="dcterms:W3CDTF">2014-12-10T03:29:18Z</dcterms:modified>
</cp:coreProperties>
</file>