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1" r:id="rId6"/>
    <p:sldId id="260" r:id="rId7"/>
    <p:sldId id="262" r:id="rId8"/>
    <p:sldId id="263" r:id="rId9"/>
    <p:sldId id="264" r:id="rId10"/>
    <p:sldId id="266" r:id="rId11"/>
    <p:sldId id="267" r:id="rId12"/>
    <p:sldId id="268"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Светлый стиль 2 - акцент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ED083AE6-46FA-4A59-8FB0-9F97EB10719F}" styleName="Светлый стиль 3 - акцент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07.12.2014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07.12.2014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07.12.2014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07.12.2014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07.12.2014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07.12.2014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07.12.2014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07.12.2014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07.12.2014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pic>
        <p:nvPicPr>
          <p:cNvPr id="4" name="Object 6"/>
          <p:cNvPicPr>
            <a:picLocks noChangeAspect="1" noChangeArrowheads="1"/>
          </p:cNvPicPr>
          <p:nvPr/>
        </p:nvPicPr>
        <p:blipFill>
          <a:blip r:embed="rId3" cstate="print"/>
          <a:srcRect/>
          <a:stretch>
            <a:fillRect/>
          </a:stretch>
        </p:blipFill>
        <p:spPr bwMode="auto">
          <a:xfrm>
            <a:off x="0" y="0"/>
            <a:ext cx="9144000" cy="433388"/>
          </a:xfrm>
          <a:prstGeom prst="rect">
            <a:avLst/>
          </a:prstGeom>
          <a:solidFill>
            <a:srgbClr val="333399"/>
          </a:solidFill>
          <a:ln w="9525">
            <a:noFill/>
            <a:miter lim="800000"/>
            <a:headEnd/>
            <a:tailEnd/>
          </a:ln>
        </p:spPr>
      </p:pic>
      <p:pic>
        <p:nvPicPr>
          <p:cNvPr id="5" name="Object 6"/>
          <p:cNvPicPr>
            <a:picLocks noChangeAspect="1" noChangeArrowheads="1"/>
          </p:cNvPicPr>
          <p:nvPr/>
        </p:nvPicPr>
        <p:blipFill>
          <a:blip r:embed="rId3" cstate="print"/>
          <a:srcRect/>
          <a:stretch>
            <a:fillRect/>
          </a:stretch>
        </p:blipFill>
        <p:spPr bwMode="auto">
          <a:xfrm>
            <a:off x="0" y="6424612"/>
            <a:ext cx="9144000" cy="433388"/>
          </a:xfrm>
          <a:prstGeom prst="rect">
            <a:avLst/>
          </a:prstGeom>
          <a:solidFill>
            <a:srgbClr val="333399"/>
          </a:solidFill>
          <a:ln w="9525">
            <a:noFill/>
            <a:miter lim="800000"/>
            <a:headEnd/>
            <a:tailEnd/>
          </a:ln>
        </p:spPr>
      </p:pic>
      <p:sp>
        <p:nvSpPr>
          <p:cNvPr id="12" name="Прямоугольник 11"/>
          <p:cNvSpPr/>
          <p:nvPr/>
        </p:nvSpPr>
        <p:spPr>
          <a:xfrm>
            <a:off x="5436096" y="4149080"/>
            <a:ext cx="1475656" cy="1152128"/>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kk-KZ" sz="4800" b="1" dirty="0" smtClean="0">
                <a:solidFill>
                  <a:srgbClr val="FFFF00"/>
                </a:solidFill>
                <a:latin typeface="Times New Roman" pitchFamily="18" charset="0"/>
                <a:cs typeface="Times New Roman" pitchFamily="18" charset="0"/>
              </a:rPr>
              <a:t>7</a:t>
            </a:r>
            <a:endParaRPr lang="ru-RU" sz="4800" b="1" dirty="0">
              <a:solidFill>
                <a:srgbClr val="FFFF00"/>
              </a:solidFill>
              <a:latin typeface="Times New Roman" pitchFamily="18" charset="0"/>
              <a:cs typeface="Times New Roman" pitchFamily="18" charset="0"/>
            </a:endParaRPr>
          </a:p>
        </p:txBody>
      </p:sp>
      <p:sp>
        <p:nvSpPr>
          <p:cNvPr id="13" name="Прямоугольник 12"/>
          <p:cNvSpPr/>
          <p:nvPr/>
        </p:nvSpPr>
        <p:spPr>
          <a:xfrm>
            <a:off x="2555776" y="4149080"/>
            <a:ext cx="1475656" cy="1152128"/>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kk-KZ" sz="4800" b="1" dirty="0" smtClean="0">
                <a:solidFill>
                  <a:srgbClr val="FFFF00"/>
                </a:solidFill>
                <a:latin typeface="Times New Roman" pitchFamily="18" charset="0"/>
                <a:cs typeface="Times New Roman" pitchFamily="18" charset="0"/>
              </a:rPr>
              <a:t>6</a:t>
            </a:r>
            <a:endParaRPr lang="ru-RU" sz="4800" b="1" dirty="0">
              <a:solidFill>
                <a:srgbClr val="FFFF00"/>
              </a:solidFill>
              <a:latin typeface="Times New Roman" pitchFamily="18" charset="0"/>
              <a:cs typeface="Times New Roman" pitchFamily="18" charset="0"/>
            </a:endParaRPr>
          </a:p>
        </p:txBody>
      </p:sp>
      <p:sp>
        <p:nvSpPr>
          <p:cNvPr id="14" name="Прямоугольник 13"/>
          <p:cNvSpPr/>
          <p:nvPr/>
        </p:nvSpPr>
        <p:spPr>
          <a:xfrm>
            <a:off x="5436096" y="1916832"/>
            <a:ext cx="1475656" cy="1152128"/>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kk-KZ" sz="4800" b="1" dirty="0" smtClean="0">
                <a:solidFill>
                  <a:srgbClr val="FFFF00"/>
                </a:solidFill>
                <a:latin typeface="Times New Roman" pitchFamily="18" charset="0"/>
                <a:cs typeface="Times New Roman" pitchFamily="18" charset="0"/>
              </a:rPr>
              <a:t>2</a:t>
            </a:r>
            <a:endParaRPr lang="ru-RU" sz="4800" b="1" dirty="0">
              <a:solidFill>
                <a:srgbClr val="FFFF00"/>
              </a:solidFill>
              <a:latin typeface="Times New Roman" pitchFamily="18" charset="0"/>
              <a:cs typeface="Times New Roman" pitchFamily="18" charset="0"/>
            </a:endParaRPr>
          </a:p>
        </p:txBody>
      </p:sp>
      <p:sp>
        <p:nvSpPr>
          <p:cNvPr id="15" name="Прямоугольник 14"/>
          <p:cNvSpPr/>
          <p:nvPr/>
        </p:nvSpPr>
        <p:spPr>
          <a:xfrm>
            <a:off x="3995936" y="3068960"/>
            <a:ext cx="1475656" cy="1152128"/>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kk-KZ" sz="4800" b="1" dirty="0" smtClean="0">
                <a:solidFill>
                  <a:srgbClr val="FFFF00"/>
                </a:solidFill>
                <a:latin typeface="Times New Roman" pitchFamily="18" charset="0"/>
                <a:cs typeface="Times New Roman" pitchFamily="18" charset="0"/>
              </a:rPr>
              <a:t>4</a:t>
            </a:r>
            <a:endParaRPr lang="ru-RU" sz="4800" b="1" dirty="0">
              <a:solidFill>
                <a:srgbClr val="FFFF00"/>
              </a:solidFill>
              <a:latin typeface="Times New Roman" pitchFamily="18" charset="0"/>
              <a:cs typeface="Times New Roman" pitchFamily="18" charset="0"/>
            </a:endParaRPr>
          </a:p>
        </p:txBody>
      </p:sp>
      <p:sp>
        <p:nvSpPr>
          <p:cNvPr id="16" name="Прямоугольник 15"/>
          <p:cNvSpPr/>
          <p:nvPr/>
        </p:nvSpPr>
        <p:spPr>
          <a:xfrm>
            <a:off x="2555776" y="1916832"/>
            <a:ext cx="1475656" cy="1152128"/>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kk-KZ" sz="4800" b="1" dirty="0" smtClean="0">
                <a:solidFill>
                  <a:srgbClr val="FFFF00"/>
                </a:solidFill>
                <a:latin typeface="Times New Roman" pitchFamily="18" charset="0"/>
                <a:cs typeface="Times New Roman" pitchFamily="18" charset="0"/>
              </a:rPr>
              <a:t>1</a:t>
            </a:r>
            <a:endParaRPr lang="ru-RU" sz="4800" b="1" dirty="0">
              <a:solidFill>
                <a:srgbClr val="FFFF00"/>
              </a:solidFill>
              <a:latin typeface="Times New Roman" pitchFamily="18" charset="0"/>
              <a:cs typeface="Times New Roman" pitchFamily="18" charset="0"/>
            </a:endParaRPr>
          </a:p>
        </p:txBody>
      </p:sp>
      <p:sp>
        <p:nvSpPr>
          <p:cNvPr id="17" name="Прямоугольник 16"/>
          <p:cNvSpPr/>
          <p:nvPr/>
        </p:nvSpPr>
        <p:spPr>
          <a:xfrm>
            <a:off x="1115616" y="3068960"/>
            <a:ext cx="1475656" cy="1152128"/>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kk-KZ" sz="4800" b="1" dirty="0" smtClean="0">
                <a:solidFill>
                  <a:srgbClr val="FFFF00"/>
                </a:solidFill>
                <a:latin typeface="Times New Roman" pitchFamily="18" charset="0"/>
                <a:cs typeface="Times New Roman" pitchFamily="18" charset="0"/>
              </a:rPr>
              <a:t>3</a:t>
            </a:r>
            <a:endParaRPr lang="ru-RU" sz="4800" b="1" dirty="0">
              <a:solidFill>
                <a:srgbClr val="FFFF00"/>
              </a:solidFill>
              <a:latin typeface="Times New Roman" pitchFamily="18" charset="0"/>
              <a:cs typeface="Times New Roman" pitchFamily="18" charset="0"/>
            </a:endParaRPr>
          </a:p>
        </p:txBody>
      </p:sp>
      <p:sp>
        <p:nvSpPr>
          <p:cNvPr id="18" name="Прямоугольник 17"/>
          <p:cNvSpPr/>
          <p:nvPr/>
        </p:nvSpPr>
        <p:spPr>
          <a:xfrm>
            <a:off x="6876256" y="3068960"/>
            <a:ext cx="1475656" cy="1152128"/>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kk-KZ" sz="4800" b="1" dirty="0" smtClean="0">
                <a:solidFill>
                  <a:srgbClr val="FFFF00"/>
                </a:solidFill>
                <a:latin typeface="Times New Roman" pitchFamily="18" charset="0"/>
                <a:cs typeface="Times New Roman" pitchFamily="18" charset="0"/>
              </a:rPr>
              <a:t>5</a:t>
            </a:r>
            <a:endParaRPr lang="ru-RU" sz="4800" b="1" dirty="0">
              <a:solidFill>
                <a:srgbClr val="FFFF00"/>
              </a:solidFill>
              <a:latin typeface="Times New Roman" pitchFamily="18" charset="0"/>
              <a:cs typeface="Times New Roman" pitchFamily="18" charset="0"/>
            </a:endParaRPr>
          </a:p>
        </p:txBody>
      </p:sp>
      <p:sp>
        <p:nvSpPr>
          <p:cNvPr id="19" name="Стрелка вправо 18"/>
          <p:cNvSpPr/>
          <p:nvPr/>
        </p:nvSpPr>
        <p:spPr>
          <a:xfrm>
            <a:off x="7668344" y="5733256"/>
            <a:ext cx="1224136" cy="57606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TextBox 19"/>
          <p:cNvSpPr txBox="1"/>
          <p:nvPr/>
        </p:nvSpPr>
        <p:spPr>
          <a:xfrm>
            <a:off x="2339752" y="548680"/>
            <a:ext cx="4588115" cy="1077218"/>
          </a:xfrm>
          <a:prstGeom prst="rect">
            <a:avLst/>
          </a:prstGeom>
          <a:noFill/>
        </p:spPr>
        <p:txBody>
          <a:bodyPr wrap="none" rtlCol="0">
            <a:spAutoFit/>
          </a:bodyPr>
          <a:lstStyle/>
          <a:p>
            <a:r>
              <a:rPr lang="kk-KZ" sz="3200" b="1" dirty="0" smtClean="0">
                <a:solidFill>
                  <a:srgbClr val="FF0000"/>
                </a:solidFill>
                <a:latin typeface="Times New Roman" pitchFamily="18" charset="0"/>
                <a:cs typeface="Times New Roman" pitchFamily="18" charset="0"/>
              </a:rPr>
              <a:t>Білімдіден шыққан сөз,</a:t>
            </a:r>
          </a:p>
          <a:p>
            <a:r>
              <a:rPr lang="kk-KZ" sz="3200" b="1" dirty="0" smtClean="0">
                <a:solidFill>
                  <a:srgbClr val="FF0000"/>
                </a:solidFill>
                <a:latin typeface="Times New Roman" pitchFamily="18" charset="0"/>
                <a:cs typeface="Times New Roman" pitchFamily="18" charset="0"/>
              </a:rPr>
              <a:t>Талаптыға болар кез...</a:t>
            </a:r>
            <a:endParaRPr lang="ru-RU" sz="32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620688"/>
            <a:ext cx="9144000" cy="4968552"/>
          </a:xfrm>
        </p:spPr>
        <p:txBody>
          <a:bodyPr>
            <a:noAutofit/>
          </a:bodyPr>
          <a:lstStyle/>
          <a:p>
            <a:r>
              <a:rPr lang="kk-KZ" sz="3200" b="1" i="1" dirty="0" smtClean="0">
                <a:solidFill>
                  <a:srgbClr val="7030A0"/>
                </a:solidFill>
                <a:latin typeface="Times New Roman" pitchFamily="18" charset="0"/>
                <a:cs typeface="Times New Roman" pitchFamily="18" charset="0"/>
              </a:rPr>
              <a:t/>
            </a:r>
            <a:br>
              <a:rPr lang="kk-KZ" sz="3200" b="1" i="1" dirty="0" smtClean="0">
                <a:solidFill>
                  <a:srgbClr val="7030A0"/>
                </a:solidFill>
                <a:latin typeface="Times New Roman" pitchFamily="18" charset="0"/>
                <a:cs typeface="Times New Roman" pitchFamily="18" charset="0"/>
              </a:rPr>
            </a:br>
            <a:r>
              <a:rPr lang="kk-KZ" sz="3600" b="1" i="1" dirty="0" smtClean="0">
                <a:solidFill>
                  <a:srgbClr val="7030A0"/>
                </a:solidFill>
                <a:latin typeface="Times New Roman" pitchFamily="18" charset="0"/>
                <a:cs typeface="Times New Roman" pitchFamily="18" charset="0"/>
              </a:rPr>
              <a:t>І топ.</a:t>
            </a:r>
            <a:r>
              <a:rPr lang="kk-KZ" sz="3600" b="1" i="1" dirty="0" smtClean="0">
                <a:solidFill>
                  <a:srgbClr val="FF0000"/>
                </a:solidFill>
                <a:latin typeface="Times New Roman" pitchFamily="18" charset="0"/>
                <a:cs typeface="Times New Roman" pitchFamily="18" charset="0"/>
              </a:rPr>
              <a:t> </a:t>
            </a:r>
            <a:r>
              <a:rPr lang="kk-KZ" sz="3200" b="1" i="1" dirty="0" smtClean="0">
                <a:solidFill>
                  <a:srgbClr val="FF0000"/>
                </a:solidFill>
                <a:latin typeface="Times New Roman" pitchFamily="18" charset="0"/>
                <a:cs typeface="Times New Roman" pitchFamily="18" charset="0"/>
              </a:rPr>
              <a:t>“Өлең - сөздің патшасы, сөз сарасы” </a:t>
            </a:r>
            <a:br>
              <a:rPr lang="kk-KZ" sz="3200" b="1" i="1" dirty="0" smtClean="0">
                <a:solidFill>
                  <a:srgbClr val="FF0000"/>
                </a:solidFill>
                <a:latin typeface="Times New Roman" pitchFamily="18" charset="0"/>
                <a:cs typeface="Times New Roman" pitchFamily="18" charset="0"/>
              </a:rPr>
            </a:br>
            <a:r>
              <a:rPr lang="kk-KZ" sz="3200" b="1" i="1" dirty="0" smtClean="0">
                <a:solidFill>
                  <a:srgbClr val="FF0000"/>
                </a:solidFill>
                <a:latin typeface="Times New Roman" pitchFamily="18" charset="0"/>
                <a:cs typeface="Times New Roman" pitchFamily="18" charset="0"/>
              </a:rPr>
              <a:t>дегенде  ақынның поэзияға қояр талабы қандай?</a:t>
            </a:r>
            <a:br>
              <a:rPr lang="kk-KZ" sz="3200" b="1" i="1" dirty="0" smtClean="0">
                <a:solidFill>
                  <a:srgbClr val="FF0000"/>
                </a:solidFill>
                <a:latin typeface="Times New Roman" pitchFamily="18" charset="0"/>
                <a:cs typeface="Times New Roman" pitchFamily="18" charset="0"/>
              </a:rPr>
            </a:br>
            <a:r>
              <a:rPr lang="kk-KZ" sz="3200" b="1" i="1" dirty="0" smtClean="0">
                <a:solidFill>
                  <a:srgbClr val="7030A0"/>
                </a:solidFill>
                <a:latin typeface="Times New Roman" pitchFamily="18" charset="0"/>
                <a:cs typeface="Times New Roman" pitchFamily="18" charset="0"/>
              </a:rPr>
              <a:t>ІІ топ. </a:t>
            </a:r>
            <a:r>
              <a:rPr lang="kk-KZ" sz="3200" b="1" i="1" dirty="0" smtClean="0">
                <a:solidFill>
                  <a:srgbClr val="FF0000"/>
                </a:solidFill>
                <a:latin typeface="Times New Roman" pitchFamily="18" charset="0"/>
                <a:cs typeface="Times New Roman" pitchFamily="18" charset="0"/>
              </a:rPr>
              <a:t>Абай өлеңді неліктен үлкен өнер  деп таныды?</a:t>
            </a:r>
            <a:br>
              <a:rPr lang="kk-KZ" sz="3200" b="1" i="1" dirty="0" smtClean="0">
                <a:solidFill>
                  <a:srgbClr val="FF0000"/>
                </a:solidFill>
                <a:latin typeface="Times New Roman" pitchFamily="18" charset="0"/>
                <a:cs typeface="Times New Roman" pitchFamily="18" charset="0"/>
              </a:rPr>
            </a:br>
            <a:r>
              <a:rPr lang="kk-KZ" sz="3200" b="1" i="1" dirty="0" smtClean="0">
                <a:solidFill>
                  <a:srgbClr val="7030A0"/>
                </a:solidFill>
                <a:latin typeface="Times New Roman" pitchFamily="18" charset="0"/>
                <a:cs typeface="Times New Roman" pitchFamily="18" charset="0"/>
              </a:rPr>
              <a:t>ІІІ топ. </a:t>
            </a:r>
            <a:r>
              <a:rPr lang="kk-KZ" sz="3200" b="1" i="1" dirty="0" smtClean="0">
                <a:solidFill>
                  <a:srgbClr val="FF0000"/>
                </a:solidFill>
                <a:latin typeface="Times New Roman" pitchFamily="18" charset="0"/>
                <a:cs typeface="Times New Roman" pitchFamily="18" charset="0"/>
              </a:rPr>
              <a:t>Абай қазаққа өлең деген бір қадірсіз деп неге айтқан?</a:t>
            </a:r>
            <a:br>
              <a:rPr lang="kk-KZ" sz="3200" b="1" i="1" dirty="0" smtClean="0">
                <a:solidFill>
                  <a:srgbClr val="FF0000"/>
                </a:solidFill>
                <a:latin typeface="Times New Roman" pitchFamily="18" charset="0"/>
                <a:cs typeface="Times New Roman" pitchFamily="18" charset="0"/>
              </a:rPr>
            </a:br>
            <a:r>
              <a:rPr lang="kk-KZ" sz="3200" b="1" i="1" dirty="0" smtClean="0">
                <a:solidFill>
                  <a:srgbClr val="7030A0"/>
                </a:solidFill>
                <a:latin typeface="Times New Roman" pitchFamily="18" charset="0"/>
                <a:cs typeface="Times New Roman" pitchFamily="18" charset="0"/>
              </a:rPr>
              <a:t>ІҮ топ. </a:t>
            </a:r>
            <a:r>
              <a:rPr lang="kk-KZ" sz="3200" b="1" i="1" dirty="0" smtClean="0">
                <a:solidFill>
                  <a:srgbClr val="FF0000"/>
                </a:solidFill>
                <a:latin typeface="Times New Roman" pitchFamily="18" charset="0"/>
                <a:cs typeface="Times New Roman" pitchFamily="18" charset="0"/>
              </a:rPr>
              <a:t>Абай өзінің ақындық  биік мақсатын  қалай  түсіндірген?</a:t>
            </a:r>
            <a:br>
              <a:rPr lang="kk-KZ" sz="3200" b="1" i="1" dirty="0" smtClean="0">
                <a:solidFill>
                  <a:srgbClr val="FF0000"/>
                </a:solidFill>
                <a:latin typeface="Times New Roman" pitchFamily="18" charset="0"/>
                <a:cs typeface="Times New Roman" pitchFamily="18" charset="0"/>
              </a:rPr>
            </a:br>
            <a:r>
              <a:rPr lang="kk-KZ" sz="3200" b="1" i="1" dirty="0" smtClean="0">
                <a:solidFill>
                  <a:srgbClr val="7030A0"/>
                </a:solidFill>
                <a:latin typeface="Times New Roman" pitchFamily="18" charset="0"/>
                <a:cs typeface="Times New Roman" pitchFamily="18" charset="0"/>
              </a:rPr>
              <a:t>Ү топ. </a:t>
            </a:r>
            <a:r>
              <a:rPr lang="kk-KZ" sz="3200" b="1" i="1" dirty="0" smtClean="0">
                <a:solidFill>
                  <a:srgbClr val="FF0000"/>
                </a:solidFill>
                <a:latin typeface="Times New Roman" pitchFamily="18" charset="0"/>
                <a:cs typeface="Times New Roman" pitchFamily="18" charset="0"/>
              </a:rPr>
              <a:t>Өлеңдегі  сырлы  сөздерді  теріп  жазу  </a:t>
            </a:r>
            <a:endParaRPr lang="ru-RU" sz="3600" b="1" i="1" dirty="0">
              <a:solidFill>
                <a:srgbClr val="FF0000"/>
              </a:solidFill>
              <a:latin typeface="Times New Roman" pitchFamily="18" charset="0"/>
              <a:cs typeface="Times New Roman" pitchFamily="18" charset="0"/>
            </a:endParaRPr>
          </a:p>
        </p:txBody>
      </p:sp>
      <p:pic>
        <p:nvPicPr>
          <p:cNvPr id="4" name="Object 6"/>
          <p:cNvPicPr>
            <a:picLocks noChangeAspect="1" noChangeArrowheads="1"/>
          </p:cNvPicPr>
          <p:nvPr/>
        </p:nvPicPr>
        <p:blipFill>
          <a:blip r:embed="rId3" cstate="print"/>
          <a:srcRect/>
          <a:stretch>
            <a:fillRect/>
          </a:stretch>
        </p:blipFill>
        <p:spPr bwMode="auto">
          <a:xfrm>
            <a:off x="0" y="0"/>
            <a:ext cx="9144000" cy="433388"/>
          </a:xfrm>
          <a:prstGeom prst="rect">
            <a:avLst/>
          </a:prstGeom>
          <a:solidFill>
            <a:srgbClr val="333399"/>
          </a:solidFill>
          <a:ln w="9525">
            <a:noFill/>
            <a:miter lim="800000"/>
            <a:headEnd/>
            <a:tailEnd/>
          </a:ln>
        </p:spPr>
      </p:pic>
      <p:pic>
        <p:nvPicPr>
          <p:cNvPr id="5" name="Object 6"/>
          <p:cNvPicPr>
            <a:picLocks noChangeAspect="1" noChangeArrowheads="1"/>
          </p:cNvPicPr>
          <p:nvPr/>
        </p:nvPicPr>
        <p:blipFill>
          <a:blip r:embed="rId3" cstate="print"/>
          <a:srcRect/>
          <a:stretch>
            <a:fillRect/>
          </a:stretch>
        </p:blipFill>
        <p:spPr bwMode="auto">
          <a:xfrm>
            <a:off x="0" y="6424612"/>
            <a:ext cx="9144000" cy="433388"/>
          </a:xfrm>
          <a:prstGeom prst="rect">
            <a:avLst/>
          </a:prstGeom>
          <a:solidFill>
            <a:srgbClr val="333399"/>
          </a:solidFill>
          <a:ln w="9525">
            <a:noFill/>
            <a:miter lim="800000"/>
            <a:headEnd/>
            <a:tailEnd/>
          </a:ln>
        </p:spPr>
      </p:pic>
      <p:sp>
        <p:nvSpPr>
          <p:cNvPr id="6" name="TextBox 5"/>
          <p:cNvSpPr txBox="1"/>
          <p:nvPr/>
        </p:nvSpPr>
        <p:spPr>
          <a:xfrm>
            <a:off x="3923928" y="5445224"/>
            <a:ext cx="184731" cy="523220"/>
          </a:xfrm>
          <a:prstGeom prst="rect">
            <a:avLst/>
          </a:prstGeom>
          <a:noFill/>
        </p:spPr>
        <p:txBody>
          <a:bodyPr wrap="none" rtlCol="0">
            <a:spAutoFit/>
          </a:bodyPr>
          <a:lstStyle/>
          <a:p>
            <a:endParaRPr lang="ru-RU" sz="2800" b="1" dirty="0">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1916832"/>
            <a:ext cx="2339752" cy="648072"/>
          </a:xfrm>
        </p:spPr>
        <p:txBody>
          <a:bodyPr>
            <a:noAutofit/>
          </a:bodyPr>
          <a:lstStyle/>
          <a:p>
            <a:r>
              <a:rPr lang="kk-KZ" sz="2000" b="1" i="1" dirty="0" smtClean="0">
                <a:solidFill>
                  <a:srgbClr val="FF0000"/>
                </a:solidFill>
                <a:latin typeface="Times New Roman" pitchFamily="18" charset="0"/>
                <a:cs typeface="Times New Roman" pitchFamily="18" charset="0"/>
              </a:rPr>
              <a:t>І, ІІ, ІІІ топтар</a:t>
            </a:r>
            <a:br>
              <a:rPr lang="kk-KZ" sz="2000" b="1" i="1" dirty="0" smtClean="0">
                <a:solidFill>
                  <a:srgbClr val="FF0000"/>
                </a:solidFill>
                <a:latin typeface="Times New Roman" pitchFamily="18" charset="0"/>
                <a:cs typeface="Times New Roman" pitchFamily="18" charset="0"/>
              </a:rPr>
            </a:br>
            <a:r>
              <a:rPr lang="kk-KZ" sz="2000" b="1" i="1" dirty="0" smtClean="0">
                <a:solidFill>
                  <a:srgbClr val="FF0000"/>
                </a:solidFill>
                <a:latin typeface="Times New Roman" pitchFamily="18" charset="0"/>
                <a:cs typeface="Times New Roman" pitchFamily="18" charset="0"/>
              </a:rPr>
              <a:t/>
            </a:r>
            <a:br>
              <a:rPr lang="kk-KZ" sz="2000" b="1" i="1" dirty="0" smtClean="0">
                <a:solidFill>
                  <a:srgbClr val="FF0000"/>
                </a:solidFill>
                <a:latin typeface="Times New Roman" pitchFamily="18" charset="0"/>
                <a:cs typeface="Times New Roman" pitchFamily="18" charset="0"/>
              </a:rPr>
            </a:br>
            <a:endParaRPr lang="ru-RU" sz="2000" b="1" i="1" dirty="0">
              <a:solidFill>
                <a:srgbClr val="FF0000"/>
              </a:solidFill>
              <a:latin typeface="Times New Roman" pitchFamily="18" charset="0"/>
              <a:cs typeface="Times New Roman" pitchFamily="18" charset="0"/>
            </a:endParaRPr>
          </a:p>
        </p:txBody>
      </p:sp>
      <p:pic>
        <p:nvPicPr>
          <p:cNvPr id="4" name="Object 6"/>
          <p:cNvPicPr>
            <a:picLocks noChangeAspect="1" noChangeArrowheads="1"/>
          </p:cNvPicPr>
          <p:nvPr/>
        </p:nvPicPr>
        <p:blipFill>
          <a:blip r:embed="rId3" cstate="print"/>
          <a:srcRect/>
          <a:stretch>
            <a:fillRect/>
          </a:stretch>
        </p:blipFill>
        <p:spPr bwMode="auto">
          <a:xfrm>
            <a:off x="0" y="0"/>
            <a:ext cx="9144000" cy="433388"/>
          </a:xfrm>
          <a:prstGeom prst="rect">
            <a:avLst/>
          </a:prstGeom>
          <a:solidFill>
            <a:srgbClr val="333399"/>
          </a:solidFill>
          <a:ln w="9525">
            <a:noFill/>
            <a:miter lim="800000"/>
            <a:headEnd/>
            <a:tailEnd/>
          </a:ln>
        </p:spPr>
      </p:pic>
      <p:pic>
        <p:nvPicPr>
          <p:cNvPr id="5" name="Object 6"/>
          <p:cNvPicPr>
            <a:picLocks noChangeAspect="1" noChangeArrowheads="1"/>
          </p:cNvPicPr>
          <p:nvPr/>
        </p:nvPicPr>
        <p:blipFill>
          <a:blip r:embed="rId3" cstate="print"/>
          <a:srcRect/>
          <a:stretch>
            <a:fillRect/>
          </a:stretch>
        </p:blipFill>
        <p:spPr bwMode="auto">
          <a:xfrm>
            <a:off x="0" y="6424612"/>
            <a:ext cx="9144000" cy="433388"/>
          </a:xfrm>
          <a:prstGeom prst="rect">
            <a:avLst/>
          </a:prstGeom>
          <a:solidFill>
            <a:srgbClr val="333399"/>
          </a:solidFill>
          <a:ln w="9525">
            <a:noFill/>
            <a:miter lim="800000"/>
            <a:headEnd/>
            <a:tailEnd/>
          </a:ln>
        </p:spPr>
      </p:pic>
      <p:sp>
        <p:nvSpPr>
          <p:cNvPr id="6" name="TextBox 5"/>
          <p:cNvSpPr txBox="1"/>
          <p:nvPr/>
        </p:nvSpPr>
        <p:spPr>
          <a:xfrm>
            <a:off x="3923928" y="5445224"/>
            <a:ext cx="184731" cy="523220"/>
          </a:xfrm>
          <a:prstGeom prst="rect">
            <a:avLst/>
          </a:prstGeom>
          <a:noFill/>
        </p:spPr>
        <p:txBody>
          <a:bodyPr wrap="none" rtlCol="0">
            <a:spAutoFit/>
          </a:bodyPr>
          <a:lstStyle/>
          <a:p>
            <a:endParaRPr lang="ru-RU" sz="2800" b="1" dirty="0">
              <a:solidFill>
                <a:srgbClr val="0070C0"/>
              </a:solidFill>
              <a:latin typeface="Times New Roman" pitchFamily="18" charset="0"/>
              <a:cs typeface="Times New Roman" pitchFamily="18" charset="0"/>
            </a:endParaRPr>
          </a:p>
        </p:txBody>
      </p:sp>
      <p:graphicFrame>
        <p:nvGraphicFramePr>
          <p:cNvPr id="7" name="Таблица 6"/>
          <p:cNvGraphicFramePr>
            <a:graphicFrameLocks noGrp="1"/>
          </p:cNvGraphicFramePr>
          <p:nvPr/>
        </p:nvGraphicFramePr>
        <p:xfrm>
          <a:off x="2483768" y="1556792"/>
          <a:ext cx="6096000" cy="1442720"/>
        </p:xfrm>
        <a:graphic>
          <a:graphicData uri="http://schemas.openxmlformats.org/drawingml/2006/table">
            <a:tbl>
              <a:tblPr firstRow="1" bandRow="1">
                <a:tableStyleId>{ED083AE6-46FA-4A59-8FB0-9F97EB10719F}</a:tableStyleId>
              </a:tblPr>
              <a:tblGrid>
                <a:gridCol w="2032000"/>
                <a:gridCol w="2032000"/>
                <a:gridCol w="2032000"/>
              </a:tblGrid>
              <a:tr h="139040">
                <a:tc>
                  <a:txBody>
                    <a:bodyPr/>
                    <a:lstStyle/>
                    <a:p>
                      <a:r>
                        <a:rPr lang="kk-KZ" sz="2000" dirty="0" smtClean="0"/>
                        <a:t>Шумақта берілген ой</a:t>
                      </a:r>
                      <a:endParaRPr lang="ru-RU" sz="2000" dirty="0"/>
                    </a:p>
                  </a:txBody>
                  <a:tcPr/>
                </a:tc>
                <a:tc>
                  <a:txBody>
                    <a:bodyPr/>
                    <a:lstStyle/>
                    <a:p>
                      <a:r>
                        <a:rPr lang="kk-KZ" sz="2000" dirty="0" smtClean="0"/>
                        <a:t>Менің түсінуім</a:t>
                      </a:r>
                      <a:endParaRPr lang="ru-RU" sz="2000" dirty="0"/>
                    </a:p>
                  </a:txBody>
                  <a:tcPr/>
                </a:tc>
                <a:tc>
                  <a:txBody>
                    <a:bodyPr/>
                    <a:lstStyle/>
                    <a:p>
                      <a:r>
                        <a:rPr lang="kk-KZ" sz="2000" dirty="0" smtClean="0"/>
                        <a:t>Көркемдік ерекшелігі</a:t>
                      </a:r>
                      <a:endParaRPr lang="ru-RU" sz="2000" dirty="0"/>
                    </a:p>
                  </a:txBody>
                  <a:tcPr/>
                </a:tc>
              </a:tr>
              <a:tr h="370840">
                <a:tc>
                  <a:txBody>
                    <a:bodyPr/>
                    <a:lstStyle/>
                    <a:p>
                      <a:endParaRPr lang="ru-RU" dirty="0"/>
                    </a:p>
                  </a:txBody>
                  <a:tcPr/>
                </a:tc>
                <a:tc>
                  <a:txBody>
                    <a:bodyPr/>
                    <a:lstStyle/>
                    <a:p>
                      <a:endParaRPr lang="ru-RU" dirty="0"/>
                    </a:p>
                  </a:txBody>
                  <a:tcPr/>
                </a:tc>
                <a:tc>
                  <a:txBody>
                    <a:bodyPr/>
                    <a:lstStyle/>
                    <a:p>
                      <a:endParaRPr lang="ru-RU"/>
                    </a:p>
                  </a:txBody>
                  <a:tcPr/>
                </a:tc>
              </a:tr>
              <a:tr h="370840">
                <a:tc>
                  <a:txBody>
                    <a:bodyPr/>
                    <a:lstStyle/>
                    <a:p>
                      <a:endParaRPr lang="ru-RU" dirty="0"/>
                    </a:p>
                  </a:txBody>
                  <a:tcPr/>
                </a:tc>
                <a:tc>
                  <a:txBody>
                    <a:bodyPr/>
                    <a:lstStyle/>
                    <a:p>
                      <a:endParaRPr lang="ru-RU"/>
                    </a:p>
                  </a:txBody>
                  <a:tcPr/>
                </a:tc>
                <a:tc>
                  <a:txBody>
                    <a:bodyPr/>
                    <a:lstStyle/>
                    <a:p>
                      <a:endParaRPr lang="ru-RU" dirty="0"/>
                    </a:p>
                  </a:txBody>
                  <a:tcPr/>
                </a:tc>
              </a:tr>
            </a:tbl>
          </a:graphicData>
        </a:graphic>
      </p:graphicFrame>
      <p:sp>
        <p:nvSpPr>
          <p:cNvPr id="8" name="TextBox 7"/>
          <p:cNvSpPr txBox="1"/>
          <p:nvPr/>
        </p:nvSpPr>
        <p:spPr>
          <a:xfrm>
            <a:off x="2771800" y="620688"/>
            <a:ext cx="3461204" cy="523220"/>
          </a:xfrm>
          <a:prstGeom prst="rect">
            <a:avLst/>
          </a:prstGeom>
          <a:noFill/>
        </p:spPr>
        <p:txBody>
          <a:bodyPr wrap="none" rtlCol="0">
            <a:spAutoFit/>
          </a:bodyPr>
          <a:lstStyle/>
          <a:p>
            <a:r>
              <a:rPr lang="kk-KZ" sz="2800" b="1" dirty="0" smtClean="0">
                <a:solidFill>
                  <a:srgbClr val="FF0000"/>
                </a:solidFill>
                <a:latin typeface="Times New Roman" pitchFamily="18" charset="0"/>
                <a:cs typeface="Times New Roman" pitchFamily="18" charset="0"/>
              </a:rPr>
              <a:t>Ой ойдан шығады...</a:t>
            </a:r>
            <a:endParaRPr lang="ru-RU" sz="2800" b="1" dirty="0">
              <a:solidFill>
                <a:srgbClr val="FF0000"/>
              </a:solidFill>
              <a:latin typeface="Times New Roman" pitchFamily="18" charset="0"/>
              <a:cs typeface="Times New Roman" pitchFamily="18" charset="0"/>
            </a:endParaRPr>
          </a:p>
        </p:txBody>
      </p:sp>
      <p:sp>
        <p:nvSpPr>
          <p:cNvPr id="9" name="TextBox 8"/>
          <p:cNvSpPr txBox="1"/>
          <p:nvPr/>
        </p:nvSpPr>
        <p:spPr>
          <a:xfrm>
            <a:off x="395536" y="3717032"/>
            <a:ext cx="971548" cy="400110"/>
          </a:xfrm>
          <a:prstGeom prst="rect">
            <a:avLst/>
          </a:prstGeom>
          <a:noFill/>
        </p:spPr>
        <p:txBody>
          <a:bodyPr wrap="none" rtlCol="0">
            <a:spAutoFit/>
          </a:bodyPr>
          <a:lstStyle/>
          <a:p>
            <a:r>
              <a:rPr lang="kk-KZ" sz="2000" b="1" i="1" dirty="0" smtClean="0">
                <a:solidFill>
                  <a:srgbClr val="FF0000"/>
                </a:solidFill>
                <a:latin typeface="Times New Roman" pitchFamily="18" charset="0"/>
                <a:cs typeface="Times New Roman" pitchFamily="18" charset="0"/>
              </a:rPr>
              <a:t>ІҮ топ</a:t>
            </a:r>
            <a:endParaRPr lang="ru-RU" sz="2000" b="1" i="1" dirty="0">
              <a:solidFill>
                <a:srgbClr val="FF0000"/>
              </a:solidFill>
              <a:latin typeface="Times New Roman" pitchFamily="18" charset="0"/>
              <a:cs typeface="Times New Roman" pitchFamily="18" charset="0"/>
            </a:endParaRPr>
          </a:p>
        </p:txBody>
      </p:sp>
      <p:graphicFrame>
        <p:nvGraphicFramePr>
          <p:cNvPr id="10" name="Таблица 9"/>
          <p:cNvGraphicFramePr>
            <a:graphicFrameLocks noGrp="1"/>
          </p:cNvGraphicFramePr>
          <p:nvPr/>
        </p:nvGraphicFramePr>
        <p:xfrm>
          <a:off x="2483768" y="3717032"/>
          <a:ext cx="6096000" cy="518160"/>
        </p:xfrm>
        <a:graphic>
          <a:graphicData uri="http://schemas.openxmlformats.org/drawingml/2006/table">
            <a:tbl>
              <a:tblPr firstRow="1" bandRow="1">
                <a:tableStyleId>{ED083AE6-46FA-4A59-8FB0-9F97EB10719F}</a:tableStyleId>
              </a:tblPr>
              <a:tblGrid>
                <a:gridCol w="6096000"/>
              </a:tblGrid>
              <a:tr h="139040">
                <a:tc>
                  <a:txBody>
                    <a:bodyPr/>
                    <a:lstStyle/>
                    <a:p>
                      <a:r>
                        <a:rPr lang="kk-KZ" sz="2800" dirty="0" smtClean="0"/>
                        <a:t>Өлең құрылысына талдау</a:t>
                      </a:r>
                      <a:endParaRPr lang="ru-RU" sz="2800" dirty="0">
                        <a:solidFill>
                          <a:schemeClr val="tx1"/>
                        </a:solidFill>
                      </a:endParaRPr>
                    </a:p>
                  </a:txBody>
                  <a:tcPr/>
                </a:tc>
              </a:tr>
            </a:tbl>
          </a:graphicData>
        </a:graphic>
      </p:graphicFrame>
      <p:sp>
        <p:nvSpPr>
          <p:cNvPr id="11" name="TextBox 10"/>
          <p:cNvSpPr txBox="1"/>
          <p:nvPr/>
        </p:nvSpPr>
        <p:spPr>
          <a:xfrm>
            <a:off x="539552" y="5229200"/>
            <a:ext cx="1009379" cy="461665"/>
          </a:xfrm>
          <a:prstGeom prst="rect">
            <a:avLst/>
          </a:prstGeom>
          <a:noFill/>
        </p:spPr>
        <p:txBody>
          <a:bodyPr wrap="none" rtlCol="0">
            <a:spAutoFit/>
          </a:bodyPr>
          <a:lstStyle/>
          <a:p>
            <a:r>
              <a:rPr lang="kk-KZ" sz="2400" b="1" i="1" dirty="0" smtClean="0">
                <a:solidFill>
                  <a:srgbClr val="FF0000"/>
                </a:solidFill>
                <a:latin typeface="Times New Roman" pitchFamily="18" charset="0"/>
                <a:cs typeface="Times New Roman" pitchFamily="18" charset="0"/>
              </a:rPr>
              <a:t>Ү топ</a:t>
            </a:r>
            <a:endParaRPr lang="ru-RU" sz="2400" b="1" i="1" dirty="0">
              <a:solidFill>
                <a:srgbClr val="FF0000"/>
              </a:solidFill>
              <a:latin typeface="Times New Roman" pitchFamily="18" charset="0"/>
              <a:cs typeface="Times New Roman" pitchFamily="18" charset="0"/>
            </a:endParaRPr>
          </a:p>
        </p:txBody>
      </p:sp>
      <p:graphicFrame>
        <p:nvGraphicFramePr>
          <p:cNvPr id="12" name="Таблица 11"/>
          <p:cNvGraphicFramePr>
            <a:graphicFrameLocks noGrp="1"/>
          </p:cNvGraphicFramePr>
          <p:nvPr/>
        </p:nvGraphicFramePr>
        <p:xfrm>
          <a:off x="2483768" y="5085184"/>
          <a:ext cx="6096000" cy="518160"/>
        </p:xfrm>
        <a:graphic>
          <a:graphicData uri="http://schemas.openxmlformats.org/drawingml/2006/table">
            <a:tbl>
              <a:tblPr firstRow="1" bandRow="1">
                <a:tableStyleId>{ED083AE6-46FA-4A59-8FB0-9F97EB10719F}</a:tableStyleId>
              </a:tblPr>
              <a:tblGrid>
                <a:gridCol w="6096000"/>
              </a:tblGrid>
              <a:tr h="370840">
                <a:tc>
                  <a:txBody>
                    <a:bodyPr/>
                    <a:lstStyle/>
                    <a:p>
                      <a:r>
                        <a:rPr lang="kk-KZ" sz="2800" dirty="0" smtClean="0"/>
                        <a:t>Теориялық талдау</a:t>
                      </a:r>
                      <a:endParaRPr lang="ru-RU" sz="2800" dirty="0">
                        <a:solidFill>
                          <a:schemeClr val="tx1"/>
                        </a:solidFill>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7544" y="836712"/>
            <a:ext cx="8424936" cy="747514"/>
          </a:xfrm>
        </p:spPr>
        <p:txBody>
          <a:bodyPr>
            <a:noAutofit/>
          </a:bodyPr>
          <a:lstStyle/>
          <a:p>
            <a:r>
              <a:rPr lang="kk-KZ" sz="4800" b="1" i="1" dirty="0" smtClean="0">
                <a:solidFill>
                  <a:srgbClr val="FF0000"/>
                </a:solidFill>
                <a:latin typeface="Times New Roman" pitchFamily="18" charset="0"/>
                <a:cs typeface="Times New Roman" pitchFamily="18" charset="0"/>
              </a:rPr>
              <a:t>Шығармашылық отау</a:t>
            </a:r>
            <a:endParaRPr lang="ru-RU" sz="4800" b="1" i="1" dirty="0">
              <a:solidFill>
                <a:srgbClr val="FF0000"/>
              </a:solidFill>
              <a:latin typeface="Times New Roman" pitchFamily="18" charset="0"/>
              <a:cs typeface="Times New Roman" pitchFamily="18" charset="0"/>
            </a:endParaRPr>
          </a:p>
        </p:txBody>
      </p:sp>
      <p:pic>
        <p:nvPicPr>
          <p:cNvPr id="4" name="Object 6"/>
          <p:cNvPicPr>
            <a:picLocks noChangeAspect="1" noChangeArrowheads="1"/>
          </p:cNvPicPr>
          <p:nvPr/>
        </p:nvPicPr>
        <p:blipFill>
          <a:blip r:embed="rId3" cstate="print"/>
          <a:srcRect/>
          <a:stretch>
            <a:fillRect/>
          </a:stretch>
        </p:blipFill>
        <p:spPr bwMode="auto">
          <a:xfrm>
            <a:off x="0" y="0"/>
            <a:ext cx="9144000" cy="433388"/>
          </a:xfrm>
          <a:prstGeom prst="rect">
            <a:avLst/>
          </a:prstGeom>
          <a:solidFill>
            <a:srgbClr val="333399"/>
          </a:solidFill>
          <a:ln w="9525">
            <a:noFill/>
            <a:miter lim="800000"/>
            <a:headEnd/>
            <a:tailEnd/>
          </a:ln>
        </p:spPr>
      </p:pic>
      <p:pic>
        <p:nvPicPr>
          <p:cNvPr id="5" name="Object 6"/>
          <p:cNvPicPr>
            <a:picLocks noChangeAspect="1" noChangeArrowheads="1"/>
          </p:cNvPicPr>
          <p:nvPr/>
        </p:nvPicPr>
        <p:blipFill>
          <a:blip r:embed="rId3" cstate="print"/>
          <a:srcRect/>
          <a:stretch>
            <a:fillRect/>
          </a:stretch>
        </p:blipFill>
        <p:spPr bwMode="auto">
          <a:xfrm>
            <a:off x="0" y="6424612"/>
            <a:ext cx="9144000" cy="433388"/>
          </a:xfrm>
          <a:prstGeom prst="rect">
            <a:avLst/>
          </a:prstGeom>
          <a:solidFill>
            <a:srgbClr val="333399"/>
          </a:solidFill>
          <a:ln w="9525">
            <a:noFill/>
            <a:miter lim="800000"/>
            <a:headEnd/>
            <a:tailEnd/>
          </a:ln>
        </p:spPr>
      </p:pic>
      <p:sp>
        <p:nvSpPr>
          <p:cNvPr id="6" name="TextBox 5"/>
          <p:cNvSpPr txBox="1"/>
          <p:nvPr/>
        </p:nvSpPr>
        <p:spPr>
          <a:xfrm>
            <a:off x="3923928" y="5445224"/>
            <a:ext cx="184731" cy="523220"/>
          </a:xfrm>
          <a:prstGeom prst="rect">
            <a:avLst/>
          </a:prstGeom>
          <a:noFill/>
        </p:spPr>
        <p:txBody>
          <a:bodyPr wrap="none" rtlCol="0">
            <a:spAutoFit/>
          </a:bodyPr>
          <a:lstStyle/>
          <a:p>
            <a:endParaRPr lang="ru-RU" sz="2800" b="1" dirty="0">
              <a:solidFill>
                <a:srgbClr val="0070C0"/>
              </a:solidFill>
              <a:latin typeface="Times New Roman" pitchFamily="18" charset="0"/>
              <a:cs typeface="Times New Roman" pitchFamily="18" charset="0"/>
            </a:endParaRPr>
          </a:p>
        </p:txBody>
      </p:sp>
      <p:sp>
        <p:nvSpPr>
          <p:cNvPr id="7" name="TextBox 6"/>
          <p:cNvSpPr txBox="1"/>
          <p:nvPr/>
        </p:nvSpPr>
        <p:spPr>
          <a:xfrm>
            <a:off x="395536" y="2060848"/>
            <a:ext cx="8152168" cy="1754326"/>
          </a:xfrm>
          <a:prstGeom prst="rect">
            <a:avLst/>
          </a:prstGeom>
          <a:noFill/>
        </p:spPr>
        <p:txBody>
          <a:bodyPr wrap="none" rtlCol="0">
            <a:spAutoFit/>
          </a:bodyPr>
          <a:lstStyle/>
          <a:p>
            <a:pPr algn="ctr"/>
            <a:r>
              <a:rPr lang="kk-KZ" sz="5400" b="1" dirty="0" smtClean="0">
                <a:latin typeface="Times New Roman" pitchFamily="18" charset="0"/>
                <a:cs typeface="Times New Roman" pitchFamily="18" charset="0"/>
              </a:rPr>
              <a:t>Сөз түзелді, </a:t>
            </a:r>
          </a:p>
          <a:p>
            <a:pPr algn="ctr"/>
            <a:r>
              <a:rPr lang="kk-KZ" sz="5400" b="1" dirty="0" smtClean="0">
                <a:latin typeface="Times New Roman" pitchFamily="18" charset="0"/>
                <a:cs typeface="Times New Roman" pitchFamily="18" charset="0"/>
              </a:rPr>
              <a:t>тыңдаушы, сен де түзел...</a:t>
            </a:r>
            <a:endParaRPr lang="ru-RU" sz="54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1412776"/>
            <a:ext cx="7846640" cy="1440160"/>
          </a:xfrm>
        </p:spPr>
        <p:style>
          <a:lnRef idx="1">
            <a:schemeClr val="accent5"/>
          </a:lnRef>
          <a:fillRef idx="2">
            <a:schemeClr val="accent5"/>
          </a:fillRef>
          <a:effectRef idx="1">
            <a:schemeClr val="accent5"/>
          </a:effectRef>
          <a:fontRef idx="minor">
            <a:schemeClr val="dk1"/>
          </a:fontRef>
        </p:style>
        <p:txBody>
          <a:bodyPr>
            <a:normAutofit/>
          </a:bodyPr>
          <a:lstStyle/>
          <a:p>
            <a:r>
              <a:rPr lang="kk-KZ" b="1" dirty="0" smtClean="0">
                <a:solidFill>
                  <a:srgbClr val="FF0000"/>
                </a:solidFill>
                <a:latin typeface="Times New Roman" pitchFamily="18" charset="0"/>
                <a:cs typeface="Times New Roman" pitchFamily="18" charset="0"/>
              </a:rPr>
              <a:t>Ақынның шығармалары неше саладан тұрады?</a:t>
            </a:r>
            <a:endParaRPr lang="ru-RU" b="1" dirty="0">
              <a:solidFill>
                <a:srgbClr val="FF0000"/>
              </a:solidFill>
              <a:latin typeface="Times New Roman" pitchFamily="18" charset="0"/>
              <a:cs typeface="Times New Roman" pitchFamily="18" charset="0"/>
            </a:endParaRPr>
          </a:p>
        </p:txBody>
      </p:sp>
      <p:pic>
        <p:nvPicPr>
          <p:cNvPr id="4" name="Object 6"/>
          <p:cNvPicPr>
            <a:picLocks noChangeAspect="1" noChangeArrowheads="1"/>
          </p:cNvPicPr>
          <p:nvPr/>
        </p:nvPicPr>
        <p:blipFill>
          <a:blip r:embed="rId3" cstate="print"/>
          <a:srcRect/>
          <a:stretch>
            <a:fillRect/>
          </a:stretch>
        </p:blipFill>
        <p:spPr bwMode="auto">
          <a:xfrm>
            <a:off x="0" y="0"/>
            <a:ext cx="9144000" cy="433388"/>
          </a:xfrm>
          <a:prstGeom prst="rect">
            <a:avLst/>
          </a:prstGeom>
          <a:solidFill>
            <a:srgbClr val="333399"/>
          </a:solidFill>
          <a:ln w="9525">
            <a:noFill/>
            <a:miter lim="800000"/>
            <a:headEnd/>
            <a:tailEnd/>
          </a:ln>
        </p:spPr>
      </p:pic>
      <p:pic>
        <p:nvPicPr>
          <p:cNvPr id="5" name="Object 6"/>
          <p:cNvPicPr>
            <a:picLocks noChangeAspect="1" noChangeArrowheads="1"/>
          </p:cNvPicPr>
          <p:nvPr/>
        </p:nvPicPr>
        <p:blipFill>
          <a:blip r:embed="rId3" cstate="print"/>
          <a:srcRect/>
          <a:stretch>
            <a:fillRect/>
          </a:stretch>
        </p:blipFill>
        <p:spPr bwMode="auto">
          <a:xfrm>
            <a:off x="0" y="6424612"/>
            <a:ext cx="9144000" cy="433388"/>
          </a:xfrm>
          <a:prstGeom prst="rect">
            <a:avLst/>
          </a:prstGeom>
          <a:solidFill>
            <a:srgbClr val="333399"/>
          </a:solidFill>
          <a:ln w="9525">
            <a:noFill/>
            <a:miter lim="800000"/>
            <a:headEnd/>
            <a:tailEnd/>
          </a:ln>
        </p:spPr>
      </p:pic>
      <p:sp>
        <p:nvSpPr>
          <p:cNvPr id="6" name="TextBox 5"/>
          <p:cNvSpPr txBox="1"/>
          <p:nvPr/>
        </p:nvSpPr>
        <p:spPr>
          <a:xfrm>
            <a:off x="2667996" y="4581128"/>
            <a:ext cx="6476004" cy="1569660"/>
          </a:xfrm>
          <a:prstGeom prst="rect">
            <a:avLst/>
          </a:prstGeom>
          <a:noFill/>
        </p:spPr>
        <p:txBody>
          <a:bodyPr wrap="none" rtlCol="0">
            <a:spAutoFit/>
          </a:bodyPr>
          <a:lstStyle/>
          <a:p>
            <a:r>
              <a:rPr lang="kk-KZ" sz="2400" b="1" dirty="0" smtClean="0">
                <a:solidFill>
                  <a:srgbClr val="0070C0"/>
                </a:solidFill>
                <a:latin typeface="Times New Roman" pitchFamily="18" charset="0"/>
                <a:cs typeface="Times New Roman" pitchFamily="18" charset="0"/>
              </a:rPr>
              <a:t>Абайдың шығармалары үш саладан тұрады:</a:t>
            </a:r>
          </a:p>
          <a:p>
            <a:r>
              <a:rPr lang="kk-KZ" sz="2400" b="1" dirty="0" smtClean="0">
                <a:solidFill>
                  <a:srgbClr val="0070C0"/>
                </a:solidFill>
                <a:latin typeface="Times New Roman" pitchFamily="18" charset="0"/>
                <a:cs typeface="Times New Roman" pitchFamily="18" charset="0"/>
              </a:rPr>
              <a:t>Өзі шығарған өлеңдері</a:t>
            </a:r>
          </a:p>
          <a:p>
            <a:r>
              <a:rPr lang="kk-KZ" sz="2400" b="1" dirty="0" smtClean="0">
                <a:solidFill>
                  <a:srgbClr val="0070C0"/>
                </a:solidFill>
                <a:latin typeface="Times New Roman" pitchFamily="18" charset="0"/>
                <a:cs typeface="Times New Roman" pitchFamily="18" charset="0"/>
              </a:rPr>
              <a:t> Қара сөз</a:t>
            </a:r>
          </a:p>
          <a:p>
            <a:r>
              <a:rPr lang="kk-KZ" sz="2400" b="1" dirty="0" smtClean="0">
                <a:solidFill>
                  <a:srgbClr val="0070C0"/>
                </a:solidFill>
                <a:latin typeface="Times New Roman" pitchFamily="18" charset="0"/>
                <a:cs typeface="Times New Roman" pitchFamily="18" charset="0"/>
              </a:rPr>
              <a:t>Өзге тілдерден аударған өлеңдері</a:t>
            </a:r>
            <a:endParaRPr lang="ru-RU" sz="2400" b="1" dirty="0">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1124744"/>
            <a:ext cx="7846640" cy="1440160"/>
          </a:xfrm>
        </p:spPr>
        <p:style>
          <a:lnRef idx="1">
            <a:schemeClr val="accent5"/>
          </a:lnRef>
          <a:fillRef idx="2">
            <a:schemeClr val="accent5"/>
          </a:fillRef>
          <a:effectRef idx="1">
            <a:schemeClr val="accent5"/>
          </a:effectRef>
          <a:fontRef idx="minor">
            <a:schemeClr val="dk1"/>
          </a:fontRef>
        </p:style>
        <p:txBody>
          <a:bodyPr>
            <a:noAutofit/>
          </a:bodyPr>
          <a:lstStyle/>
          <a:p>
            <a:r>
              <a:rPr lang="kk-KZ" sz="4000" b="1" dirty="0" smtClean="0">
                <a:solidFill>
                  <a:srgbClr val="FF0000"/>
                </a:solidFill>
                <a:latin typeface="Times New Roman" pitchFamily="18" charset="0"/>
                <a:cs typeface="Times New Roman" pitchFamily="18" charset="0"/>
              </a:rPr>
              <a:t>Абай шығармаларының тақырыбы қандай?</a:t>
            </a:r>
            <a:endParaRPr lang="ru-RU" sz="4000" b="1" dirty="0">
              <a:solidFill>
                <a:srgbClr val="FF0000"/>
              </a:solidFill>
              <a:latin typeface="Times New Roman" pitchFamily="18" charset="0"/>
              <a:cs typeface="Times New Roman" pitchFamily="18" charset="0"/>
            </a:endParaRPr>
          </a:p>
        </p:txBody>
      </p:sp>
      <p:pic>
        <p:nvPicPr>
          <p:cNvPr id="4" name="Object 6"/>
          <p:cNvPicPr>
            <a:picLocks noChangeAspect="1" noChangeArrowheads="1"/>
          </p:cNvPicPr>
          <p:nvPr/>
        </p:nvPicPr>
        <p:blipFill>
          <a:blip r:embed="rId3" cstate="print"/>
          <a:srcRect/>
          <a:stretch>
            <a:fillRect/>
          </a:stretch>
        </p:blipFill>
        <p:spPr bwMode="auto">
          <a:xfrm>
            <a:off x="0" y="0"/>
            <a:ext cx="9144000" cy="433388"/>
          </a:xfrm>
          <a:prstGeom prst="rect">
            <a:avLst/>
          </a:prstGeom>
          <a:solidFill>
            <a:srgbClr val="333399"/>
          </a:solidFill>
          <a:ln w="9525">
            <a:noFill/>
            <a:miter lim="800000"/>
            <a:headEnd/>
            <a:tailEnd/>
          </a:ln>
        </p:spPr>
      </p:pic>
      <p:pic>
        <p:nvPicPr>
          <p:cNvPr id="5" name="Object 6"/>
          <p:cNvPicPr>
            <a:picLocks noChangeAspect="1" noChangeArrowheads="1"/>
          </p:cNvPicPr>
          <p:nvPr/>
        </p:nvPicPr>
        <p:blipFill>
          <a:blip r:embed="rId3" cstate="print"/>
          <a:srcRect/>
          <a:stretch>
            <a:fillRect/>
          </a:stretch>
        </p:blipFill>
        <p:spPr bwMode="auto">
          <a:xfrm>
            <a:off x="0" y="6424612"/>
            <a:ext cx="9144000" cy="433388"/>
          </a:xfrm>
          <a:prstGeom prst="rect">
            <a:avLst/>
          </a:prstGeom>
          <a:solidFill>
            <a:srgbClr val="333399"/>
          </a:solidFill>
          <a:ln w="9525">
            <a:noFill/>
            <a:miter lim="800000"/>
            <a:headEnd/>
            <a:tailEnd/>
          </a:ln>
        </p:spPr>
      </p:pic>
      <p:sp>
        <p:nvSpPr>
          <p:cNvPr id="6" name="TextBox 5"/>
          <p:cNvSpPr txBox="1"/>
          <p:nvPr/>
        </p:nvSpPr>
        <p:spPr>
          <a:xfrm>
            <a:off x="2483768" y="3645024"/>
            <a:ext cx="6415346" cy="2308324"/>
          </a:xfrm>
          <a:prstGeom prst="rect">
            <a:avLst/>
          </a:prstGeom>
          <a:noFill/>
        </p:spPr>
        <p:txBody>
          <a:bodyPr wrap="none" rtlCol="0">
            <a:spAutoFit/>
          </a:bodyPr>
          <a:lstStyle/>
          <a:p>
            <a:r>
              <a:rPr lang="kk-KZ" sz="2400" b="1" dirty="0" smtClean="0">
                <a:solidFill>
                  <a:srgbClr val="0070C0"/>
                </a:solidFill>
                <a:latin typeface="Times New Roman" pitchFamily="18" charset="0"/>
                <a:cs typeface="Times New Roman" pitchFamily="18" charset="0"/>
              </a:rPr>
              <a:t>Мәдениет пен білімге</a:t>
            </a:r>
          </a:p>
          <a:p>
            <a:r>
              <a:rPr lang="kk-KZ" sz="2400" b="1" dirty="0" smtClean="0">
                <a:solidFill>
                  <a:srgbClr val="0070C0"/>
                </a:solidFill>
                <a:latin typeface="Times New Roman" pitchFamily="18" charset="0"/>
                <a:cs typeface="Times New Roman" pitchFamily="18" charset="0"/>
              </a:rPr>
              <a:t>Сөз бен тіл құдіреті</a:t>
            </a:r>
          </a:p>
          <a:p>
            <a:r>
              <a:rPr lang="kk-KZ" sz="2400" b="1" dirty="0" smtClean="0">
                <a:solidFill>
                  <a:srgbClr val="0070C0"/>
                </a:solidFill>
                <a:latin typeface="Times New Roman" pitchFamily="18" charset="0"/>
                <a:cs typeface="Times New Roman" pitchFamily="18" charset="0"/>
              </a:rPr>
              <a:t>Адамның сезімдері мен мінездері, көңіл-күйі</a:t>
            </a:r>
          </a:p>
          <a:p>
            <a:r>
              <a:rPr lang="kk-KZ" sz="2400" b="1" dirty="0" smtClean="0">
                <a:solidFill>
                  <a:srgbClr val="0070C0"/>
                </a:solidFill>
                <a:latin typeface="Times New Roman" pitchFamily="18" charset="0"/>
                <a:cs typeface="Times New Roman" pitchFamily="18" charset="0"/>
              </a:rPr>
              <a:t>Табиғат көріністері</a:t>
            </a:r>
          </a:p>
          <a:p>
            <a:r>
              <a:rPr lang="kk-KZ" sz="2400" b="1" dirty="0" smtClean="0">
                <a:solidFill>
                  <a:srgbClr val="0070C0"/>
                </a:solidFill>
                <a:latin typeface="Times New Roman" pitchFamily="18" charset="0"/>
                <a:cs typeface="Times New Roman" pitchFamily="18" charset="0"/>
              </a:rPr>
              <a:t>Халықтың тұрмыс-тіршілігі</a:t>
            </a:r>
          </a:p>
          <a:p>
            <a:r>
              <a:rPr lang="kk-KZ" sz="2400" b="1" dirty="0" smtClean="0">
                <a:solidFill>
                  <a:srgbClr val="0070C0"/>
                </a:solidFill>
                <a:latin typeface="Times New Roman" pitchFamily="18" charset="0"/>
                <a:cs typeface="Times New Roman" pitchFamily="18" charset="0"/>
              </a:rPr>
              <a:t>Өнер</a:t>
            </a:r>
            <a:endParaRPr lang="ru-RU" sz="2400" b="1" dirty="0">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additive="base">
                                        <p:cTn id="15"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 calcmode="lin" valueType="num">
                                      <p:cBhvr additive="base">
                                        <p:cTn id="23"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 calcmode="lin" valueType="num">
                                      <p:cBhvr additive="base">
                                        <p:cTn id="2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1556792"/>
            <a:ext cx="7846640" cy="1008112"/>
          </a:xfrm>
        </p:spPr>
        <p:style>
          <a:lnRef idx="1">
            <a:schemeClr val="accent5"/>
          </a:lnRef>
          <a:fillRef idx="2">
            <a:schemeClr val="accent5"/>
          </a:fillRef>
          <a:effectRef idx="1">
            <a:schemeClr val="accent5"/>
          </a:effectRef>
          <a:fontRef idx="minor">
            <a:schemeClr val="dk1"/>
          </a:fontRef>
        </p:style>
        <p:txBody>
          <a:bodyPr>
            <a:normAutofit/>
          </a:bodyPr>
          <a:lstStyle/>
          <a:p>
            <a:r>
              <a:rPr lang="kk-KZ" dirty="0" smtClean="0">
                <a:solidFill>
                  <a:srgbClr val="FF0000"/>
                </a:solidFill>
                <a:latin typeface="Times New Roman" pitchFamily="18" charset="0"/>
                <a:cs typeface="Times New Roman" pitchFamily="18" charset="0"/>
              </a:rPr>
              <a:t>Абайдың қанша әні бар?</a:t>
            </a:r>
            <a:endParaRPr lang="ru-RU" dirty="0">
              <a:solidFill>
                <a:srgbClr val="FF0000"/>
              </a:solidFill>
              <a:latin typeface="Times New Roman" pitchFamily="18" charset="0"/>
              <a:cs typeface="Times New Roman" pitchFamily="18" charset="0"/>
            </a:endParaRPr>
          </a:p>
        </p:txBody>
      </p:sp>
      <p:pic>
        <p:nvPicPr>
          <p:cNvPr id="4" name="Object 6"/>
          <p:cNvPicPr>
            <a:picLocks noChangeAspect="1" noChangeArrowheads="1"/>
          </p:cNvPicPr>
          <p:nvPr/>
        </p:nvPicPr>
        <p:blipFill>
          <a:blip r:embed="rId3" cstate="print"/>
          <a:srcRect/>
          <a:stretch>
            <a:fillRect/>
          </a:stretch>
        </p:blipFill>
        <p:spPr bwMode="auto">
          <a:xfrm>
            <a:off x="0" y="0"/>
            <a:ext cx="9144000" cy="433388"/>
          </a:xfrm>
          <a:prstGeom prst="rect">
            <a:avLst/>
          </a:prstGeom>
          <a:solidFill>
            <a:srgbClr val="333399"/>
          </a:solidFill>
          <a:ln w="9525">
            <a:noFill/>
            <a:miter lim="800000"/>
            <a:headEnd/>
            <a:tailEnd/>
          </a:ln>
        </p:spPr>
      </p:pic>
      <p:pic>
        <p:nvPicPr>
          <p:cNvPr id="5" name="Object 6"/>
          <p:cNvPicPr>
            <a:picLocks noChangeAspect="1" noChangeArrowheads="1"/>
          </p:cNvPicPr>
          <p:nvPr/>
        </p:nvPicPr>
        <p:blipFill>
          <a:blip r:embed="rId3" cstate="print"/>
          <a:srcRect/>
          <a:stretch>
            <a:fillRect/>
          </a:stretch>
        </p:blipFill>
        <p:spPr bwMode="auto">
          <a:xfrm>
            <a:off x="0" y="6424612"/>
            <a:ext cx="9144000" cy="433388"/>
          </a:xfrm>
          <a:prstGeom prst="rect">
            <a:avLst/>
          </a:prstGeom>
          <a:solidFill>
            <a:srgbClr val="333399"/>
          </a:solidFill>
          <a:ln w="9525">
            <a:noFill/>
            <a:miter lim="800000"/>
            <a:headEnd/>
            <a:tailEnd/>
          </a:ln>
        </p:spPr>
      </p:pic>
      <p:sp>
        <p:nvSpPr>
          <p:cNvPr id="6" name="TextBox 5"/>
          <p:cNvSpPr txBox="1"/>
          <p:nvPr/>
        </p:nvSpPr>
        <p:spPr>
          <a:xfrm>
            <a:off x="2627784" y="3429000"/>
            <a:ext cx="4909934" cy="707886"/>
          </a:xfrm>
          <a:prstGeom prst="rect">
            <a:avLst/>
          </a:prstGeom>
          <a:noFill/>
        </p:spPr>
        <p:txBody>
          <a:bodyPr wrap="none" rtlCol="0">
            <a:spAutoFit/>
          </a:bodyPr>
          <a:lstStyle/>
          <a:p>
            <a:r>
              <a:rPr lang="kk-KZ" sz="4000" b="1" dirty="0" smtClean="0">
                <a:solidFill>
                  <a:srgbClr val="0070C0"/>
                </a:solidFill>
                <a:latin typeface="Times New Roman" pitchFamily="18" charset="0"/>
                <a:cs typeface="Times New Roman" pitchFamily="18" charset="0"/>
              </a:rPr>
              <a:t>Абайдың 40  әні бар.</a:t>
            </a:r>
            <a:endParaRPr lang="ru-RU" sz="4000" b="1" dirty="0">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476672"/>
            <a:ext cx="7846640" cy="747514"/>
          </a:xfrm>
        </p:spPr>
        <p:txBody>
          <a:bodyPr>
            <a:normAutofit fontScale="90000"/>
          </a:bodyPr>
          <a:lstStyle/>
          <a:p>
            <a:r>
              <a:rPr lang="kk-KZ" b="1" dirty="0" smtClean="0">
                <a:solidFill>
                  <a:srgbClr val="FF0000"/>
                </a:solidFill>
                <a:latin typeface="Times New Roman" pitchFamily="18" charset="0"/>
                <a:cs typeface="Times New Roman" pitchFamily="18" charset="0"/>
              </a:rPr>
              <a:t>Абайдың қай өлеңінен көрініс?</a:t>
            </a:r>
            <a:endParaRPr lang="ru-RU" b="1" dirty="0">
              <a:solidFill>
                <a:srgbClr val="FF0000"/>
              </a:solidFill>
              <a:latin typeface="Times New Roman" pitchFamily="18" charset="0"/>
              <a:cs typeface="Times New Roman" pitchFamily="18" charset="0"/>
            </a:endParaRPr>
          </a:p>
        </p:txBody>
      </p:sp>
      <p:pic>
        <p:nvPicPr>
          <p:cNvPr id="4" name="Object 6"/>
          <p:cNvPicPr>
            <a:picLocks noChangeAspect="1" noChangeArrowheads="1"/>
          </p:cNvPicPr>
          <p:nvPr/>
        </p:nvPicPr>
        <p:blipFill>
          <a:blip r:embed="rId3" cstate="print"/>
          <a:srcRect/>
          <a:stretch>
            <a:fillRect/>
          </a:stretch>
        </p:blipFill>
        <p:spPr bwMode="auto">
          <a:xfrm>
            <a:off x="0" y="0"/>
            <a:ext cx="9144000" cy="433388"/>
          </a:xfrm>
          <a:prstGeom prst="rect">
            <a:avLst/>
          </a:prstGeom>
          <a:solidFill>
            <a:srgbClr val="333399"/>
          </a:solidFill>
          <a:ln w="9525">
            <a:noFill/>
            <a:miter lim="800000"/>
            <a:headEnd/>
            <a:tailEnd/>
          </a:ln>
        </p:spPr>
      </p:pic>
      <p:pic>
        <p:nvPicPr>
          <p:cNvPr id="5" name="Object 6"/>
          <p:cNvPicPr>
            <a:picLocks noChangeAspect="1" noChangeArrowheads="1"/>
          </p:cNvPicPr>
          <p:nvPr/>
        </p:nvPicPr>
        <p:blipFill>
          <a:blip r:embed="rId3" cstate="print"/>
          <a:srcRect/>
          <a:stretch>
            <a:fillRect/>
          </a:stretch>
        </p:blipFill>
        <p:spPr bwMode="auto">
          <a:xfrm>
            <a:off x="0" y="6424612"/>
            <a:ext cx="9144000" cy="433388"/>
          </a:xfrm>
          <a:prstGeom prst="rect">
            <a:avLst/>
          </a:prstGeom>
          <a:solidFill>
            <a:srgbClr val="333399"/>
          </a:solidFill>
          <a:ln w="9525">
            <a:noFill/>
            <a:miter lim="800000"/>
            <a:headEnd/>
            <a:tailEnd/>
          </a:ln>
        </p:spPr>
      </p:pic>
      <p:pic>
        <p:nvPicPr>
          <p:cNvPr id="1026" name="Picture 2" descr="C:\Users\Дильназ\Desktop\74645568_e8f19f715f52ba9a119404921493e0da.jpg"/>
          <p:cNvPicPr>
            <a:picLocks noChangeAspect="1" noChangeArrowheads="1"/>
          </p:cNvPicPr>
          <p:nvPr/>
        </p:nvPicPr>
        <p:blipFill>
          <a:blip r:embed="rId4" cstate="print"/>
          <a:srcRect/>
          <a:stretch>
            <a:fillRect/>
          </a:stretch>
        </p:blipFill>
        <p:spPr bwMode="auto">
          <a:xfrm>
            <a:off x="1547664" y="1268760"/>
            <a:ext cx="6317208" cy="4160333"/>
          </a:xfrm>
          <a:prstGeom prst="rect">
            <a:avLst/>
          </a:prstGeom>
          <a:noFill/>
        </p:spPr>
      </p:pic>
      <p:sp>
        <p:nvSpPr>
          <p:cNvPr id="6" name="TextBox 5"/>
          <p:cNvSpPr txBox="1"/>
          <p:nvPr/>
        </p:nvSpPr>
        <p:spPr>
          <a:xfrm>
            <a:off x="3923928" y="5445224"/>
            <a:ext cx="5039072" cy="954107"/>
          </a:xfrm>
          <a:prstGeom prst="rect">
            <a:avLst/>
          </a:prstGeom>
          <a:noFill/>
        </p:spPr>
        <p:txBody>
          <a:bodyPr wrap="none" rtlCol="0">
            <a:spAutoFit/>
          </a:bodyPr>
          <a:lstStyle/>
          <a:p>
            <a:r>
              <a:rPr lang="kk-KZ" sz="2800" b="1" dirty="0" smtClean="0">
                <a:solidFill>
                  <a:srgbClr val="0070C0"/>
                </a:solidFill>
                <a:latin typeface="Times New Roman" pitchFamily="18" charset="0"/>
                <a:cs typeface="Times New Roman" pitchFamily="18" charset="0"/>
              </a:rPr>
              <a:t>“Қараңғы түнде тау қалғып” </a:t>
            </a:r>
          </a:p>
          <a:p>
            <a:r>
              <a:rPr lang="kk-KZ" sz="2800" b="1" dirty="0" smtClean="0">
                <a:solidFill>
                  <a:srgbClr val="0070C0"/>
                </a:solidFill>
                <a:latin typeface="Times New Roman" pitchFamily="18" charset="0"/>
                <a:cs typeface="Times New Roman" pitchFamily="18" charset="0"/>
              </a:rPr>
              <a:t>өлеңінен көрініс</a:t>
            </a:r>
            <a:endParaRPr lang="ru-RU" sz="2800" b="1" dirty="0">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 calcmode="lin" valueType="num">
                                      <p:cBhvr additive="base">
                                        <p:cTn id="11"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520" y="1556792"/>
            <a:ext cx="8206680" cy="747514"/>
          </a:xfrm>
        </p:spPr>
        <p:txBody>
          <a:bodyPr>
            <a:normAutofit fontScale="90000"/>
          </a:bodyPr>
          <a:lstStyle/>
          <a:p>
            <a:r>
              <a:rPr lang="kk-KZ" sz="4000" b="1" dirty="0" smtClean="0">
                <a:solidFill>
                  <a:srgbClr val="FF0000"/>
                </a:solidFill>
                <a:latin typeface="Times New Roman" pitchFamily="18" charset="0"/>
                <a:cs typeface="Times New Roman" pitchFamily="18" charset="0"/>
              </a:rPr>
              <a:t/>
            </a:r>
            <a:br>
              <a:rPr lang="kk-KZ" sz="4000" b="1" dirty="0" smtClean="0">
                <a:solidFill>
                  <a:srgbClr val="FF0000"/>
                </a:solidFill>
                <a:latin typeface="Times New Roman" pitchFamily="18" charset="0"/>
                <a:cs typeface="Times New Roman" pitchFamily="18" charset="0"/>
              </a:rPr>
            </a:br>
            <a:r>
              <a:rPr lang="kk-KZ" sz="4000" b="1" dirty="0" smtClean="0">
                <a:solidFill>
                  <a:srgbClr val="FF0000"/>
                </a:solidFill>
                <a:latin typeface="Times New Roman" pitchFamily="18" charset="0"/>
                <a:cs typeface="Times New Roman" pitchFamily="18" charset="0"/>
              </a:rPr>
              <a:t>Абайдың қай өлеңінен алынған үзінді?</a:t>
            </a:r>
            <a:r>
              <a:rPr lang="kk-KZ" sz="4000" b="1" dirty="0" smtClean="0">
                <a:solidFill>
                  <a:srgbClr val="7030A0"/>
                </a:solidFill>
                <a:latin typeface="Times New Roman" pitchFamily="18" charset="0"/>
                <a:cs typeface="Times New Roman" pitchFamily="18" charset="0"/>
              </a:rPr>
              <a:t/>
            </a:r>
            <a:br>
              <a:rPr lang="kk-KZ" sz="4000" b="1" dirty="0" smtClean="0">
                <a:solidFill>
                  <a:srgbClr val="7030A0"/>
                </a:solidFill>
                <a:latin typeface="Times New Roman" pitchFamily="18" charset="0"/>
                <a:cs typeface="Times New Roman" pitchFamily="18" charset="0"/>
              </a:rPr>
            </a:br>
            <a:r>
              <a:rPr lang="kk-KZ" sz="4000" b="1" dirty="0" smtClean="0">
                <a:solidFill>
                  <a:srgbClr val="7030A0"/>
                </a:solidFill>
                <a:latin typeface="Times New Roman" pitchFamily="18" charset="0"/>
                <a:cs typeface="Times New Roman" pitchFamily="18" charset="0"/>
              </a:rPr>
              <a:t>Бүркітші тау басында, қағушы ойда</a:t>
            </a:r>
            <a:br>
              <a:rPr lang="kk-KZ" sz="4000" b="1" dirty="0" smtClean="0">
                <a:solidFill>
                  <a:srgbClr val="7030A0"/>
                </a:solidFill>
                <a:latin typeface="Times New Roman" pitchFamily="18" charset="0"/>
                <a:cs typeface="Times New Roman" pitchFamily="18" charset="0"/>
              </a:rPr>
            </a:br>
            <a:r>
              <a:rPr lang="kk-KZ" sz="4000" b="1" dirty="0" smtClean="0">
                <a:solidFill>
                  <a:srgbClr val="7030A0"/>
                </a:solidFill>
                <a:latin typeface="Times New Roman" pitchFamily="18" charset="0"/>
                <a:cs typeface="Times New Roman" pitchFamily="18" charset="0"/>
              </a:rPr>
              <a:t>Іздің бетін түзетіп аңдағанда.</a:t>
            </a:r>
            <a:br>
              <a:rPr lang="kk-KZ" sz="4000" b="1" dirty="0" smtClean="0">
                <a:solidFill>
                  <a:srgbClr val="7030A0"/>
                </a:solidFill>
                <a:latin typeface="Times New Roman" pitchFamily="18" charset="0"/>
                <a:cs typeface="Times New Roman" pitchFamily="18" charset="0"/>
              </a:rPr>
            </a:br>
            <a:r>
              <a:rPr lang="kk-KZ" sz="4000" b="1" dirty="0" smtClean="0">
                <a:solidFill>
                  <a:srgbClr val="7030A0"/>
                </a:solidFill>
                <a:latin typeface="Times New Roman" pitchFamily="18" charset="0"/>
                <a:cs typeface="Times New Roman" pitchFamily="18" charset="0"/>
              </a:rPr>
              <a:t>Томағасын тартқанда бір қырымнан,</a:t>
            </a:r>
            <a:br>
              <a:rPr lang="kk-KZ" sz="4000" b="1" dirty="0" smtClean="0">
                <a:solidFill>
                  <a:srgbClr val="7030A0"/>
                </a:solidFill>
                <a:latin typeface="Times New Roman" pitchFamily="18" charset="0"/>
                <a:cs typeface="Times New Roman" pitchFamily="18" charset="0"/>
              </a:rPr>
            </a:br>
            <a:r>
              <a:rPr lang="kk-KZ" sz="4000" b="1" dirty="0" smtClean="0">
                <a:solidFill>
                  <a:srgbClr val="7030A0"/>
                </a:solidFill>
                <a:latin typeface="Times New Roman" pitchFamily="18" charset="0"/>
                <a:cs typeface="Times New Roman" pitchFamily="18" charset="0"/>
              </a:rPr>
              <a:t>Қыран құс көзі көріп самғағанда</a:t>
            </a:r>
            <a:r>
              <a:rPr lang="kk-KZ" dirty="0" smtClean="0">
                <a:solidFill>
                  <a:srgbClr val="7030A0"/>
                </a:solidFill>
              </a:rPr>
              <a:t>.</a:t>
            </a:r>
            <a:endParaRPr lang="ru-RU" dirty="0">
              <a:solidFill>
                <a:srgbClr val="7030A0"/>
              </a:solidFill>
            </a:endParaRPr>
          </a:p>
        </p:txBody>
      </p:sp>
      <p:pic>
        <p:nvPicPr>
          <p:cNvPr id="4" name="Object 6"/>
          <p:cNvPicPr>
            <a:picLocks noChangeAspect="1" noChangeArrowheads="1"/>
          </p:cNvPicPr>
          <p:nvPr/>
        </p:nvPicPr>
        <p:blipFill>
          <a:blip r:embed="rId3" cstate="print"/>
          <a:srcRect/>
          <a:stretch>
            <a:fillRect/>
          </a:stretch>
        </p:blipFill>
        <p:spPr bwMode="auto">
          <a:xfrm>
            <a:off x="0" y="0"/>
            <a:ext cx="9144000" cy="433388"/>
          </a:xfrm>
          <a:prstGeom prst="rect">
            <a:avLst/>
          </a:prstGeom>
          <a:solidFill>
            <a:srgbClr val="333399"/>
          </a:solidFill>
          <a:ln w="9525">
            <a:noFill/>
            <a:miter lim="800000"/>
            <a:headEnd/>
            <a:tailEnd/>
          </a:ln>
        </p:spPr>
      </p:pic>
      <p:pic>
        <p:nvPicPr>
          <p:cNvPr id="5" name="Object 6"/>
          <p:cNvPicPr>
            <a:picLocks noChangeAspect="1" noChangeArrowheads="1"/>
          </p:cNvPicPr>
          <p:nvPr/>
        </p:nvPicPr>
        <p:blipFill>
          <a:blip r:embed="rId3" cstate="print"/>
          <a:srcRect/>
          <a:stretch>
            <a:fillRect/>
          </a:stretch>
        </p:blipFill>
        <p:spPr bwMode="auto">
          <a:xfrm>
            <a:off x="0" y="6424612"/>
            <a:ext cx="9144000" cy="433388"/>
          </a:xfrm>
          <a:prstGeom prst="rect">
            <a:avLst/>
          </a:prstGeom>
          <a:solidFill>
            <a:srgbClr val="333399"/>
          </a:solidFill>
          <a:ln w="9525">
            <a:noFill/>
            <a:miter lim="800000"/>
            <a:headEnd/>
            <a:tailEnd/>
          </a:ln>
        </p:spPr>
      </p:pic>
      <p:sp>
        <p:nvSpPr>
          <p:cNvPr id="6" name="TextBox 5"/>
          <p:cNvSpPr txBox="1"/>
          <p:nvPr/>
        </p:nvSpPr>
        <p:spPr>
          <a:xfrm>
            <a:off x="1691680" y="4941168"/>
            <a:ext cx="7283789" cy="1077218"/>
          </a:xfrm>
          <a:prstGeom prst="rect">
            <a:avLst/>
          </a:prstGeom>
          <a:noFill/>
        </p:spPr>
        <p:txBody>
          <a:bodyPr wrap="none" rtlCol="0">
            <a:spAutoFit/>
          </a:bodyPr>
          <a:lstStyle/>
          <a:p>
            <a:pPr algn="ctr"/>
            <a:r>
              <a:rPr lang="kk-KZ" sz="3200" b="1" dirty="0" smtClean="0">
                <a:solidFill>
                  <a:srgbClr val="0070C0"/>
                </a:solidFill>
                <a:latin typeface="Times New Roman" pitchFamily="18" charset="0"/>
                <a:cs typeface="Times New Roman" pitchFamily="18" charset="0"/>
              </a:rPr>
              <a:t>“Қансонарда бүркітші шығады аңға” </a:t>
            </a:r>
          </a:p>
          <a:p>
            <a:pPr algn="ctr"/>
            <a:r>
              <a:rPr lang="kk-KZ" sz="3200" b="1" dirty="0" smtClean="0">
                <a:solidFill>
                  <a:srgbClr val="0070C0"/>
                </a:solidFill>
                <a:latin typeface="Times New Roman" pitchFamily="18" charset="0"/>
                <a:cs typeface="Times New Roman" pitchFamily="18" charset="0"/>
              </a:rPr>
              <a:t>өлеңінен үзінді</a:t>
            </a:r>
            <a:endParaRPr lang="ru-RU" sz="3200" b="1" dirty="0">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476672"/>
            <a:ext cx="7846640" cy="747514"/>
          </a:xfrm>
        </p:spPr>
        <p:txBody>
          <a:bodyPr>
            <a:normAutofit fontScale="90000"/>
          </a:bodyPr>
          <a:lstStyle/>
          <a:p>
            <a:r>
              <a:rPr lang="kk-KZ" b="1" dirty="0" smtClean="0">
                <a:solidFill>
                  <a:srgbClr val="FF0000"/>
                </a:solidFill>
                <a:latin typeface="Times New Roman" pitchFamily="18" charset="0"/>
                <a:cs typeface="Times New Roman" pitchFamily="18" charset="0"/>
              </a:rPr>
              <a:t>Абайдың қай әнінен үзінді?</a:t>
            </a:r>
            <a:endParaRPr lang="ru-RU" b="1" dirty="0">
              <a:solidFill>
                <a:srgbClr val="FF0000"/>
              </a:solidFill>
              <a:latin typeface="Times New Roman" pitchFamily="18" charset="0"/>
              <a:cs typeface="Times New Roman" pitchFamily="18" charset="0"/>
            </a:endParaRPr>
          </a:p>
        </p:txBody>
      </p:sp>
      <p:pic>
        <p:nvPicPr>
          <p:cNvPr id="4" name="Object 6"/>
          <p:cNvPicPr>
            <a:picLocks noChangeAspect="1" noChangeArrowheads="1"/>
          </p:cNvPicPr>
          <p:nvPr/>
        </p:nvPicPr>
        <p:blipFill>
          <a:blip r:embed="rId3" cstate="print"/>
          <a:srcRect/>
          <a:stretch>
            <a:fillRect/>
          </a:stretch>
        </p:blipFill>
        <p:spPr bwMode="auto">
          <a:xfrm>
            <a:off x="0" y="0"/>
            <a:ext cx="9144000" cy="433388"/>
          </a:xfrm>
          <a:prstGeom prst="rect">
            <a:avLst/>
          </a:prstGeom>
          <a:solidFill>
            <a:srgbClr val="333399"/>
          </a:solidFill>
          <a:ln w="9525">
            <a:noFill/>
            <a:miter lim="800000"/>
            <a:headEnd/>
            <a:tailEnd/>
          </a:ln>
        </p:spPr>
      </p:pic>
      <p:pic>
        <p:nvPicPr>
          <p:cNvPr id="5" name="Object 6"/>
          <p:cNvPicPr>
            <a:picLocks noChangeAspect="1" noChangeArrowheads="1"/>
          </p:cNvPicPr>
          <p:nvPr/>
        </p:nvPicPr>
        <p:blipFill>
          <a:blip r:embed="rId3" cstate="print"/>
          <a:srcRect/>
          <a:stretch>
            <a:fillRect/>
          </a:stretch>
        </p:blipFill>
        <p:spPr bwMode="auto">
          <a:xfrm>
            <a:off x="0" y="6424612"/>
            <a:ext cx="9144000" cy="433388"/>
          </a:xfrm>
          <a:prstGeom prst="rect">
            <a:avLst/>
          </a:prstGeom>
          <a:solidFill>
            <a:srgbClr val="333399"/>
          </a:solidFill>
          <a:ln w="9525">
            <a:noFill/>
            <a:miter lim="800000"/>
            <a:headEnd/>
            <a:tailEnd/>
          </a:ln>
        </p:spPr>
      </p:pic>
      <p:sp>
        <p:nvSpPr>
          <p:cNvPr id="6" name="TextBox 5"/>
          <p:cNvSpPr txBox="1"/>
          <p:nvPr/>
        </p:nvSpPr>
        <p:spPr>
          <a:xfrm>
            <a:off x="3923928" y="5445224"/>
            <a:ext cx="184731" cy="523220"/>
          </a:xfrm>
          <a:prstGeom prst="rect">
            <a:avLst/>
          </a:prstGeom>
          <a:noFill/>
        </p:spPr>
        <p:txBody>
          <a:bodyPr wrap="none" rtlCol="0">
            <a:spAutoFit/>
          </a:bodyPr>
          <a:lstStyle/>
          <a:p>
            <a:endParaRPr lang="ru-RU" sz="2800" b="1" dirty="0">
              <a:solidFill>
                <a:srgbClr val="0070C0"/>
              </a:solidFill>
              <a:latin typeface="Times New Roman" pitchFamily="18" charset="0"/>
              <a:cs typeface="Times New Roman" pitchFamily="18" charset="0"/>
            </a:endParaRPr>
          </a:p>
        </p:txBody>
      </p:sp>
      <p:sp>
        <p:nvSpPr>
          <p:cNvPr id="8" name="TextBox 7"/>
          <p:cNvSpPr txBox="1"/>
          <p:nvPr/>
        </p:nvSpPr>
        <p:spPr>
          <a:xfrm>
            <a:off x="3275856" y="5085184"/>
            <a:ext cx="5649367" cy="584775"/>
          </a:xfrm>
          <a:prstGeom prst="rect">
            <a:avLst/>
          </a:prstGeom>
          <a:noFill/>
        </p:spPr>
        <p:txBody>
          <a:bodyPr wrap="none" rtlCol="0">
            <a:spAutoFit/>
          </a:bodyPr>
          <a:lstStyle/>
          <a:p>
            <a:r>
              <a:rPr lang="kk-KZ" sz="3200" b="1" dirty="0" smtClean="0">
                <a:solidFill>
                  <a:srgbClr val="0070C0"/>
                </a:solidFill>
                <a:latin typeface="Times New Roman" pitchFamily="18" charset="0"/>
                <a:cs typeface="Times New Roman" pitchFamily="18" charset="0"/>
              </a:rPr>
              <a:t>“Өзгеге көңілім тоярсың” әні</a:t>
            </a:r>
            <a:endParaRPr lang="ru-RU" sz="3200" b="1" dirty="0">
              <a:solidFill>
                <a:srgbClr val="0070C0"/>
              </a:solidFill>
              <a:latin typeface="Times New Roman" pitchFamily="18" charset="0"/>
              <a:cs typeface="Times New Roman" pitchFamily="18" charset="0"/>
            </a:endParaRPr>
          </a:p>
        </p:txBody>
      </p:sp>
      <p:pic>
        <p:nvPicPr>
          <p:cNvPr id="1026" name="Picture 2" descr="C:\Users\Дильназ\Desktop\i.jpg"/>
          <p:cNvPicPr>
            <a:picLocks noChangeAspect="1" noChangeArrowheads="1"/>
          </p:cNvPicPr>
          <p:nvPr/>
        </p:nvPicPr>
        <p:blipFill>
          <a:blip r:embed="rId4" cstate="print"/>
          <a:srcRect/>
          <a:stretch>
            <a:fillRect/>
          </a:stretch>
        </p:blipFill>
        <p:spPr bwMode="auto">
          <a:xfrm>
            <a:off x="2915816" y="1412776"/>
            <a:ext cx="3600400" cy="357655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wipe(down)">
                                      <p:cBhvr>
                                        <p:cTn id="13"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8"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476672"/>
            <a:ext cx="7846640" cy="747514"/>
          </a:xfrm>
        </p:spPr>
        <p:txBody>
          <a:bodyPr>
            <a:normAutofit fontScale="90000"/>
          </a:bodyPr>
          <a:lstStyle/>
          <a:p>
            <a:r>
              <a:rPr lang="kk-KZ" b="1" dirty="0" smtClean="0">
                <a:solidFill>
                  <a:srgbClr val="FF0000"/>
                </a:solidFill>
                <a:latin typeface="Times New Roman" pitchFamily="18" charset="0"/>
                <a:cs typeface="Times New Roman" pitchFamily="18" charset="0"/>
              </a:rPr>
              <a:t>Абайдың қай әнінен үзінді?</a:t>
            </a:r>
            <a:endParaRPr lang="ru-RU" b="1" dirty="0">
              <a:solidFill>
                <a:srgbClr val="FF0000"/>
              </a:solidFill>
              <a:latin typeface="Times New Roman" pitchFamily="18" charset="0"/>
              <a:cs typeface="Times New Roman" pitchFamily="18" charset="0"/>
            </a:endParaRPr>
          </a:p>
        </p:txBody>
      </p:sp>
      <p:pic>
        <p:nvPicPr>
          <p:cNvPr id="4" name="Object 6"/>
          <p:cNvPicPr>
            <a:picLocks noChangeAspect="1" noChangeArrowheads="1"/>
          </p:cNvPicPr>
          <p:nvPr/>
        </p:nvPicPr>
        <p:blipFill>
          <a:blip r:embed="rId3" cstate="print"/>
          <a:srcRect/>
          <a:stretch>
            <a:fillRect/>
          </a:stretch>
        </p:blipFill>
        <p:spPr bwMode="auto">
          <a:xfrm>
            <a:off x="0" y="0"/>
            <a:ext cx="9144000" cy="433388"/>
          </a:xfrm>
          <a:prstGeom prst="rect">
            <a:avLst/>
          </a:prstGeom>
          <a:solidFill>
            <a:srgbClr val="333399"/>
          </a:solidFill>
          <a:ln w="9525">
            <a:noFill/>
            <a:miter lim="800000"/>
            <a:headEnd/>
            <a:tailEnd/>
          </a:ln>
        </p:spPr>
      </p:pic>
      <p:pic>
        <p:nvPicPr>
          <p:cNvPr id="5" name="Object 6"/>
          <p:cNvPicPr>
            <a:picLocks noChangeAspect="1" noChangeArrowheads="1"/>
          </p:cNvPicPr>
          <p:nvPr/>
        </p:nvPicPr>
        <p:blipFill>
          <a:blip r:embed="rId3" cstate="print"/>
          <a:srcRect/>
          <a:stretch>
            <a:fillRect/>
          </a:stretch>
        </p:blipFill>
        <p:spPr bwMode="auto">
          <a:xfrm>
            <a:off x="0" y="6424612"/>
            <a:ext cx="9144000" cy="433388"/>
          </a:xfrm>
          <a:prstGeom prst="rect">
            <a:avLst/>
          </a:prstGeom>
          <a:solidFill>
            <a:srgbClr val="333399"/>
          </a:solidFill>
          <a:ln w="9525">
            <a:noFill/>
            <a:miter lim="800000"/>
            <a:headEnd/>
            <a:tailEnd/>
          </a:ln>
        </p:spPr>
      </p:pic>
      <p:sp>
        <p:nvSpPr>
          <p:cNvPr id="6" name="TextBox 5"/>
          <p:cNvSpPr txBox="1"/>
          <p:nvPr/>
        </p:nvSpPr>
        <p:spPr>
          <a:xfrm>
            <a:off x="3923928" y="5445224"/>
            <a:ext cx="184731" cy="523220"/>
          </a:xfrm>
          <a:prstGeom prst="rect">
            <a:avLst/>
          </a:prstGeom>
          <a:noFill/>
        </p:spPr>
        <p:txBody>
          <a:bodyPr wrap="none" rtlCol="0">
            <a:spAutoFit/>
          </a:bodyPr>
          <a:lstStyle/>
          <a:p>
            <a:endParaRPr lang="ru-RU" sz="2800" b="1" dirty="0">
              <a:solidFill>
                <a:srgbClr val="0070C0"/>
              </a:solidFill>
              <a:latin typeface="Times New Roman" pitchFamily="18" charset="0"/>
              <a:cs typeface="Times New Roman" pitchFamily="18" charset="0"/>
            </a:endParaRPr>
          </a:p>
        </p:txBody>
      </p:sp>
      <p:pic>
        <p:nvPicPr>
          <p:cNvPr id="3074" name="Picture 2" descr="C:\Users\Дильназ\Desktop\Attila_Museum.JPG"/>
          <p:cNvPicPr>
            <a:picLocks noChangeAspect="1" noChangeArrowheads="1"/>
          </p:cNvPicPr>
          <p:nvPr/>
        </p:nvPicPr>
        <p:blipFill>
          <a:blip r:embed="rId4" cstate="print"/>
          <a:srcRect/>
          <a:stretch>
            <a:fillRect/>
          </a:stretch>
        </p:blipFill>
        <p:spPr bwMode="auto">
          <a:xfrm>
            <a:off x="611560" y="404664"/>
            <a:ext cx="7992888" cy="599466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3528" y="1988840"/>
            <a:ext cx="8424936" cy="747514"/>
          </a:xfrm>
        </p:spPr>
        <p:txBody>
          <a:bodyPr>
            <a:noAutofit/>
          </a:bodyPr>
          <a:lstStyle/>
          <a:p>
            <a:r>
              <a:rPr lang="kk-KZ" sz="6000" b="1" i="1" dirty="0" smtClean="0">
                <a:solidFill>
                  <a:srgbClr val="7030A0"/>
                </a:solidFill>
                <a:latin typeface="Times New Roman" pitchFamily="18" charset="0"/>
                <a:cs typeface="Times New Roman" pitchFamily="18" charset="0"/>
              </a:rPr>
              <a:t>Сабақтың тақырыбы:</a:t>
            </a:r>
            <a:br>
              <a:rPr lang="kk-KZ" sz="6000" b="1" i="1" dirty="0" smtClean="0">
                <a:solidFill>
                  <a:srgbClr val="7030A0"/>
                </a:solidFill>
                <a:latin typeface="Times New Roman" pitchFamily="18" charset="0"/>
                <a:cs typeface="Times New Roman" pitchFamily="18" charset="0"/>
              </a:rPr>
            </a:br>
            <a:r>
              <a:rPr lang="kk-KZ" sz="6000" b="1" i="1" dirty="0" smtClean="0">
                <a:solidFill>
                  <a:srgbClr val="FF0000"/>
                </a:solidFill>
                <a:latin typeface="Times New Roman" pitchFamily="18" charset="0"/>
                <a:cs typeface="Times New Roman" pitchFamily="18" charset="0"/>
              </a:rPr>
              <a:t>Өлең - сөздің патшасы, сөз сарасы </a:t>
            </a:r>
            <a:endParaRPr lang="ru-RU" sz="6000" b="1" i="1" dirty="0">
              <a:solidFill>
                <a:srgbClr val="FF0000"/>
              </a:solidFill>
              <a:latin typeface="Times New Roman" pitchFamily="18" charset="0"/>
              <a:cs typeface="Times New Roman" pitchFamily="18" charset="0"/>
            </a:endParaRPr>
          </a:p>
        </p:txBody>
      </p:sp>
      <p:pic>
        <p:nvPicPr>
          <p:cNvPr id="4" name="Object 6"/>
          <p:cNvPicPr>
            <a:picLocks noChangeAspect="1" noChangeArrowheads="1"/>
          </p:cNvPicPr>
          <p:nvPr/>
        </p:nvPicPr>
        <p:blipFill>
          <a:blip r:embed="rId3" cstate="print"/>
          <a:srcRect/>
          <a:stretch>
            <a:fillRect/>
          </a:stretch>
        </p:blipFill>
        <p:spPr bwMode="auto">
          <a:xfrm>
            <a:off x="0" y="0"/>
            <a:ext cx="9144000" cy="433388"/>
          </a:xfrm>
          <a:prstGeom prst="rect">
            <a:avLst/>
          </a:prstGeom>
          <a:solidFill>
            <a:srgbClr val="333399"/>
          </a:solidFill>
          <a:ln w="9525">
            <a:noFill/>
            <a:miter lim="800000"/>
            <a:headEnd/>
            <a:tailEnd/>
          </a:ln>
        </p:spPr>
      </p:pic>
      <p:pic>
        <p:nvPicPr>
          <p:cNvPr id="5" name="Object 6"/>
          <p:cNvPicPr>
            <a:picLocks noChangeAspect="1" noChangeArrowheads="1"/>
          </p:cNvPicPr>
          <p:nvPr/>
        </p:nvPicPr>
        <p:blipFill>
          <a:blip r:embed="rId3" cstate="print"/>
          <a:srcRect/>
          <a:stretch>
            <a:fillRect/>
          </a:stretch>
        </p:blipFill>
        <p:spPr bwMode="auto">
          <a:xfrm>
            <a:off x="0" y="6424612"/>
            <a:ext cx="9144000" cy="433388"/>
          </a:xfrm>
          <a:prstGeom prst="rect">
            <a:avLst/>
          </a:prstGeom>
          <a:solidFill>
            <a:srgbClr val="333399"/>
          </a:solidFill>
          <a:ln w="9525">
            <a:noFill/>
            <a:miter lim="800000"/>
            <a:headEnd/>
            <a:tailEnd/>
          </a:ln>
        </p:spPr>
      </p:pic>
      <p:sp>
        <p:nvSpPr>
          <p:cNvPr id="6" name="TextBox 5"/>
          <p:cNvSpPr txBox="1"/>
          <p:nvPr/>
        </p:nvSpPr>
        <p:spPr>
          <a:xfrm>
            <a:off x="3923928" y="5445224"/>
            <a:ext cx="184731" cy="523220"/>
          </a:xfrm>
          <a:prstGeom prst="rect">
            <a:avLst/>
          </a:prstGeom>
          <a:noFill/>
        </p:spPr>
        <p:txBody>
          <a:bodyPr wrap="none" rtlCol="0">
            <a:spAutoFit/>
          </a:bodyPr>
          <a:lstStyle/>
          <a:p>
            <a:endParaRPr lang="ru-RU" sz="2800" b="1" dirty="0">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209</TotalTime>
  <Words>147</Words>
  <Application>Microsoft Office PowerPoint</Application>
  <PresentationFormat>Экран (4:3)</PresentationFormat>
  <Paragraphs>46</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Презентация PowerPoint</vt:lpstr>
      <vt:lpstr>Ақынның шығармалары неше саладан тұрады?</vt:lpstr>
      <vt:lpstr>Абай шығармаларының тақырыбы қандай?</vt:lpstr>
      <vt:lpstr>Абайдың қанша әні бар?</vt:lpstr>
      <vt:lpstr>Абайдың қай өлеңінен көрініс?</vt:lpstr>
      <vt:lpstr> Абайдың қай өлеңінен алынған үзінді? Бүркітші тау басында, қағушы ойда Іздің бетін түзетіп аңдағанда. Томағасын тартқанда бір қырымнан, Қыран құс көзі көріп самғағанда.</vt:lpstr>
      <vt:lpstr>Абайдың қай әнінен үзінді?</vt:lpstr>
      <vt:lpstr>Абайдың қай әнінен үзінді?</vt:lpstr>
      <vt:lpstr>Сабақтың тақырыбы: Өлең - сөздің патшасы, сөз сарасы </vt:lpstr>
      <vt:lpstr> І топ. “Өлең - сөздің патшасы, сөз сарасы”  дегенде  ақынның поэзияға қояр талабы қандай? ІІ топ. Абай өлеңді неліктен үлкен өнер  деп таныды? ІІІ топ. Абай қазаққа өлең деген бір қадірсіз деп неге айтқан? ІҮ топ. Абай өзінің ақындық  биік мақсатын  қалай  түсіндірген? Ү топ. Өлеңдегі  сырлы  сөздерді  теріп  жазу  </vt:lpstr>
      <vt:lpstr>І, ІІ, ІІІ топтар  </vt:lpstr>
      <vt:lpstr>Шығармашылық отау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Дильназ</dc:creator>
  <cp:lastModifiedBy>chyna</cp:lastModifiedBy>
  <cp:revision>23</cp:revision>
  <dcterms:created xsi:type="dcterms:W3CDTF">2014-12-03T06:16:36Z</dcterms:created>
  <dcterms:modified xsi:type="dcterms:W3CDTF">2014-12-07T10:24:58Z</dcterms:modified>
</cp:coreProperties>
</file>