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7" r:id="rId2"/>
    <p:sldId id="282" r:id="rId3"/>
    <p:sldId id="337" r:id="rId4"/>
    <p:sldId id="289" r:id="rId5"/>
    <p:sldId id="347" r:id="rId6"/>
    <p:sldId id="340" r:id="rId7"/>
    <p:sldId id="346" r:id="rId8"/>
    <p:sldId id="348" r:id="rId9"/>
    <p:sldId id="349" r:id="rId10"/>
    <p:sldId id="342" r:id="rId11"/>
    <p:sldId id="345" r:id="rId12"/>
    <p:sldId id="351" r:id="rId13"/>
    <p:sldId id="311" r:id="rId14"/>
    <p:sldId id="288" r:id="rId15"/>
    <p:sldId id="312" r:id="rId16"/>
    <p:sldId id="333" r:id="rId17"/>
    <p:sldId id="324" r:id="rId18"/>
    <p:sldId id="334" r:id="rId19"/>
    <p:sldId id="335" r:id="rId20"/>
    <p:sldId id="336" r:id="rId21"/>
    <p:sldId id="338" r:id="rId22"/>
    <p:sldId id="339" r:id="rId23"/>
    <p:sldId id="283" r:id="rId24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eorgi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eorg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9A0000"/>
    <a:srgbClr val="F20000"/>
    <a:srgbClr val="A20000"/>
    <a:srgbClr val="9E0000"/>
    <a:srgbClr val="FFD5D5"/>
    <a:srgbClr val="800000"/>
    <a:srgbClr val="FFFFCC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766" autoAdjust="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775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71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64780486-CFF0-4FD5-A7AE-03510118E8A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454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92CE020-02CD-4F96-AF50-8950B3626DD4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BDD74F-70D4-4582-B440-DDB6D09EE3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CFC5C-F3C9-4689-BDAE-DF5D9D8F5E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BDBA2-E6DB-4EFB-9B0F-D90B84F685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EDD34-A638-495D-A0E5-252580D97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592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772B91-559C-4CC6-B49A-5104911D3B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064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5D9E1-2FD9-4246-97CA-BF7A38EA62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3DC99-6EEE-4D34-898F-C5E2DD65B6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146AC-640B-4FEA-B484-8B23CBD657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ACB1CC-8809-4FCD-93E2-81C3EAEFB6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F973D4-F12B-4690-8140-2F6674C270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EFD5A-B7D6-4C8E-B70D-6DB8F3402D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1231F-9D94-43FF-9133-258BCA873B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39B23-22F9-44C5-9A6B-47EBD2D4CE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00B8FFD4-D152-482B-BBD4-056685FDB1E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1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slide" Target="slide4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6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7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4.xml"/><Relationship Id="rId5" Type="http://schemas.openxmlformats.org/officeDocument/2006/relationships/image" Target="../media/image19.wmf"/><Relationship Id="rId4" Type="http://schemas.openxmlformats.org/officeDocument/2006/relationships/oleObject" Target="../embeddings/oleObject8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4.x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9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radikal.ru/F/i004.radikal.ru/0809/d8/3f826cb5db36.png.html" TargetMode="External"/><Relationship Id="rId2" Type="http://schemas.openxmlformats.org/officeDocument/2006/relationships/hyperlink" Target="http://www.allforchildren.ru/pictures/showimg/school22/school2230jpg.htm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karmanform.ucoz.ru/" TargetMode="External"/><Relationship Id="rId4" Type="http://schemas.openxmlformats.org/officeDocument/2006/relationships/hyperlink" Target="http://s45.radikal.ru/i107/0908/42/0da65f8f2b9e.p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WordArt 2"/>
          <p:cNvSpPr>
            <a:spLocks noChangeArrowheads="1" noChangeShapeType="1" noTextEdit="1"/>
          </p:cNvSpPr>
          <p:nvPr/>
        </p:nvSpPr>
        <p:spPr bwMode="auto">
          <a:xfrm>
            <a:off x="1043608" y="764704"/>
            <a:ext cx="7561263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486"/>
              </a:avLst>
            </a:prstTxWarp>
          </a:bodyPr>
          <a:lstStyle/>
          <a:p>
            <a:pPr algn="ctr"/>
            <a:r>
              <a:rPr lang="ru-RU" sz="54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20000"/>
                    </a:gs>
                    <a:gs pos="100000">
                      <a:srgbClr val="A20000"/>
                    </a:gs>
                  </a:gsLst>
                  <a:lin ang="5400000" scaled="1"/>
                </a:gradFill>
                <a:latin typeface="Arial"/>
                <a:cs typeface="Arial"/>
              </a:rPr>
              <a:t>Синус, косинус, тангенс и  </a:t>
            </a:r>
            <a:endParaRPr lang="ru-RU" sz="5400" b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20000"/>
                  </a:gs>
                  <a:gs pos="100000">
                    <a:srgbClr val="A20000"/>
                  </a:gs>
                </a:gsLst>
                <a:lin ang="5400000" scaled="1"/>
              </a:gradFill>
              <a:latin typeface="Arial"/>
              <a:cs typeface="Arial"/>
            </a:endParaRPr>
          </a:p>
          <a:p>
            <a:pPr algn="ctr"/>
            <a:r>
              <a:rPr lang="ru-RU" sz="54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20000"/>
                    </a:gs>
                    <a:gs pos="100000">
                      <a:srgbClr val="A20000"/>
                    </a:gs>
                  </a:gsLst>
                  <a:lin ang="5400000" scaled="1"/>
                </a:gradFill>
                <a:latin typeface="Arial"/>
                <a:cs typeface="Arial"/>
              </a:rPr>
              <a:t>котангенс </a:t>
            </a:r>
            <a:r>
              <a:rPr lang="ru-RU" sz="54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20000"/>
                    </a:gs>
                    <a:gs pos="100000">
                      <a:srgbClr val="A20000"/>
                    </a:gs>
                  </a:gsLst>
                  <a:lin ang="5400000" scaled="1"/>
                </a:gradFill>
                <a:latin typeface="Arial"/>
                <a:cs typeface="Arial"/>
              </a:rPr>
              <a:t>острого угла </a:t>
            </a:r>
            <a:endParaRPr lang="ru-RU" sz="5400" b="1" kern="10" dirty="0" smtClean="0">
              <a:ln w="9525">
                <a:solidFill>
                  <a:srgbClr val="80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20000"/>
                  </a:gs>
                  <a:gs pos="100000">
                    <a:srgbClr val="A20000"/>
                  </a:gs>
                </a:gsLst>
                <a:lin ang="5400000" scaled="1"/>
              </a:gradFill>
              <a:latin typeface="Arial"/>
              <a:cs typeface="Arial"/>
            </a:endParaRPr>
          </a:p>
          <a:p>
            <a:pPr algn="ctr"/>
            <a:r>
              <a:rPr lang="ru-RU" sz="54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20000"/>
                    </a:gs>
                    <a:gs pos="100000">
                      <a:srgbClr val="A20000"/>
                    </a:gs>
                  </a:gsLst>
                  <a:lin ang="5400000" scaled="1"/>
                </a:gradFill>
                <a:latin typeface="Arial"/>
                <a:cs typeface="Arial"/>
              </a:rPr>
              <a:t>прямоугольного </a:t>
            </a:r>
            <a:r>
              <a:rPr lang="ru-RU" sz="5400" b="1" kern="10" dirty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20000"/>
                    </a:gs>
                    <a:gs pos="100000">
                      <a:srgbClr val="A20000"/>
                    </a:gs>
                  </a:gsLst>
                  <a:lin ang="5400000" scaled="1"/>
                </a:gradFill>
                <a:latin typeface="Arial"/>
                <a:cs typeface="Arial"/>
              </a:rPr>
              <a:t>треугольника.</a:t>
            </a:r>
          </a:p>
        </p:txBody>
      </p:sp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1475656" y="2852936"/>
            <a:ext cx="8207375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2800" dirty="0" smtClean="0"/>
              <a:t>Урок геометрии </a:t>
            </a:r>
          </a:p>
          <a:p>
            <a:pPr algn="ctr">
              <a:lnSpc>
                <a:spcPct val="110000"/>
              </a:lnSpc>
            </a:pPr>
            <a:r>
              <a:rPr lang="ru-RU" sz="2800" dirty="0" smtClean="0"/>
              <a:t>8 класс</a:t>
            </a:r>
          </a:p>
          <a:p>
            <a:pPr algn="ctr">
              <a:lnSpc>
                <a:spcPct val="110000"/>
              </a:lnSpc>
            </a:pPr>
            <a:r>
              <a:rPr lang="ru-RU" sz="2800" dirty="0" smtClean="0"/>
              <a:t>учитель математики высшей категории </a:t>
            </a:r>
          </a:p>
          <a:p>
            <a:pPr algn="ctr">
              <a:lnSpc>
                <a:spcPct val="110000"/>
              </a:lnSpc>
            </a:pPr>
            <a:r>
              <a:rPr lang="ru-RU" sz="2800" dirty="0" smtClean="0"/>
              <a:t>Белоусова Т.В.</a:t>
            </a:r>
            <a:endParaRPr lang="ru-RU" sz="28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ФИЗМИНУТКА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916832"/>
            <a:ext cx="5448605" cy="40864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9552" y="1484784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Чтобы сильным стать и ловким,</a:t>
            </a:r>
            <a:br>
              <a:rPr lang="ru-RU" sz="2400" dirty="0"/>
            </a:br>
            <a:r>
              <a:rPr lang="ru-RU" sz="2400" dirty="0"/>
              <a:t>Приступаем к тренировке.</a:t>
            </a:r>
            <a:br>
              <a:rPr lang="ru-RU" sz="2400" dirty="0"/>
            </a:br>
            <a:r>
              <a:rPr lang="ru-RU" sz="2400" dirty="0"/>
              <a:t>Носом вдох, а выдох ртом.</a:t>
            </a:r>
            <a:br>
              <a:rPr lang="ru-RU" sz="2400" dirty="0"/>
            </a:br>
            <a:r>
              <a:rPr lang="ru-RU" sz="2400" dirty="0"/>
              <a:t>Дышим глубже, а потом</a:t>
            </a:r>
            <a:br>
              <a:rPr lang="ru-RU" sz="2400" dirty="0"/>
            </a:br>
            <a:r>
              <a:rPr lang="ru-RU" sz="2400" dirty="0"/>
              <a:t>Шаг на месте, не спеша.</a:t>
            </a:r>
            <a:br>
              <a:rPr lang="ru-RU" sz="2400" dirty="0"/>
            </a:br>
            <a:r>
              <a:rPr lang="ru-RU" sz="2400" dirty="0"/>
              <a:t>Как погода хороша!</a:t>
            </a:r>
            <a:br>
              <a:rPr lang="ru-RU" sz="2400" dirty="0"/>
            </a:br>
            <a:r>
              <a:rPr lang="ru-RU" sz="2400" dirty="0"/>
              <a:t>Мы проверили осанку</a:t>
            </a:r>
            <a:br>
              <a:rPr lang="ru-RU" sz="2400" dirty="0"/>
            </a:br>
            <a:r>
              <a:rPr lang="ru-RU" sz="2400" dirty="0"/>
              <a:t>И свели лопатки.</a:t>
            </a:r>
            <a:br>
              <a:rPr lang="ru-RU" sz="2400" dirty="0"/>
            </a:br>
            <a:r>
              <a:rPr lang="ru-RU" sz="2400" dirty="0"/>
              <a:t>Мы походим на носках,</a:t>
            </a:r>
            <a:br>
              <a:rPr lang="ru-RU" sz="2400" dirty="0"/>
            </a:br>
            <a:r>
              <a:rPr lang="ru-RU" sz="2400" dirty="0"/>
              <a:t>И идём на пятках.</a:t>
            </a:r>
          </a:p>
        </p:txBody>
      </p:sp>
    </p:spTree>
    <p:extLst>
      <p:ext uri="{BB962C8B-B14F-4D97-AF65-F5344CB8AC3E}">
        <p14:creationId xmlns:p14="http://schemas.microsoft.com/office/powerpoint/2010/main" val="26378995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88" y="285750"/>
            <a:ext cx="6877050" cy="13541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i="1" dirty="0">
                <a:solidFill>
                  <a:srgbClr val="000099"/>
                </a:solidFill>
                <a:latin typeface="Bookman Old Style" pitchFamily="18" charset="0"/>
              </a:rPr>
              <a:t>Тригонометрические тождества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00213"/>
            <a:ext cx="8218488" cy="496887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AutoNum type="arabicParenR"/>
            </a:pPr>
            <a:r>
              <a:rPr lang="ru-RU" altLang="ru-RU" sz="2400" b="1" i="1" dirty="0" smtClean="0"/>
              <a:t>Основное тригонометрическое тождество:</a:t>
            </a:r>
          </a:p>
          <a:p>
            <a:pPr marL="609600" indent="-609600">
              <a:lnSpc>
                <a:spcPct val="90000"/>
              </a:lnSpc>
              <a:buFontTx/>
              <a:buAutoNum type="arabicParenR"/>
            </a:pPr>
            <a:endParaRPr lang="ru-RU" altLang="ru-RU" sz="2400" b="1" i="1" dirty="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b="1" i="1" dirty="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b="1" i="1" dirty="0" smtClean="0"/>
          </a:p>
          <a:p>
            <a:pPr marL="609600" indent="-609600" algn="r">
              <a:lnSpc>
                <a:spcPct val="90000"/>
              </a:lnSpc>
              <a:buFontTx/>
              <a:buNone/>
            </a:pPr>
            <a:endParaRPr lang="ru-RU" altLang="ru-RU" sz="1600" b="1" dirty="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altLang="ru-RU" sz="2400" b="1" i="1" dirty="0" smtClean="0"/>
              <a:t>2)  Тангенс угла равен отношению синуса к косинусу этого угла.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b="1" i="1" dirty="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b="1" i="1" dirty="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b="1" i="1" dirty="0" smtClean="0"/>
          </a:p>
          <a:p>
            <a:pPr marL="609600" indent="-609600">
              <a:lnSpc>
                <a:spcPct val="90000"/>
              </a:lnSpc>
              <a:buFontTx/>
              <a:buNone/>
            </a:pPr>
            <a:endParaRPr lang="ru-RU" altLang="ru-RU" sz="2400" b="1" i="1" dirty="0" smtClean="0"/>
          </a:p>
        </p:txBody>
      </p:sp>
      <p:graphicFrame>
        <p:nvGraphicFramePr>
          <p:cNvPr id="8196" name="Object 2"/>
          <p:cNvGraphicFramePr>
            <a:graphicFrameLocks noGrp="1" noChangeAspect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946180788"/>
              </p:ext>
            </p:extLst>
          </p:nvPr>
        </p:nvGraphicFramePr>
        <p:xfrm>
          <a:off x="1258888" y="2276475"/>
          <a:ext cx="4176712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Формула" r:id="rId3" imgW="1143000" imgH="203040" progId="Equation.3">
                  <p:embed/>
                </p:oleObj>
              </mc:Choice>
              <mc:Fallback>
                <p:oleObj name="Формула" r:id="rId3" imgW="11430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2276475"/>
                        <a:ext cx="4176712" cy="792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3"/>
          <p:cNvGraphicFramePr>
            <a:graphicFrameLocks noGrp="1" noChangeAspect="1"/>
          </p:cNvGraphicFramePr>
          <p:nvPr>
            <p:ph sz="quarter" idx="3"/>
            <p:extLst>
              <p:ext uri="{D42A27DB-BD31-4B8C-83A1-F6EECF244321}">
                <p14:modId xmlns:p14="http://schemas.microsoft.com/office/powerpoint/2010/main" val="536838253"/>
              </p:ext>
            </p:extLst>
          </p:nvPr>
        </p:nvGraphicFramePr>
        <p:xfrm>
          <a:off x="1259632" y="4293096"/>
          <a:ext cx="2663825" cy="1354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1" name="Формула" r:id="rId5" imgW="774360" imgH="393480" progId="Equation.3">
                  <p:embed/>
                </p:oleObj>
              </mc:Choice>
              <mc:Fallback>
                <p:oleObj name="Формула" r:id="rId5" imgW="7743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4293096"/>
                        <a:ext cx="2663825" cy="1354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80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ый треугольник 11"/>
          <p:cNvSpPr/>
          <p:nvPr/>
        </p:nvSpPr>
        <p:spPr>
          <a:xfrm flipH="1">
            <a:off x="4286250" y="1857375"/>
            <a:ext cx="3357563" cy="3357563"/>
          </a:xfrm>
          <a:prstGeom prst="rtTriangle">
            <a:avLst/>
          </a:prstGeom>
          <a:solidFill>
            <a:srgbClr val="C2F0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1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srgbClr val="7030A0"/>
                </a:solidFill>
              </a:rPr>
              <a:t>Задача №1</a:t>
            </a:r>
          </a:p>
        </p:txBody>
      </p:sp>
      <p:sp>
        <p:nvSpPr>
          <p:cNvPr id="71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42938" y="1714500"/>
            <a:ext cx="3929062" cy="132873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а) Найти </a:t>
            </a:r>
            <a:r>
              <a:rPr lang="en-US" altLang="ru-RU" sz="2800" i="1" dirty="0" smtClean="0"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l-GR" altLang="ru-RU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ru-RU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altLang="ru-RU" sz="2800" i="1" dirty="0" err="1" smtClean="0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l-GR" altLang="ru-RU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, если </a:t>
            </a:r>
            <a:r>
              <a:rPr lang="en-US" altLang="ru-RU" sz="2800" i="1" dirty="0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l-GR" altLang="ru-RU" sz="2800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altLang="ru-RU" sz="2800" i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sp>
        <p:nvSpPr>
          <p:cNvPr id="7176" name="TextBox 6"/>
          <p:cNvSpPr txBox="1">
            <a:spLocks noChangeArrowheads="1"/>
          </p:cNvSpPr>
          <p:nvPr/>
        </p:nvSpPr>
        <p:spPr bwMode="auto">
          <a:xfrm>
            <a:off x="4000500" y="5130800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/>
              <a:t>А</a:t>
            </a:r>
          </a:p>
        </p:txBody>
      </p:sp>
      <p:sp>
        <p:nvSpPr>
          <p:cNvPr id="7177" name="TextBox 7"/>
          <p:cNvSpPr txBox="1">
            <a:spLocks noChangeArrowheads="1"/>
          </p:cNvSpPr>
          <p:nvPr/>
        </p:nvSpPr>
        <p:spPr bwMode="auto">
          <a:xfrm>
            <a:off x="7500938" y="1357313"/>
            <a:ext cx="357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/>
              <a:t>В</a:t>
            </a:r>
          </a:p>
        </p:txBody>
      </p:sp>
      <p:sp>
        <p:nvSpPr>
          <p:cNvPr id="7178" name="TextBox 8"/>
          <p:cNvSpPr txBox="1">
            <a:spLocks noChangeArrowheads="1"/>
          </p:cNvSpPr>
          <p:nvPr/>
        </p:nvSpPr>
        <p:spPr bwMode="auto">
          <a:xfrm>
            <a:off x="7572375" y="5130800"/>
            <a:ext cx="3571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200"/>
              <a:t>С</a:t>
            </a: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2786063" y="2071688"/>
          <a:ext cx="285750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4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2071688"/>
                        <a:ext cx="285750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714375" y="3500438"/>
            <a:ext cx="40005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800" i="1" dirty="0">
                <a:latin typeface="Times New Roman" pitchFamily="18" charset="0"/>
                <a:cs typeface="Times New Roman" pitchFamily="18" charset="0"/>
              </a:rPr>
              <a:t>б) Найти </a:t>
            </a:r>
            <a:r>
              <a:rPr lang="en-US" altLang="ru-RU" sz="2800" i="1" dirty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l-GR" altLang="ru-RU" sz="28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altLang="ru-RU" sz="28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i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altLang="ru-RU" sz="2800" i="1" dirty="0" err="1">
                <a:latin typeface="Times New Roman" pitchFamily="18" charset="0"/>
                <a:cs typeface="Times New Roman" pitchFamily="18" charset="0"/>
              </a:rPr>
              <a:t>tg</a:t>
            </a:r>
            <a:r>
              <a:rPr lang="el-GR" altLang="ru-RU" sz="28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altLang="ru-RU" sz="280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altLang="ru-RU" sz="2800" i="1" dirty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en-US" altLang="ru-RU" sz="2800" i="1" dirty="0"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el-GR" altLang="ru-RU" sz="2800" i="1" dirty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ru-RU" altLang="ru-RU" sz="2800" i="1" dirty="0">
                <a:latin typeface="Times New Roman" pitchFamily="18" charset="0"/>
                <a:cs typeface="Times New Roman" pitchFamily="18" charset="0"/>
              </a:rPr>
              <a:t>=</a:t>
            </a:r>
          </a:p>
        </p:txBody>
      </p:sp>
      <p:graphicFrame>
        <p:nvGraphicFramePr>
          <p:cNvPr id="14" name="Object 4"/>
          <p:cNvGraphicFramePr>
            <a:graphicFrameLocks noChangeAspect="1"/>
          </p:cNvGraphicFramePr>
          <p:nvPr/>
        </p:nvGraphicFramePr>
        <p:xfrm>
          <a:off x="2428875" y="3857625"/>
          <a:ext cx="442913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Формула" r:id="rId5" imgW="266400" imgH="431640" progId="Equation.3">
                  <p:embed/>
                </p:oleObj>
              </mc:Choice>
              <mc:Fallback>
                <p:oleObj name="Формула" r:id="rId5" imgW="2664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75" y="3857625"/>
                        <a:ext cx="442913" cy="717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Дуга 14"/>
          <p:cNvSpPr/>
          <p:nvPr/>
        </p:nvSpPr>
        <p:spPr>
          <a:xfrm>
            <a:off x="4429125" y="4857750"/>
            <a:ext cx="428625" cy="500063"/>
          </a:xfrm>
          <a:prstGeom prst="arc">
            <a:avLst>
              <a:gd name="adj1" fmla="val 16200000"/>
              <a:gd name="adj2" fmla="val 1113118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/>
        </p:nvGraphicFramePr>
        <p:xfrm>
          <a:off x="4857750" y="4786313"/>
          <a:ext cx="355600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Формула" r:id="rId7" imgW="126720" imgH="139680" progId="Equation.3">
                  <p:embed/>
                </p:oleObj>
              </mc:Choice>
              <mc:Fallback>
                <p:oleObj name="Формула" r:id="rId7" imgW="126720" imgH="139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4786313"/>
                        <a:ext cx="355600" cy="35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379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ЗАДАНИЕ НА ДОМ: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 §8 определения знать, № 125</a:t>
            </a:r>
            <a:endParaRPr lang="ru-RU" dirty="0"/>
          </a:p>
          <a:p>
            <a:pPr>
              <a:buFontTx/>
              <a:buNone/>
            </a:pPr>
            <a:r>
              <a:rPr lang="ru-RU" dirty="0"/>
              <a:t>    </a:t>
            </a:r>
          </a:p>
        </p:txBody>
      </p:sp>
      <p:pic>
        <p:nvPicPr>
          <p:cNvPr id="71684" name="Picture 4" descr="Колокольчики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800" y="2708920"/>
            <a:ext cx="3776662" cy="273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611188" y="1125538"/>
            <a:ext cx="806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endParaRPr lang="ru-RU" sz="2400" b="1" i="1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836712"/>
            <a:ext cx="7029456" cy="39714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hlink"/>
                </a:solidFill>
              </a:rPr>
              <a:t>…называются</a:t>
            </a:r>
            <a:r>
              <a:rPr lang="ru-RU" dirty="0" smtClean="0"/>
              <a:t> </a:t>
            </a:r>
            <a:r>
              <a:rPr lang="ru-RU" u="sng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отношение прилежащего катета к гипотенузе.</a:t>
            </a:r>
            <a:endParaRPr lang="ru-RU" u="sng" dirty="0"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9"/>
          <p:cNvSpPr>
            <a:spLocks/>
          </p:cNvSpPr>
          <p:nvPr/>
        </p:nvSpPr>
        <p:spPr bwMode="auto">
          <a:xfrm>
            <a:off x="714375" y="1785938"/>
            <a:ext cx="1285875" cy="1571625"/>
          </a:xfrm>
          <a:custGeom>
            <a:avLst/>
            <a:gdLst>
              <a:gd name="T0" fmla="*/ 0 w 864"/>
              <a:gd name="T1" fmla="*/ 640 h 640"/>
              <a:gd name="T2" fmla="*/ 816 w 864"/>
              <a:gd name="T3" fmla="*/ 640 h 640"/>
              <a:gd name="T4" fmla="*/ 864 w 864"/>
              <a:gd name="T5" fmla="*/ 400 h 640"/>
              <a:gd name="T6" fmla="*/ 816 w 864"/>
              <a:gd name="T7" fmla="*/ 208 h 640"/>
              <a:gd name="T8" fmla="*/ 752 w 864"/>
              <a:gd name="T9" fmla="*/ 80 h 640"/>
              <a:gd name="T10" fmla="*/ 608 w 864"/>
              <a:gd name="T11" fmla="*/ 0 h 640"/>
              <a:gd name="T12" fmla="*/ 0 w 864"/>
              <a:gd name="T13" fmla="*/ 640 h 6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4"/>
              <a:gd name="T22" fmla="*/ 0 h 640"/>
              <a:gd name="T23" fmla="*/ 864 w 864"/>
              <a:gd name="T24" fmla="*/ 640 h 6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4" h="640">
                <a:moveTo>
                  <a:pt x="0" y="640"/>
                </a:moveTo>
                <a:lnTo>
                  <a:pt x="816" y="640"/>
                </a:lnTo>
                <a:lnTo>
                  <a:pt x="864" y="400"/>
                </a:lnTo>
                <a:lnTo>
                  <a:pt x="816" y="208"/>
                </a:lnTo>
                <a:lnTo>
                  <a:pt x="752" y="80"/>
                </a:lnTo>
                <a:lnTo>
                  <a:pt x="608" y="0"/>
                </a:lnTo>
                <a:lnTo>
                  <a:pt x="0" y="640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4100" name="Picture 2" descr="C:\Documents and Settings\Ирина\Рабочий стол\тригонометрия\рисунки\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57188"/>
            <a:ext cx="629443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Line 23"/>
          <p:cNvSpPr>
            <a:spLocks noChangeShapeType="1"/>
          </p:cNvSpPr>
          <p:nvPr/>
        </p:nvSpPr>
        <p:spPr bwMode="auto">
          <a:xfrm flipH="1">
            <a:off x="642938" y="714375"/>
            <a:ext cx="1500187" cy="2643188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Freeform 26"/>
          <p:cNvSpPr>
            <a:spLocks/>
          </p:cNvSpPr>
          <p:nvPr/>
        </p:nvSpPr>
        <p:spPr bwMode="auto">
          <a:xfrm>
            <a:off x="642938" y="3346450"/>
            <a:ext cx="6215062" cy="46038"/>
          </a:xfrm>
          <a:custGeom>
            <a:avLst/>
            <a:gdLst>
              <a:gd name="T0" fmla="*/ 2240 w 2240"/>
              <a:gd name="T1" fmla="*/ 0 h 2272"/>
              <a:gd name="T2" fmla="*/ 0 w 2240"/>
              <a:gd name="T3" fmla="*/ 2272 h 2272"/>
              <a:gd name="T4" fmla="*/ 0 60000 65536"/>
              <a:gd name="T5" fmla="*/ 0 60000 65536"/>
              <a:gd name="T6" fmla="*/ 0 w 2240"/>
              <a:gd name="T7" fmla="*/ 0 h 2272"/>
              <a:gd name="T8" fmla="*/ 2240 w 2240"/>
              <a:gd name="T9" fmla="*/ 2272 h 227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240" h="2272">
                <a:moveTo>
                  <a:pt x="2240" y="0"/>
                </a:moveTo>
                <a:lnTo>
                  <a:pt x="0" y="2272"/>
                </a:lnTo>
              </a:path>
            </a:pathLst>
          </a:custGeom>
          <a:noFill/>
          <a:ln w="76200">
            <a:solidFill>
              <a:srgbClr val="002060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grpSp>
        <p:nvGrpSpPr>
          <p:cNvPr id="8" name="Группа 8"/>
          <p:cNvGrpSpPr>
            <a:grpSpLocks/>
          </p:cNvGrpSpPr>
          <p:nvPr/>
        </p:nvGrpSpPr>
        <p:grpSpPr bwMode="auto">
          <a:xfrm>
            <a:off x="642938" y="642938"/>
            <a:ext cx="6215062" cy="2689225"/>
            <a:chOff x="642910" y="1285860"/>
            <a:chExt cx="6215106" cy="2688925"/>
          </a:xfrm>
        </p:grpSpPr>
        <p:sp>
          <p:nvSpPr>
            <p:cNvPr id="4106" name="Line 23"/>
            <p:cNvSpPr>
              <a:spLocks noChangeShapeType="1"/>
            </p:cNvSpPr>
            <p:nvPr/>
          </p:nvSpPr>
          <p:spPr bwMode="auto">
            <a:xfrm flipH="1">
              <a:off x="642910" y="1285860"/>
              <a:ext cx="1500198" cy="2643206"/>
            </a:xfrm>
            <a:prstGeom prst="line">
              <a:avLst/>
            </a:prstGeom>
            <a:noFill/>
            <a:ln w="76200">
              <a:solidFill>
                <a:srgbClr val="33CC33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4107" name="Freeform 26"/>
            <p:cNvSpPr>
              <a:spLocks/>
            </p:cNvSpPr>
            <p:nvPr/>
          </p:nvSpPr>
          <p:spPr bwMode="auto">
            <a:xfrm>
              <a:off x="642910" y="3929066"/>
              <a:ext cx="6215106" cy="45719"/>
            </a:xfrm>
            <a:custGeom>
              <a:avLst/>
              <a:gdLst>
                <a:gd name="T0" fmla="*/ 2240 w 2240"/>
                <a:gd name="T1" fmla="*/ 0 h 2272"/>
                <a:gd name="T2" fmla="*/ 0 w 2240"/>
                <a:gd name="T3" fmla="*/ 2272 h 2272"/>
                <a:gd name="T4" fmla="*/ 0 60000 65536"/>
                <a:gd name="T5" fmla="*/ 0 60000 65536"/>
                <a:gd name="T6" fmla="*/ 0 w 2240"/>
                <a:gd name="T7" fmla="*/ 0 h 2272"/>
                <a:gd name="T8" fmla="*/ 2240 w 2240"/>
                <a:gd name="T9" fmla="*/ 2272 h 22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40" h="2272">
                  <a:moveTo>
                    <a:pt x="2240" y="0"/>
                  </a:moveTo>
                  <a:lnTo>
                    <a:pt x="0" y="2272"/>
                  </a:lnTo>
                </a:path>
              </a:pathLst>
            </a:custGeom>
            <a:noFill/>
            <a:ln w="76200">
              <a:solidFill>
                <a:srgbClr val="0000FF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endParaRPr lang="ru-RU" altLang="ru-RU"/>
            </a:p>
          </p:txBody>
        </p:sp>
      </p:grpSp>
      <p:graphicFrame>
        <p:nvGraphicFramePr>
          <p:cNvPr id="2253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958533"/>
              </p:ext>
            </p:extLst>
          </p:nvPr>
        </p:nvGraphicFramePr>
        <p:xfrm>
          <a:off x="2598738" y="3933825"/>
          <a:ext cx="2938462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4" imgW="622080" imgH="393480" progId="Equation.3">
                  <p:embed/>
                </p:oleObj>
              </mc:Choice>
              <mc:Fallback>
                <p:oleObj name="Формула" r:id="rId4" imgW="6220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8738" y="3933825"/>
                        <a:ext cx="2938462" cy="1368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162674" y="908720"/>
            <a:ext cx="3390651" cy="646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Косинус (</a:t>
            </a: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cos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Управляющая кнопка: домой 5">
            <a:hlinkClick r:id="rId6" action="ppaction://hlinksldjump" highlightClick="1"/>
          </p:cNvPr>
          <p:cNvSpPr/>
          <p:nvPr/>
        </p:nvSpPr>
        <p:spPr>
          <a:xfrm>
            <a:off x="8172400" y="5229200"/>
            <a:ext cx="576064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98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dirty="0">
                <a:solidFill>
                  <a:srgbClr val="009999"/>
                </a:solidFill>
              </a:rPr>
              <a:t>…называются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u="sng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отношение </a:t>
            </a:r>
            <a:r>
              <a:rPr lang="ru-RU" u="sng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противолежащего </a:t>
            </a:r>
            <a:r>
              <a:rPr lang="ru-RU" u="sng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катета к гипотенузе.</a:t>
            </a:r>
            <a:endParaRPr lang="ru-RU" u="sng" dirty="0"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Управляющая кнопка: домой 3">
            <a:hlinkClick r:id="rId3" action="ppaction://hlinksldjump" highlightClick="1"/>
          </p:cNvPr>
          <p:cNvSpPr/>
          <p:nvPr/>
        </p:nvSpPr>
        <p:spPr>
          <a:xfrm>
            <a:off x="7429520" y="5357826"/>
            <a:ext cx="1143008" cy="107157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>
            <a:spLocks/>
          </p:cNvSpPr>
          <p:nvPr/>
        </p:nvSpPr>
        <p:spPr bwMode="auto">
          <a:xfrm rot="-7539845">
            <a:off x="681831" y="2177257"/>
            <a:ext cx="1387475" cy="1509712"/>
          </a:xfrm>
          <a:custGeom>
            <a:avLst/>
            <a:gdLst>
              <a:gd name="T0" fmla="*/ 640 w 1168"/>
              <a:gd name="T1" fmla="*/ 0 h 951"/>
              <a:gd name="T2" fmla="*/ 0 w 1168"/>
              <a:gd name="T3" fmla="*/ 656 h 951"/>
              <a:gd name="T4" fmla="*/ 134 w 1168"/>
              <a:gd name="T5" fmla="*/ 785 h 951"/>
              <a:gd name="T6" fmla="*/ 297 w 1168"/>
              <a:gd name="T7" fmla="*/ 897 h 951"/>
              <a:gd name="T8" fmla="*/ 430 w 1168"/>
              <a:gd name="T9" fmla="*/ 951 h 951"/>
              <a:gd name="T10" fmla="*/ 1168 w 1168"/>
              <a:gd name="T11" fmla="*/ 912 h 951"/>
              <a:gd name="T12" fmla="*/ 640 w 1168"/>
              <a:gd name="T13" fmla="*/ 0 h 9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68"/>
              <a:gd name="T22" fmla="*/ 0 h 951"/>
              <a:gd name="T23" fmla="*/ 1168 w 1168"/>
              <a:gd name="T24" fmla="*/ 951 h 95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68" h="951">
                <a:moveTo>
                  <a:pt x="640" y="0"/>
                </a:moveTo>
                <a:lnTo>
                  <a:pt x="0" y="656"/>
                </a:lnTo>
                <a:lnTo>
                  <a:pt x="134" y="785"/>
                </a:lnTo>
                <a:lnTo>
                  <a:pt x="297" y="897"/>
                </a:lnTo>
                <a:lnTo>
                  <a:pt x="430" y="951"/>
                </a:lnTo>
                <a:lnTo>
                  <a:pt x="1168" y="912"/>
                </a:lnTo>
                <a:lnTo>
                  <a:pt x="640" y="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3076" name="Picture 2" descr="C:\Documents and Settings\Ирина\Рабочий стол\тригонометрия\рисунки\1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57188"/>
            <a:ext cx="629443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214563" y="714375"/>
            <a:ext cx="4643437" cy="2643188"/>
          </a:xfrm>
          <a:prstGeom prst="line">
            <a:avLst/>
          </a:prstGeom>
          <a:ln w="76200" cmpd="sng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7"/>
          <p:cNvGrpSpPr>
            <a:grpSpLocks/>
          </p:cNvGrpSpPr>
          <p:nvPr/>
        </p:nvGrpSpPr>
        <p:grpSpPr bwMode="auto">
          <a:xfrm>
            <a:off x="714375" y="714375"/>
            <a:ext cx="6215063" cy="2689225"/>
            <a:chOff x="642910" y="714356"/>
            <a:chExt cx="6215106" cy="2688923"/>
          </a:xfrm>
        </p:grpSpPr>
        <p:sp>
          <p:nvSpPr>
            <p:cNvPr id="3081" name="Freeform 26"/>
            <p:cNvSpPr>
              <a:spLocks/>
            </p:cNvSpPr>
            <p:nvPr/>
          </p:nvSpPr>
          <p:spPr bwMode="auto">
            <a:xfrm flipV="1">
              <a:off x="642910" y="3357560"/>
              <a:ext cx="6215106" cy="45719"/>
            </a:xfrm>
            <a:custGeom>
              <a:avLst/>
              <a:gdLst>
                <a:gd name="T0" fmla="*/ 2240 w 2240"/>
                <a:gd name="T1" fmla="*/ 0 h 2272"/>
                <a:gd name="T2" fmla="*/ 0 w 2240"/>
                <a:gd name="T3" fmla="*/ 2272 h 2272"/>
                <a:gd name="T4" fmla="*/ 0 60000 65536"/>
                <a:gd name="T5" fmla="*/ 0 60000 65536"/>
                <a:gd name="T6" fmla="*/ 0 w 2240"/>
                <a:gd name="T7" fmla="*/ 0 h 2272"/>
                <a:gd name="T8" fmla="*/ 2240 w 2240"/>
                <a:gd name="T9" fmla="*/ 2272 h 227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240" h="2272">
                  <a:moveTo>
                    <a:pt x="2240" y="0"/>
                  </a:moveTo>
                  <a:lnTo>
                    <a:pt x="0" y="2272"/>
                  </a:lnTo>
                </a:path>
              </a:pathLst>
            </a:custGeom>
            <a:noFill/>
            <a:ln w="76200">
              <a:solidFill>
                <a:srgbClr val="00206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endParaRPr lang="ru-RU" altLang="ru-RU"/>
            </a:p>
          </p:txBody>
        </p:sp>
        <p:cxnSp>
          <p:nvCxnSpPr>
            <p:cNvPr id="17" name="Прямая соединительная линия 16"/>
            <p:cNvCxnSpPr/>
            <p:nvPr/>
          </p:nvCxnSpPr>
          <p:spPr>
            <a:xfrm>
              <a:off x="2143108" y="714356"/>
              <a:ext cx="4643469" cy="2642891"/>
            </a:xfrm>
            <a:prstGeom prst="line">
              <a:avLst/>
            </a:prstGeom>
            <a:ln w="76200" cap="rnd" cmpd="sng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07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2229579"/>
              </p:ext>
            </p:extLst>
          </p:nvPr>
        </p:nvGraphicFramePr>
        <p:xfrm>
          <a:off x="2698750" y="4076700"/>
          <a:ext cx="3157538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Формула" r:id="rId4" imgW="609480" imgH="393480" progId="Equation.3">
                  <p:embed/>
                </p:oleObj>
              </mc:Choice>
              <mc:Fallback>
                <p:oleObj name="Формула" r:id="rId4" imgW="609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8750" y="4076700"/>
                        <a:ext cx="3157538" cy="136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323104" y="775541"/>
            <a:ext cx="3174627" cy="646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Синус (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sin)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5121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solidFill>
                  <a:srgbClr val="009999"/>
                </a:solidFill>
              </a:rPr>
              <a:t>…называются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u="sng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отношение противолежащего катета </a:t>
            </a:r>
            <a:r>
              <a:rPr lang="ru-RU" u="sng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к прилежащему</a:t>
            </a:r>
            <a:r>
              <a:rPr lang="ru-RU" u="sng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.</a:t>
            </a:r>
            <a:endParaRPr lang="ru-RU" u="sng" dirty="0"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48910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18"/>
          <p:cNvSpPr txBox="1">
            <a:spLocks noChangeArrowheads="1"/>
          </p:cNvSpPr>
          <p:nvPr/>
        </p:nvSpPr>
        <p:spPr bwMode="auto">
          <a:xfrm>
            <a:off x="560364" y="740817"/>
            <a:ext cx="82073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4000" b="1" i="1" dirty="0">
                <a:solidFill>
                  <a:srgbClr val="800000"/>
                </a:solidFill>
              </a:rPr>
              <a:t>Цели урока:</a:t>
            </a:r>
          </a:p>
        </p:txBody>
      </p:sp>
      <p:sp>
        <p:nvSpPr>
          <p:cNvPr id="29701" name="Text Box 18"/>
          <p:cNvSpPr txBox="1">
            <a:spLocks noChangeArrowheads="1"/>
          </p:cNvSpPr>
          <p:nvPr/>
        </p:nvSpPr>
        <p:spPr bwMode="auto">
          <a:xfrm>
            <a:off x="539750" y="1125538"/>
            <a:ext cx="82073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10000"/>
              </a:lnSpc>
            </a:pPr>
            <a:endParaRPr lang="ru-RU" dirty="0">
              <a:solidFill>
                <a:srgbClr val="000000"/>
              </a:solidFill>
            </a:endParaRPr>
          </a:p>
          <a:p>
            <a:pPr marL="342900" indent="-342900">
              <a:spcBef>
                <a:spcPts val="400"/>
              </a:spcBef>
              <a:buClr>
                <a:srgbClr val="800000"/>
              </a:buClr>
              <a:buFont typeface="Wingdings" pitchFamily="2" charset="2"/>
              <a:buChar char="v"/>
            </a:pPr>
            <a:endParaRPr lang="ru-RU" sz="2400" i="1" dirty="0">
              <a:solidFill>
                <a:schemeClr val="hlink"/>
              </a:solidFill>
            </a:endParaRPr>
          </a:p>
          <a:p>
            <a:pPr marL="342900" indent="-34290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AutoNum type="arabicPlain" startAt="3"/>
            </a:pPr>
            <a:endParaRPr lang="ru-RU" sz="2000" i="1" dirty="0">
              <a:solidFill>
                <a:schemeClr val="hlink"/>
              </a:solidFill>
            </a:endParaRPr>
          </a:p>
          <a:p>
            <a:pPr marL="342900" indent="-34290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AutoNum type="arabicPlain" startAt="3"/>
            </a:pPr>
            <a:endParaRPr lang="ru-RU" sz="2000" i="1" dirty="0">
              <a:solidFill>
                <a:schemeClr val="hlink"/>
              </a:solidFill>
            </a:endParaRPr>
          </a:p>
          <a:p>
            <a:pPr marL="342900" indent="-342900">
              <a:lnSpc>
                <a:spcPct val="110000"/>
              </a:lnSpc>
              <a:buFontTx/>
              <a:buAutoNum type="arabicPeriod"/>
            </a:pPr>
            <a:endParaRPr lang="ru-RU" dirty="0">
              <a:solidFill>
                <a:srgbClr val="000000"/>
              </a:solidFill>
            </a:endParaRPr>
          </a:p>
          <a:p>
            <a:pPr marL="342900" indent="-342900">
              <a:lnSpc>
                <a:spcPct val="110000"/>
              </a:lnSpc>
              <a:buFontTx/>
              <a:buAutoNum type="arabicPeriod"/>
            </a:pPr>
            <a:endParaRPr lang="ru-RU" dirty="0">
              <a:solidFill>
                <a:srgbClr val="000000"/>
              </a:solidFill>
            </a:endParaRPr>
          </a:p>
          <a:p>
            <a:pPr marL="342900" indent="-34290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None/>
            </a:pPr>
            <a:endParaRPr lang="ru-RU" b="1" dirty="0">
              <a:solidFill>
                <a:srgbClr val="2B4A76"/>
              </a:solidFill>
              <a:latin typeface="Arial" charset="0"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755576" y="1626749"/>
            <a:ext cx="781695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>
              <a:buFont typeface="Wingdings" pitchFamily="2" charset="2"/>
              <a:buChar char="q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Знать </a:t>
            </a:r>
            <a:r>
              <a:rPr 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определения синуса, косинуса, тангенса и котангенса острого угла прямоугольного треугольника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Уметь </a:t>
            </a:r>
            <a:r>
              <a:rPr 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записывать синус, косинус, тангенс и котангенс для острого угла</a:t>
            </a:r>
          </a:p>
          <a:p>
            <a:pPr lvl="0">
              <a:buFont typeface="Wingdings" pitchFamily="2" charset="2"/>
              <a:buChar char="q"/>
            </a:pPr>
            <a:r>
              <a:rPr 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Уметь </a:t>
            </a:r>
            <a:r>
              <a:rPr lang="ru-RU" sz="2800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устанавливать логические отношения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0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0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/>
          </p:cNvSpPr>
          <p:nvPr/>
        </p:nvSpPr>
        <p:spPr bwMode="auto">
          <a:xfrm flipH="1">
            <a:off x="1643063" y="2311400"/>
            <a:ext cx="1087437" cy="903288"/>
          </a:xfrm>
          <a:custGeom>
            <a:avLst/>
            <a:gdLst>
              <a:gd name="T0" fmla="*/ 800 w 800"/>
              <a:gd name="T1" fmla="*/ 688 h 704"/>
              <a:gd name="T2" fmla="*/ 48 w 800"/>
              <a:gd name="T3" fmla="*/ 704 h 704"/>
              <a:gd name="T4" fmla="*/ 0 w 800"/>
              <a:gd name="T5" fmla="*/ 480 h 704"/>
              <a:gd name="T6" fmla="*/ 48 w 800"/>
              <a:gd name="T7" fmla="*/ 288 h 704"/>
              <a:gd name="T8" fmla="*/ 112 w 800"/>
              <a:gd name="T9" fmla="*/ 160 h 704"/>
              <a:gd name="T10" fmla="*/ 400 w 800"/>
              <a:gd name="T11" fmla="*/ 0 h 704"/>
              <a:gd name="T12" fmla="*/ 800 w 800"/>
              <a:gd name="T13" fmla="*/ 688 h 7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00"/>
              <a:gd name="T22" fmla="*/ 0 h 704"/>
              <a:gd name="T23" fmla="*/ 800 w 800"/>
              <a:gd name="T24" fmla="*/ 704 h 7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00" h="704">
                <a:moveTo>
                  <a:pt x="800" y="688"/>
                </a:moveTo>
                <a:lnTo>
                  <a:pt x="48" y="704"/>
                </a:lnTo>
                <a:lnTo>
                  <a:pt x="0" y="480"/>
                </a:lnTo>
                <a:lnTo>
                  <a:pt x="48" y="288"/>
                </a:lnTo>
                <a:lnTo>
                  <a:pt x="112" y="160"/>
                </a:lnTo>
                <a:lnTo>
                  <a:pt x="400" y="0"/>
                </a:lnTo>
                <a:lnTo>
                  <a:pt x="800" y="688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5124" name="Рисунок 2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785813"/>
            <a:ext cx="5167313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57813" y="785813"/>
            <a:ext cx="33575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Тангенс  (</a:t>
            </a:r>
            <a:r>
              <a:rPr lang="en-US" sz="3600" b="1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tg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3191916"/>
              </p:ext>
            </p:extLst>
          </p:nvPr>
        </p:nvGraphicFramePr>
        <p:xfrm>
          <a:off x="2654300" y="3933825"/>
          <a:ext cx="3000375" cy="136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Формула" r:id="rId4" imgW="533160" imgH="393480" progId="Equation.3">
                  <p:embed/>
                </p:oleObj>
              </mc:Choice>
              <mc:Fallback>
                <p:oleObj name="Формула" r:id="rId4" imgW="53316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4300" y="3933825"/>
                        <a:ext cx="3000375" cy="1366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2857500" y="1071563"/>
            <a:ext cx="3857625" cy="2143125"/>
          </a:xfrm>
          <a:prstGeom prst="line">
            <a:avLst/>
          </a:prstGeom>
          <a:ln w="76200" cap="rnd" cmpd="sng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ine 23"/>
          <p:cNvSpPr>
            <a:spLocks noChangeShapeType="1"/>
          </p:cNvSpPr>
          <p:nvPr/>
        </p:nvSpPr>
        <p:spPr bwMode="auto">
          <a:xfrm flipH="1">
            <a:off x="1643063" y="1071563"/>
            <a:ext cx="1214437" cy="2143125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1643063" y="1071563"/>
            <a:ext cx="5072062" cy="2143125"/>
            <a:chOff x="1795442" y="1223946"/>
            <a:chExt cx="5072098" cy="2143140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3009888" y="1223946"/>
              <a:ext cx="3857652" cy="2143140"/>
            </a:xfrm>
            <a:prstGeom prst="line">
              <a:avLst/>
            </a:prstGeom>
            <a:ln w="76200" cap="rnd" cmpd="sng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1" name="Line 23"/>
            <p:cNvSpPr>
              <a:spLocks noChangeShapeType="1"/>
            </p:cNvSpPr>
            <p:nvPr/>
          </p:nvSpPr>
          <p:spPr bwMode="auto">
            <a:xfrm flipH="1">
              <a:off x="1795442" y="1223946"/>
              <a:ext cx="1214446" cy="2143140"/>
            </a:xfrm>
            <a:prstGeom prst="line">
              <a:avLst/>
            </a:prstGeom>
            <a:noFill/>
            <a:ln w="76200">
              <a:solidFill>
                <a:srgbClr val="33CC33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Управляющая кнопка: домой 2">
            <a:hlinkClick r:id="rId6" action="ppaction://hlinksldjump" highlightClick="1"/>
          </p:cNvPr>
          <p:cNvSpPr/>
          <p:nvPr/>
        </p:nvSpPr>
        <p:spPr>
          <a:xfrm>
            <a:off x="7740352" y="5301208"/>
            <a:ext cx="648072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64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dirty="0">
                <a:solidFill>
                  <a:srgbClr val="009999"/>
                </a:solidFill>
              </a:rPr>
              <a:t>…называются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u="sng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отношение </a:t>
            </a:r>
            <a:r>
              <a:rPr lang="ru-RU" u="sng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прилежащего </a:t>
            </a:r>
            <a:r>
              <a:rPr lang="ru-RU" u="sng" dirty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катета </a:t>
            </a:r>
            <a:r>
              <a:rPr lang="ru-RU" u="sng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к </a:t>
            </a:r>
            <a:r>
              <a:rPr lang="ru-RU" u="sng" dirty="0" err="1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противолежаму</a:t>
            </a:r>
            <a:r>
              <a:rPr lang="ru-RU" u="sng" dirty="0" smtClean="0"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hlinkClick r:id="rId2" action="ppaction://hlinksldjump"/>
              </a:rPr>
              <a:t>.</a:t>
            </a:r>
            <a:endParaRPr lang="ru-RU" u="sng" dirty="0">
              <a:solidFill>
                <a:srgbClr val="CC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46229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/>
          <p:cNvSpPr>
            <a:spLocks/>
          </p:cNvSpPr>
          <p:nvPr/>
        </p:nvSpPr>
        <p:spPr bwMode="auto">
          <a:xfrm flipH="1">
            <a:off x="1643063" y="2311400"/>
            <a:ext cx="1087437" cy="903288"/>
          </a:xfrm>
          <a:custGeom>
            <a:avLst/>
            <a:gdLst>
              <a:gd name="T0" fmla="*/ 800 w 800"/>
              <a:gd name="T1" fmla="*/ 688 h 704"/>
              <a:gd name="T2" fmla="*/ 48 w 800"/>
              <a:gd name="T3" fmla="*/ 704 h 704"/>
              <a:gd name="T4" fmla="*/ 0 w 800"/>
              <a:gd name="T5" fmla="*/ 480 h 704"/>
              <a:gd name="T6" fmla="*/ 48 w 800"/>
              <a:gd name="T7" fmla="*/ 288 h 704"/>
              <a:gd name="T8" fmla="*/ 112 w 800"/>
              <a:gd name="T9" fmla="*/ 160 h 704"/>
              <a:gd name="T10" fmla="*/ 400 w 800"/>
              <a:gd name="T11" fmla="*/ 0 h 704"/>
              <a:gd name="T12" fmla="*/ 800 w 800"/>
              <a:gd name="T13" fmla="*/ 688 h 7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00"/>
              <a:gd name="T22" fmla="*/ 0 h 704"/>
              <a:gd name="T23" fmla="*/ 800 w 800"/>
              <a:gd name="T24" fmla="*/ 704 h 7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00" h="704">
                <a:moveTo>
                  <a:pt x="800" y="688"/>
                </a:moveTo>
                <a:lnTo>
                  <a:pt x="48" y="704"/>
                </a:lnTo>
                <a:lnTo>
                  <a:pt x="0" y="480"/>
                </a:lnTo>
                <a:lnTo>
                  <a:pt x="48" y="288"/>
                </a:lnTo>
                <a:lnTo>
                  <a:pt x="112" y="160"/>
                </a:lnTo>
                <a:lnTo>
                  <a:pt x="400" y="0"/>
                </a:lnTo>
                <a:lnTo>
                  <a:pt x="800" y="688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chemeClr val="bg1"/>
              </a:gs>
            </a:gsLst>
            <a:path path="rect">
              <a:fillToRect l="100000" t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5124" name="Рисунок 2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785813"/>
            <a:ext cx="5167313" cy="281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74406" y="792851"/>
            <a:ext cx="3929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К</a:t>
            </a:r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отангенс  (с</a:t>
            </a:r>
            <a:r>
              <a:rPr lang="en-US" sz="3600" b="1" dirty="0" err="1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tg</a:t>
            </a:r>
            <a:r>
              <a:rPr lang="en-US" sz="36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)</a:t>
            </a:r>
            <a:endParaRPr lang="ru-RU" sz="3600" b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2355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4173204"/>
              </p:ext>
            </p:extLst>
          </p:nvPr>
        </p:nvGraphicFramePr>
        <p:xfrm>
          <a:off x="2439988" y="3933825"/>
          <a:ext cx="3429000" cy="1366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Формула" r:id="rId4" imgW="609480" imgH="393480" progId="Equation.3">
                  <p:embed/>
                </p:oleObj>
              </mc:Choice>
              <mc:Fallback>
                <p:oleObj name="Формула" r:id="rId4" imgW="60948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9988" y="3933825"/>
                        <a:ext cx="3429000" cy="1366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Прямая соединительная линия 6"/>
          <p:cNvCxnSpPr/>
          <p:nvPr/>
        </p:nvCxnSpPr>
        <p:spPr>
          <a:xfrm>
            <a:off x="2857500" y="1071563"/>
            <a:ext cx="3857625" cy="2143125"/>
          </a:xfrm>
          <a:prstGeom prst="line">
            <a:avLst/>
          </a:prstGeom>
          <a:ln w="76200" cap="rnd" cmpd="sng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ine 23"/>
          <p:cNvSpPr>
            <a:spLocks noChangeShapeType="1"/>
          </p:cNvSpPr>
          <p:nvPr/>
        </p:nvSpPr>
        <p:spPr bwMode="auto">
          <a:xfrm flipH="1">
            <a:off x="1643063" y="1071563"/>
            <a:ext cx="1214437" cy="2143125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6" name="Группа 12"/>
          <p:cNvGrpSpPr>
            <a:grpSpLocks/>
          </p:cNvGrpSpPr>
          <p:nvPr/>
        </p:nvGrpSpPr>
        <p:grpSpPr bwMode="auto">
          <a:xfrm>
            <a:off x="1643063" y="1071563"/>
            <a:ext cx="5072062" cy="2143125"/>
            <a:chOff x="1795442" y="1223946"/>
            <a:chExt cx="5072098" cy="2143140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>
              <a:off x="3009888" y="1223946"/>
              <a:ext cx="3857652" cy="2143140"/>
            </a:xfrm>
            <a:prstGeom prst="line">
              <a:avLst/>
            </a:prstGeom>
            <a:ln w="76200" cap="rnd" cmpd="sng">
              <a:solidFill>
                <a:srgbClr val="FF0000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31" name="Line 23"/>
            <p:cNvSpPr>
              <a:spLocks noChangeShapeType="1"/>
            </p:cNvSpPr>
            <p:nvPr/>
          </p:nvSpPr>
          <p:spPr bwMode="auto">
            <a:xfrm flipH="1">
              <a:off x="1795442" y="1223946"/>
              <a:ext cx="1214446" cy="2143140"/>
            </a:xfrm>
            <a:prstGeom prst="line">
              <a:avLst/>
            </a:prstGeom>
            <a:noFill/>
            <a:ln w="76200">
              <a:solidFill>
                <a:srgbClr val="33CC33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Управляющая кнопка: домой 2">
            <a:hlinkClick r:id="rId6" action="ppaction://hlinksldjump" highlightClick="1"/>
          </p:cNvPr>
          <p:cNvSpPr/>
          <p:nvPr/>
        </p:nvSpPr>
        <p:spPr>
          <a:xfrm>
            <a:off x="8028384" y="5373216"/>
            <a:ext cx="675085" cy="57606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03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18"/>
          <p:cNvSpPr txBox="1">
            <a:spLocks noChangeArrowheads="1"/>
          </p:cNvSpPr>
          <p:nvPr/>
        </p:nvSpPr>
        <p:spPr bwMode="auto">
          <a:xfrm>
            <a:off x="357158" y="500042"/>
            <a:ext cx="8534398" cy="408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i="1" dirty="0" smtClean="0">
                <a:solidFill>
                  <a:srgbClr val="9A0000"/>
                </a:solidFill>
              </a:rPr>
              <a:t>Источник </a:t>
            </a:r>
            <a:r>
              <a:rPr lang="ru-RU" sz="2000" i="1" dirty="0" err="1" smtClean="0">
                <a:solidFill>
                  <a:srgbClr val="9A0000"/>
                </a:solidFill>
              </a:rPr>
              <a:t>шаблона:</a:t>
            </a:r>
            <a:r>
              <a:rPr lang="ru-RU" sz="1600" b="1" i="1" dirty="0" err="1" smtClean="0"/>
              <a:t>Ранько</a:t>
            </a:r>
            <a:r>
              <a:rPr lang="ru-RU" sz="1600" b="1" i="1" dirty="0" smtClean="0"/>
              <a:t> Елена Алексеевна,   учитель начальных классов  </a:t>
            </a:r>
          </a:p>
          <a:p>
            <a:r>
              <a:rPr lang="ru-RU" sz="1600" b="1" i="1" dirty="0" smtClean="0"/>
              <a:t>МОУ – лицей №21 г. Иванова</a:t>
            </a:r>
          </a:p>
          <a:p>
            <a:r>
              <a:rPr lang="ru-RU" sz="1600" b="1" i="1" u="sng" dirty="0" smtClean="0">
                <a:solidFill>
                  <a:schemeClr val="hlink"/>
                </a:solidFill>
              </a:rPr>
              <a:t>http://pedsovet.su/</a:t>
            </a:r>
            <a:endParaRPr lang="ru-RU" sz="2400" b="1" i="1" u="sng" dirty="0" smtClean="0">
              <a:solidFill>
                <a:schemeClr val="hlink"/>
              </a:solidFill>
            </a:endParaRPr>
          </a:p>
          <a:p>
            <a:r>
              <a:rPr lang="ru-RU" sz="1600" i="1" dirty="0" smtClean="0">
                <a:solidFill>
                  <a:srgbClr val="9A0000"/>
                </a:solidFill>
              </a:rPr>
              <a:t>Рамка</a:t>
            </a:r>
            <a:r>
              <a:rPr lang="ru-RU" sz="1600" i="1" dirty="0" smtClean="0"/>
              <a:t>: сканированное изображение благодарности за активное участие в жизни класса, ЗАО «Мир поздравлений» (обработка в </a:t>
            </a:r>
            <a:r>
              <a:rPr lang="en-US" sz="1600" i="1" dirty="0" smtClean="0"/>
              <a:t>Adobe Photoshop)</a:t>
            </a:r>
            <a:r>
              <a:rPr lang="ru-RU" sz="1600" i="1" dirty="0" smtClean="0"/>
              <a:t>;</a:t>
            </a:r>
          </a:p>
          <a:p>
            <a:pPr>
              <a:lnSpc>
                <a:spcPct val="110000"/>
              </a:lnSpc>
            </a:pPr>
            <a:r>
              <a:rPr lang="ru-RU" sz="1600" i="1" dirty="0" smtClean="0"/>
              <a:t>Портфель (титульный слайд): </a:t>
            </a:r>
            <a:r>
              <a:rPr lang="ru-RU" i="1" dirty="0" smtClean="0">
                <a:hlinkClick r:id="rId2"/>
              </a:rPr>
              <a:t>http://www.allforchildren.ru/pictures/showimg/school22/school2230jpg.htm</a:t>
            </a:r>
            <a:r>
              <a:rPr lang="ru-RU" i="1" dirty="0" smtClean="0"/>
              <a:t> </a:t>
            </a:r>
            <a:endParaRPr lang="ru-RU" sz="2400" i="1" dirty="0" smtClean="0"/>
          </a:p>
          <a:p>
            <a:pPr algn="just">
              <a:lnSpc>
                <a:spcPct val="110000"/>
              </a:lnSpc>
            </a:pPr>
            <a:r>
              <a:rPr lang="ru-RU" sz="2400" i="1" dirty="0" smtClean="0">
                <a:solidFill>
                  <a:srgbClr val="9A0000"/>
                </a:solidFill>
              </a:rPr>
              <a:t>ручка:</a:t>
            </a:r>
            <a:r>
              <a:rPr lang="ru-RU" sz="2400" i="1" dirty="0" smtClean="0"/>
              <a:t> </a:t>
            </a:r>
            <a:r>
              <a:rPr lang="ru-RU" i="1" dirty="0" smtClean="0">
                <a:hlinkClick r:id="rId3"/>
              </a:rPr>
              <a:t>http://radikal.ru/F/i004.radikal.ru/0809/d8/3f826cb5db36.png.html</a:t>
            </a:r>
            <a:r>
              <a:rPr lang="ru-RU" i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ru-RU" sz="2400" i="1" dirty="0" smtClean="0">
                <a:solidFill>
                  <a:srgbClr val="9A0000"/>
                </a:solidFill>
              </a:rPr>
              <a:t>Книга для создания списка:</a:t>
            </a:r>
            <a:r>
              <a:rPr lang="ru-RU" i="1" dirty="0" smtClean="0"/>
              <a:t> </a:t>
            </a:r>
            <a:r>
              <a:rPr lang="ru-RU" i="1" dirty="0" smtClean="0">
                <a:hlinkClick r:id="rId4"/>
              </a:rPr>
              <a:t>http://s45.radikal.ru/i107/0908/42/0da65f8f2b9e.png</a:t>
            </a:r>
            <a:r>
              <a:rPr lang="ru-RU" i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ru-RU" i="1" dirty="0" smtClean="0"/>
              <a:t> картинки Незнайка и </a:t>
            </a:r>
            <a:r>
              <a:rPr lang="ru-RU" i="1" dirty="0" err="1" smtClean="0"/>
              <a:t>Знайка</a:t>
            </a:r>
            <a:r>
              <a:rPr lang="ru-RU" i="1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ru-RU" i="1" u="sng" dirty="0" smtClean="0">
                <a:solidFill>
                  <a:schemeClr val="hlink"/>
                </a:solidFill>
                <a:hlinkClick r:id="rId5"/>
              </a:rPr>
              <a:t>http://karmanform.ucoz.ru</a:t>
            </a:r>
            <a:endParaRPr lang="ru-RU" i="1" u="sng" dirty="0" smtClean="0">
              <a:solidFill>
                <a:schemeClr val="hlink"/>
              </a:solidFill>
            </a:endParaRPr>
          </a:p>
          <a:p>
            <a:pPr>
              <a:lnSpc>
                <a:spcPct val="110000"/>
              </a:lnSpc>
            </a:pPr>
            <a:r>
              <a:rPr lang="ru-RU" i="1" u="sng" dirty="0" smtClean="0"/>
              <a:t>сетевое сообщество учителей </a:t>
            </a:r>
            <a:r>
              <a:rPr lang="ru-RU" i="1" u="sng" dirty="0" err="1" smtClean="0"/>
              <a:t>ИнтерГу.Ру</a:t>
            </a:r>
            <a:r>
              <a:rPr lang="ru-RU" i="1" u="sng" dirty="0" smtClean="0"/>
              <a:t>.  </a:t>
            </a:r>
          </a:p>
          <a:p>
            <a:pPr>
              <a:lnSpc>
                <a:spcPct val="110000"/>
              </a:lnSpc>
            </a:pPr>
            <a:r>
              <a:rPr lang="ru-RU" i="1" u="sng" dirty="0" smtClean="0"/>
              <a:t> </a:t>
            </a:r>
            <a:r>
              <a:rPr lang="ru-RU" i="1" u="sng" dirty="0" smtClean="0">
                <a:solidFill>
                  <a:schemeClr val="hlink"/>
                </a:solidFill>
              </a:rPr>
              <a:t>http://www.intergu.ru</a:t>
            </a:r>
          </a:p>
          <a:p>
            <a:pPr>
              <a:lnSpc>
                <a:spcPct val="110000"/>
              </a:lnSpc>
            </a:pPr>
            <a:endParaRPr lang="ru-RU" i="1" u="sng" dirty="0">
              <a:solidFill>
                <a:schemeClr val="hlin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500042"/>
            <a:ext cx="79296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hangingPunct="0"/>
            <a:r>
              <a:rPr lang="ru-RU" sz="1100" dirty="0" smtClean="0">
                <a:latin typeface="Arial" pitchFamily="34" charset="0"/>
                <a:ea typeface="Times New Roman" pitchFamily="18" charset="0"/>
              </a:rPr>
              <a:t> </a:t>
            </a:r>
            <a:endParaRPr lang="ru-RU" sz="2000" i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-142908" y="5000636"/>
            <a:ext cx="7000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hangingPunct="0"/>
            <a:r>
              <a:rPr lang="ru-RU" i="1" dirty="0" err="1" smtClean="0">
                <a:solidFill>
                  <a:srgbClr val="9A0000"/>
                </a:solidFill>
                <a:ea typeface="Times New Roman" pitchFamily="18" charset="0"/>
              </a:rPr>
              <a:t>физминутка</a:t>
            </a:r>
            <a:r>
              <a:rPr lang="ru-RU" i="1" dirty="0" smtClean="0">
                <a:solidFill>
                  <a:srgbClr val="9A0000"/>
                </a:solidFill>
                <a:ea typeface="Times New Roman" pitchFamily="18" charset="0"/>
              </a:rPr>
              <a:t> </a:t>
            </a:r>
            <a:r>
              <a:rPr lang="ru-RU" i="1" dirty="0" smtClean="0">
                <a:ea typeface="Times New Roman" pitchFamily="18" charset="0"/>
              </a:rPr>
              <a:t>   Ткачева Ирина Алексеевна</a:t>
            </a:r>
            <a:endParaRPr lang="ru-RU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9"/>
          <p:cNvSpPr>
            <a:spLocks/>
          </p:cNvSpPr>
          <p:nvPr/>
        </p:nvSpPr>
        <p:spPr bwMode="auto">
          <a:xfrm flipH="1">
            <a:off x="5072063" y="2428875"/>
            <a:ext cx="2143125" cy="928688"/>
          </a:xfrm>
          <a:custGeom>
            <a:avLst/>
            <a:gdLst>
              <a:gd name="T0" fmla="*/ 0 w 864"/>
              <a:gd name="T1" fmla="*/ 640 h 640"/>
              <a:gd name="T2" fmla="*/ 816 w 864"/>
              <a:gd name="T3" fmla="*/ 640 h 640"/>
              <a:gd name="T4" fmla="*/ 864 w 864"/>
              <a:gd name="T5" fmla="*/ 400 h 640"/>
              <a:gd name="T6" fmla="*/ 816 w 864"/>
              <a:gd name="T7" fmla="*/ 208 h 640"/>
              <a:gd name="T8" fmla="*/ 752 w 864"/>
              <a:gd name="T9" fmla="*/ 80 h 640"/>
              <a:gd name="T10" fmla="*/ 608 w 864"/>
              <a:gd name="T11" fmla="*/ 0 h 640"/>
              <a:gd name="T12" fmla="*/ 0 w 864"/>
              <a:gd name="T13" fmla="*/ 640 h 6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64"/>
              <a:gd name="T22" fmla="*/ 0 h 640"/>
              <a:gd name="T23" fmla="*/ 864 w 864"/>
              <a:gd name="T24" fmla="*/ 640 h 6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64" h="640">
                <a:moveTo>
                  <a:pt x="0" y="640"/>
                </a:moveTo>
                <a:lnTo>
                  <a:pt x="816" y="640"/>
                </a:lnTo>
                <a:lnTo>
                  <a:pt x="864" y="400"/>
                </a:lnTo>
                <a:lnTo>
                  <a:pt x="816" y="208"/>
                </a:lnTo>
                <a:lnTo>
                  <a:pt x="752" y="80"/>
                </a:lnTo>
                <a:lnTo>
                  <a:pt x="608" y="0"/>
                </a:lnTo>
                <a:lnTo>
                  <a:pt x="0" y="640"/>
                </a:lnTo>
                <a:close/>
              </a:path>
            </a:pathLst>
          </a:custGeom>
          <a:gradFill rotWithShape="1">
            <a:gsLst>
              <a:gs pos="0">
                <a:srgbClr val="00FF00"/>
              </a:gs>
              <a:gs pos="100000">
                <a:schemeClr val="bg1"/>
              </a:gs>
            </a:gsLst>
            <a:path path="rect">
              <a:fillToRect t="100000" r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 rot="-7658077">
            <a:off x="919956" y="2351882"/>
            <a:ext cx="1227137" cy="1301750"/>
          </a:xfrm>
          <a:custGeom>
            <a:avLst/>
            <a:gdLst>
              <a:gd name="T0" fmla="*/ 640 w 1168"/>
              <a:gd name="T1" fmla="*/ 0 h 951"/>
              <a:gd name="T2" fmla="*/ 0 w 1168"/>
              <a:gd name="T3" fmla="*/ 656 h 951"/>
              <a:gd name="T4" fmla="*/ 134 w 1168"/>
              <a:gd name="T5" fmla="*/ 785 h 951"/>
              <a:gd name="T6" fmla="*/ 297 w 1168"/>
              <a:gd name="T7" fmla="*/ 897 h 951"/>
              <a:gd name="T8" fmla="*/ 430 w 1168"/>
              <a:gd name="T9" fmla="*/ 951 h 951"/>
              <a:gd name="T10" fmla="*/ 1168 w 1168"/>
              <a:gd name="T11" fmla="*/ 912 h 951"/>
              <a:gd name="T12" fmla="*/ 640 w 1168"/>
              <a:gd name="T13" fmla="*/ 0 h 9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68"/>
              <a:gd name="T22" fmla="*/ 0 h 951"/>
              <a:gd name="T23" fmla="*/ 1168 w 1168"/>
              <a:gd name="T24" fmla="*/ 951 h 95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68" h="951">
                <a:moveTo>
                  <a:pt x="640" y="0"/>
                </a:moveTo>
                <a:lnTo>
                  <a:pt x="0" y="656"/>
                </a:lnTo>
                <a:lnTo>
                  <a:pt x="134" y="785"/>
                </a:lnTo>
                <a:lnTo>
                  <a:pt x="297" y="897"/>
                </a:lnTo>
                <a:lnTo>
                  <a:pt x="430" y="951"/>
                </a:lnTo>
                <a:lnTo>
                  <a:pt x="1168" y="912"/>
                </a:lnTo>
                <a:lnTo>
                  <a:pt x="640" y="0"/>
                </a:lnTo>
                <a:close/>
              </a:path>
            </a:pathLst>
          </a:cu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path path="rect">
              <a:fillToRect l="100000" b="10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altLang="ru-RU"/>
          </a:p>
        </p:txBody>
      </p:sp>
      <p:pic>
        <p:nvPicPr>
          <p:cNvPr id="1741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285750"/>
            <a:ext cx="6424612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2571750" y="642938"/>
            <a:ext cx="4714875" cy="2643187"/>
          </a:xfrm>
          <a:prstGeom prst="line">
            <a:avLst/>
          </a:prstGeom>
          <a:ln w="76200" cap="rnd" cmpd="sng">
            <a:solidFill>
              <a:srgbClr val="FF00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Line 23"/>
          <p:cNvSpPr>
            <a:spLocks noChangeShapeType="1"/>
          </p:cNvSpPr>
          <p:nvPr/>
        </p:nvSpPr>
        <p:spPr bwMode="auto">
          <a:xfrm flipH="1">
            <a:off x="1000125" y="642938"/>
            <a:ext cx="1500188" cy="2643187"/>
          </a:xfrm>
          <a:prstGeom prst="line">
            <a:avLst/>
          </a:prstGeom>
          <a:noFill/>
          <a:ln w="76200">
            <a:solidFill>
              <a:srgbClr val="33CC33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" name="Rectangle 9"/>
          <p:cNvSpPr txBox="1">
            <a:spLocks noChangeArrowheads="1"/>
          </p:cNvSpPr>
          <p:nvPr/>
        </p:nvSpPr>
        <p:spPr>
          <a:xfrm>
            <a:off x="643423" y="3886095"/>
            <a:ext cx="7900988" cy="1785938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АВ</a:t>
            </a: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– гипотенуза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  <a:latin typeface="+mn-lt"/>
              </a:rPr>
              <a:t>ВС</a:t>
            </a:r>
            <a:r>
              <a:rPr lang="ru-RU" sz="3200" dirty="0">
                <a:solidFill>
                  <a:srgbClr val="C00000"/>
                </a:solidFill>
                <a:latin typeface="+mn-lt"/>
              </a:rPr>
              <a:t> – катет, противолежащий углу А</a:t>
            </a:r>
          </a:p>
          <a:p>
            <a:pPr marL="342900" indent="-34290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  <a:latin typeface="+mn-lt"/>
              </a:rPr>
              <a:t>АС</a:t>
            </a:r>
            <a:r>
              <a:rPr lang="ru-RU" sz="3200" dirty="0">
                <a:solidFill>
                  <a:srgbClr val="00B050"/>
                </a:solidFill>
                <a:latin typeface="+mn-lt"/>
              </a:rPr>
              <a:t> – катет, прилежащий углу А</a:t>
            </a:r>
          </a:p>
        </p:txBody>
      </p:sp>
    </p:spTree>
    <p:extLst>
      <p:ext uri="{BB962C8B-B14F-4D97-AF65-F5344CB8AC3E}">
        <p14:creationId xmlns:p14="http://schemas.microsoft.com/office/powerpoint/2010/main" val="30211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3" grpId="0" animBg="1"/>
      <p:bldP spid="3" grpId="1" animBg="1"/>
      <p:bldP spid="7" grpId="0" animBg="1"/>
      <p:bldP spid="7" grpId="1" animBg="1"/>
      <p:bldP spid="7" grpId="2" animBg="1"/>
      <p:bldP spid="7" grpId="3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Повторим: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536" y="1628800"/>
            <a:ext cx="8353425" cy="43926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 smtClean="0">
                <a:hlinkClick r:id="rId2" action="ppaction://hlinksldjump"/>
              </a:rPr>
              <a:t>Косинусом острого угла прямоугольного треугольника  называется…</a:t>
            </a:r>
            <a:endParaRPr lang="ru-RU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>
                <a:hlinkClick r:id="rId3" action="ppaction://hlinksldjump"/>
              </a:rPr>
              <a:t>Синусом острого </a:t>
            </a:r>
            <a:r>
              <a:rPr lang="ru-RU" sz="2400" dirty="0">
                <a:hlinkClick r:id="rId3" action="ppaction://hlinksldjump"/>
              </a:rPr>
              <a:t>угла прямоугольного треугольника  называется…</a:t>
            </a:r>
            <a:endParaRPr lang="ru-RU" sz="2400" dirty="0">
              <a:hlinkClick r:id="" action="ppaction://noaction"/>
            </a:endParaRPr>
          </a:p>
          <a:p>
            <a:pPr>
              <a:lnSpc>
                <a:spcPct val="90000"/>
              </a:lnSpc>
            </a:pPr>
            <a:r>
              <a:rPr lang="ru-RU" sz="2400" dirty="0" smtClean="0">
                <a:hlinkClick r:id="rId4" action="ppaction://hlinksldjump"/>
              </a:rPr>
              <a:t>Тангенсом острого </a:t>
            </a:r>
            <a:r>
              <a:rPr lang="ru-RU" sz="2400" dirty="0">
                <a:hlinkClick r:id="rId4" action="ppaction://hlinksldjump"/>
              </a:rPr>
              <a:t>угла прямоугольного треугольника  называется…</a:t>
            </a:r>
            <a:endParaRPr lang="ru-RU" sz="2400" dirty="0"/>
          </a:p>
          <a:p>
            <a:pPr>
              <a:lnSpc>
                <a:spcPct val="90000"/>
              </a:lnSpc>
            </a:pPr>
            <a:r>
              <a:rPr lang="ru-RU" sz="2400" dirty="0" smtClean="0">
                <a:hlinkClick r:id="rId5" action="ppaction://hlinksldjump"/>
              </a:rPr>
              <a:t>Котангенсом острого угла прямоугольного треугольника называется …</a:t>
            </a: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 smtClean="0"/>
          </a:p>
          <a:p>
            <a:pPr>
              <a:lnSpc>
                <a:spcPct val="90000"/>
              </a:lnSpc>
            </a:pPr>
            <a:endParaRPr lang="ru-RU" sz="2400" dirty="0"/>
          </a:p>
          <a:p>
            <a:pPr>
              <a:lnSpc>
                <a:spcPct val="90000"/>
              </a:lnSpc>
              <a:buFontTx/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9456" y="1124744"/>
            <a:ext cx="8496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Синус, косинус, тангенс и котангенс угла зависят только от величины угла.</a:t>
            </a:r>
          </a:p>
        </p:txBody>
      </p:sp>
    </p:spTree>
    <p:extLst>
      <p:ext uri="{BB962C8B-B14F-4D97-AF65-F5344CB8AC3E}">
        <p14:creationId xmlns:p14="http://schemas.microsoft.com/office/powerpoint/2010/main" val="369383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899592" y="1916832"/>
            <a:ext cx="781749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/>
            <a:r>
              <a:rPr lang="ru-RU" altLang="ru-RU" sz="2400" dirty="0"/>
              <a:t>Индийские математики </a:t>
            </a:r>
            <a:r>
              <a:rPr lang="ru-RU" altLang="ru-RU" sz="2400" u="sng" dirty="0">
                <a:solidFill>
                  <a:srgbClr val="FF0000"/>
                </a:solidFill>
              </a:rPr>
              <a:t>синус</a:t>
            </a:r>
            <a:r>
              <a:rPr lang="ru-RU" altLang="ru-RU" sz="2400" dirty="0"/>
              <a:t> обозначали словом "</a:t>
            </a:r>
            <a:r>
              <a:rPr lang="ru-RU" altLang="ru-RU" sz="2400" dirty="0" err="1"/>
              <a:t>джива</a:t>
            </a:r>
            <a:r>
              <a:rPr lang="ru-RU" altLang="ru-RU" sz="2400" dirty="0"/>
              <a:t>" (букв. - тетива лука). Арабы переделали этот термин в "</a:t>
            </a:r>
            <a:r>
              <a:rPr lang="ru-RU" altLang="ru-RU" sz="2400" dirty="0" err="1"/>
              <a:t>джиба</a:t>
            </a:r>
            <a:r>
              <a:rPr lang="ru-RU" altLang="ru-RU" sz="2400" dirty="0"/>
              <a:t>", который в дальнейшем превратился в "</a:t>
            </a:r>
            <a:r>
              <a:rPr lang="ru-RU" altLang="ru-RU" sz="2400" dirty="0" err="1"/>
              <a:t>джайо</a:t>
            </a:r>
            <a:r>
              <a:rPr lang="ru-RU" altLang="ru-RU" sz="2400" dirty="0"/>
              <a:t>" - обиходное слово арабского языка, означающее изгиб, пазуха, складка одежды, что соответствует латинскому слову </a:t>
            </a:r>
            <a:r>
              <a:rPr lang="ru-RU" altLang="ru-RU" sz="3600" dirty="0" err="1">
                <a:solidFill>
                  <a:srgbClr val="C00000"/>
                </a:solidFill>
              </a:rPr>
              <a:t>sinus</a:t>
            </a:r>
            <a:r>
              <a:rPr lang="ru-RU" altLang="ru-RU" sz="3600" dirty="0">
                <a:solidFill>
                  <a:srgbClr val="C00000"/>
                </a:solidFill>
              </a:rPr>
              <a:t>.</a:t>
            </a:r>
            <a:r>
              <a:rPr lang="ru-RU" altLang="ru-RU" sz="2400" dirty="0"/>
              <a:t> </a:t>
            </a: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1835696" y="4673601"/>
            <a:ext cx="516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u="sng" dirty="0">
                <a:solidFill>
                  <a:srgbClr val="C00000"/>
                </a:solidFill>
              </a:rPr>
              <a:t>Тангенс </a:t>
            </a:r>
            <a:r>
              <a:rPr lang="ru-RU" altLang="ru-RU" sz="2400" dirty="0"/>
              <a:t>(от лат. </a:t>
            </a:r>
            <a:r>
              <a:rPr lang="ru-RU" altLang="ru-RU" sz="2400" dirty="0" err="1"/>
              <a:t>tangens</a:t>
            </a:r>
            <a:r>
              <a:rPr lang="ru-RU" altLang="ru-RU" sz="2400" dirty="0"/>
              <a:t> - касающийся)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2643188" y="571500"/>
            <a:ext cx="5286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3600" i="1" dirty="0">
                <a:solidFill>
                  <a:srgbClr val="002060"/>
                </a:solidFill>
              </a:rPr>
              <a:t>Из истории терминов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290" y="571500"/>
            <a:ext cx="1099113" cy="115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7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/>
      <p:bldP spid="184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112568"/>
          </a:xfrm>
        </p:spPr>
        <p:txBody>
          <a:bodyPr/>
          <a:lstStyle/>
          <a:p>
            <a:r>
              <a:rPr lang="ru-RU" sz="2000" b="1" dirty="0" smtClean="0"/>
              <a:t>Катет </a:t>
            </a:r>
            <a:r>
              <a:rPr lang="en-US" sz="2000" b="1" dirty="0"/>
              <a:t>b, </a:t>
            </a:r>
            <a:r>
              <a:rPr lang="ru-RU" sz="2000" b="1" dirty="0"/>
              <a:t>противолежащий углу </a:t>
            </a:r>
            <a:r>
              <a:rPr lang="el-GR" sz="2000" b="1" dirty="0"/>
              <a:t>α, </a:t>
            </a:r>
            <a:r>
              <a:rPr lang="ru-RU" sz="2000" b="1" dirty="0"/>
              <a:t>равен произведению гипотенузы на </a:t>
            </a:r>
            <a:r>
              <a:rPr lang="en-US" sz="2000" b="1" dirty="0"/>
              <a:t>sin </a:t>
            </a:r>
            <a:r>
              <a:rPr lang="el-GR" sz="2000" b="1" dirty="0"/>
              <a:t>α:</a:t>
            </a:r>
          </a:p>
          <a:p>
            <a:pPr marL="0" indent="0" algn="ctr">
              <a:buNone/>
            </a:pPr>
            <a:r>
              <a:rPr lang="en-US" sz="2000" b="1" dirty="0" smtClean="0"/>
              <a:t>b </a:t>
            </a:r>
            <a:r>
              <a:rPr lang="en-US" sz="2000" b="1" dirty="0"/>
              <a:t>= c · sin </a:t>
            </a:r>
            <a:r>
              <a:rPr lang="el-GR" sz="2000" b="1" dirty="0"/>
              <a:t>α</a:t>
            </a:r>
          </a:p>
          <a:p>
            <a:r>
              <a:rPr lang="ru-RU" sz="2000" b="1" dirty="0" smtClean="0"/>
              <a:t>Катет </a:t>
            </a:r>
            <a:r>
              <a:rPr lang="en-US" sz="2000" b="1" dirty="0"/>
              <a:t>a, </a:t>
            </a:r>
            <a:r>
              <a:rPr lang="ru-RU" sz="2000" b="1" dirty="0"/>
              <a:t>прилежащий к углу </a:t>
            </a:r>
            <a:r>
              <a:rPr lang="el-GR" sz="2000" b="1" dirty="0"/>
              <a:t>α, </a:t>
            </a:r>
            <a:r>
              <a:rPr lang="ru-RU" sz="2000" b="1" dirty="0"/>
              <a:t>равен произведению гипотенузы на </a:t>
            </a:r>
            <a:r>
              <a:rPr lang="en-US" sz="2000" b="1" dirty="0"/>
              <a:t>cos </a:t>
            </a:r>
            <a:r>
              <a:rPr lang="el-GR" sz="2000" b="1" dirty="0"/>
              <a:t>α:</a:t>
            </a:r>
          </a:p>
          <a:p>
            <a:pPr marL="0" indent="0" algn="ctr">
              <a:buNone/>
            </a:pPr>
            <a:r>
              <a:rPr lang="en-US" sz="2000" b="1" dirty="0" smtClean="0"/>
              <a:t>a </a:t>
            </a:r>
            <a:r>
              <a:rPr lang="en-US" sz="2000" b="1" dirty="0"/>
              <a:t>= c · cos </a:t>
            </a:r>
            <a:r>
              <a:rPr lang="el-GR" sz="2000" b="1" dirty="0"/>
              <a:t>α</a:t>
            </a:r>
          </a:p>
          <a:p>
            <a:r>
              <a:rPr lang="ru-RU" sz="2000" b="1" dirty="0" smtClean="0"/>
              <a:t>Катет </a:t>
            </a:r>
            <a:r>
              <a:rPr lang="en-US" sz="2000" b="1" dirty="0"/>
              <a:t>b, </a:t>
            </a:r>
            <a:r>
              <a:rPr lang="ru-RU" sz="2000" b="1" dirty="0"/>
              <a:t>противоположный углу </a:t>
            </a:r>
            <a:r>
              <a:rPr lang="el-GR" sz="2000" b="1" dirty="0"/>
              <a:t>α, </a:t>
            </a:r>
            <a:r>
              <a:rPr lang="ru-RU" sz="2000" b="1" dirty="0"/>
              <a:t>равен произведению второго катета на </a:t>
            </a:r>
            <a:r>
              <a:rPr lang="en-US" sz="2000" b="1" dirty="0" err="1"/>
              <a:t>tg</a:t>
            </a:r>
            <a:r>
              <a:rPr lang="en-US" sz="2000" b="1" dirty="0"/>
              <a:t> </a:t>
            </a:r>
            <a:r>
              <a:rPr lang="el-GR" sz="2000" b="1" dirty="0"/>
              <a:t>α:</a:t>
            </a:r>
          </a:p>
          <a:p>
            <a:pPr marL="0" indent="0" algn="ctr">
              <a:buNone/>
            </a:pPr>
            <a:r>
              <a:rPr lang="en-US" sz="2000" b="1" dirty="0" smtClean="0"/>
              <a:t>b </a:t>
            </a:r>
            <a:r>
              <a:rPr lang="en-US" sz="2000" b="1" dirty="0"/>
              <a:t>= a · </a:t>
            </a:r>
            <a:r>
              <a:rPr lang="en-US" sz="2000" b="1" dirty="0" err="1"/>
              <a:t>tg</a:t>
            </a:r>
            <a:r>
              <a:rPr lang="en-US" sz="2000" b="1" dirty="0"/>
              <a:t> </a:t>
            </a:r>
            <a:r>
              <a:rPr lang="el-GR" sz="2000" b="1" dirty="0"/>
              <a:t>α</a:t>
            </a:r>
          </a:p>
          <a:p>
            <a:r>
              <a:rPr lang="ru-RU" sz="2000" b="1" dirty="0" smtClean="0"/>
              <a:t>Катет </a:t>
            </a:r>
            <a:r>
              <a:rPr lang="en-US" sz="2000" b="1" dirty="0"/>
              <a:t>a, </a:t>
            </a:r>
            <a:r>
              <a:rPr lang="ru-RU" sz="2000" b="1" dirty="0"/>
              <a:t>прилежащий к углу </a:t>
            </a:r>
            <a:r>
              <a:rPr lang="el-GR" sz="2000" b="1" dirty="0"/>
              <a:t>α, </a:t>
            </a:r>
            <a:r>
              <a:rPr lang="ru-RU" sz="2000" b="1" dirty="0"/>
              <a:t>равен произведению второго катета на </a:t>
            </a:r>
            <a:r>
              <a:rPr lang="en-US" sz="2000" b="1" dirty="0" err="1"/>
              <a:t>ctg</a:t>
            </a:r>
            <a:r>
              <a:rPr lang="en-US" sz="2000" b="1" dirty="0"/>
              <a:t> </a:t>
            </a:r>
            <a:r>
              <a:rPr lang="el-GR" sz="2000" b="1" dirty="0"/>
              <a:t>α:</a:t>
            </a:r>
          </a:p>
          <a:p>
            <a:pPr marL="0" indent="0" algn="ctr">
              <a:buNone/>
            </a:pPr>
            <a:r>
              <a:rPr lang="en-US" sz="2000" b="1" dirty="0" smtClean="0"/>
              <a:t>a </a:t>
            </a:r>
            <a:r>
              <a:rPr lang="en-US" sz="2000" b="1" dirty="0"/>
              <a:t>= b · </a:t>
            </a:r>
            <a:r>
              <a:rPr lang="en-US" sz="2000" b="1" dirty="0" err="1"/>
              <a:t>ctg</a:t>
            </a:r>
            <a:r>
              <a:rPr lang="en-US" sz="2000" b="1" dirty="0"/>
              <a:t> </a:t>
            </a:r>
            <a:r>
              <a:rPr lang="el-GR" sz="2000" b="1" dirty="0"/>
              <a:t>α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54857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Пример-пояснение: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ru-RU" dirty="0" smtClean="0"/>
                  <a:t>Пусть в прямоугольном треугольнике АВС</a:t>
                </a:r>
              </a:p>
              <a:p>
                <a:pPr marL="0" indent="0">
                  <a:buNone/>
                </a:pPr>
                <a:r>
                  <a:rPr lang="ru-RU" dirty="0"/>
                  <a:t>АВ = 6,</a:t>
                </a:r>
              </a:p>
              <a:p>
                <a:pPr marL="0" indent="0">
                  <a:buNone/>
                </a:pPr>
                <a:r>
                  <a:rPr lang="ru-RU" dirty="0"/>
                  <a:t>ВС = 3</a:t>
                </a:r>
                <a:r>
                  <a:rPr lang="ru-RU" dirty="0" smtClean="0"/>
                  <a:t>,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угол А = </a:t>
                </a:r>
                <a:r>
                  <a:rPr lang="ru-RU" dirty="0" smtClean="0"/>
                  <a:t>30º.</a:t>
                </a:r>
              </a:p>
              <a:p>
                <a:pPr marL="0" indent="0">
                  <a:buNone/>
                </a:pPr>
                <a:r>
                  <a:rPr lang="ru-RU" dirty="0" smtClean="0"/>
                  <a:t>Найти:</a:t>
                </a:r>
              </a:p>
              <a:p>
                <a:pPr marL="0" indent="0">
                  <a:buNone/>
                </a:pPr>
                <a:r>
                  <a:rPr lang="ru-RU" dirty="0" smtClean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/>
                          </a:rPr>
                          <m:t>sin</m:t>
                        </m:r>
                      </m:fName>
                      <m:e>
                        <m:r>
                          <a:rPr lang="ru-RU" b="0" i="1" smtClean="0">
                            <a:latin typeface="Cambria Math"/>
                          </a:rPr>
                          <m:t>А</m:t>
                        </m:r>
                      </m:e>
                    </m:func>
                  </m:oMath>
                </a14:m>
                <a:r>
                  <a:rPr lang="ru-RU" dirty="0" smtClean="0"/>
                  <a:t> и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smtClean="0">
                            <a:latin typeface="Cambria Math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i="0" smtClean="0">
                            <a:latin typeface="Cambria Math"/>
                          </a:rPr>
                          <m:t>cos</m:t>
                        </m:r>
                      </m:fName>
                      <m:e>
                        <m:r>
                          <a:rPr lang="ru-RU" b="0" i="1" smtClean="0">
                            <a:latin typeface="Cambria Math"/>
                          </a:rPr>
                          <m:t>В</m:t>
                        </m:r>
                      </m:e>
                    </m:func>
                  </m:oMath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852" t="-1752" r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011" y="2132856"/>
            <a:ext cx="4026495" cy="240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2438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537" y="26942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5915000" cy="1900808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Вычислим </a:t>
            </a:r>
            <a:r>
              <a:rPr lang="ru-RU" sz="2400" dirty="0" err="1"/>
              <a:t>sin</a:t>
            </a:r>
            <a:r>
              <a:rPr lang="ru-RU" sz="2400" dirty="0"/>
              <a:t> A.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Мы </a:t>
            </a:r>
            <a:r>
              <a:rPr lang="ru-RU" sz="2400" dirty="0"/>
              <a:t>знаем, что синус равен отношению противолежащего катета к гипотенузе. Для угла А противолежащим катетом является сторона ВС. </a:t>
            </a:r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Итак</a:t>
            </a:r>
            <a:r>
              <a:rPr lang="ru-RU" sz="2400" dirty="0"/>
              <a:t>: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4024313" cy="2408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35696" y="3933056"/>
            <a:ext cx="5544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000000"/>
                </a:solidFill>
                <a:latin typeface="Times New Roman"/>
              </a:rPr>
              <a:t>               BC      3      1</a:t>
            </a:r>
            <a:r>
              <a:rPr lang="es-ES" sz="2800" b="1" dirty="0"/>
              <a:t/>
            </a:r>
            <a:br>
              <a:rPr lang="es-ES" sz="2800" b="1" dirty="0"/>
            </a:br>
            <a:r>
              <a:rPr lang="es-ES" sz="2800" b="1" dirty="0">
                <a:solidFill>
                  <a:srgbClr val="000000"/>
                </a:solidFill>
                <a:latin typeface="Times New Roman"/>
              </a:rPr>
              <a:t>sin A = —— = — = —</a:t>
            </a:r>
            <a:r>
              <a:rPr lang="es-ES" sz="2800" b="1" dirty="0"/>
              <a:t/>
            </a:r>
            <a:br>
              <a:rPr lang="es-ES" sz="2800" b="1" dirty="0"/>
            </a:br>
            <a:r>
              <a:rPr lang="es-ES" sz="2800" b="1" dirty="0">
                <a:solidFill>
                  <a:srgbClr val="000000"/>
                </a:solidFill>
                <a:latin typeface="Times New Roman"/>
              </a:rPr>
              <a:t>              AB      6       2</a:t>
            </a:r>
            <a:endParaRPr lang="ru-RU" sz="2800" b="1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323528" y="1200125"/>
            <a:ext cx="5400600" cy="25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000" kern="0" dirty="0" smtClean="0"/>
              <a:t>Теперь вычислим </a:t>
            </a:r>
            <a:r>
              <a:rPr lang="ru-RU" sz="2000" kern="0" dirty="0" err="1" smtClean="0"/>
              <a:t>cos</a:t>
            </a:r>
            <a:r>
              <a:rPr lang="ru-RU" sz="2000" kern="0" dirty="0" smtClean="0"/>
              <a:t> B. </a:t>
            </a:r>
          </a:p>
          <a:p>
            <a:pPr marL="0" indent="0">
              <a:buFontTx/>
              <a:buNone/>
            </a:pPr>
            <a:r>
              <a:rPr lang="ru-RU" sz="2000" kern="0" dirty="0" smtClean="0"/>
              <a:t>Мы знаем, что косинус равен отношению прилежащего катета к гипотенузе. Для угла В прилежащим катетом является все та же сторона ВС. Это значит, что нам снова надо разделить ВС на АВ – то есть совершить те же действия, что и при вычислении синуса угла А:</a:t>
            </a:r>
            <a:endParaRPr lang="ru-RU" sz="2000" kern="0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 bwMode="auto">
          <a:xfrm>
            <a:off x="1835696" y="3933056"/>
            <a:ext cx="4258816" cy="1756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de-DE" b="1" kern="0" dirty="0" smtClean="0">
                <a:solidFill>
                  <a:srgbClr val="000000"/>
                </a:solidFill>
                <a:latin typeface="Times New Roman"/>
              </a:rPr>
              <a:t>             BC       3      1</a:t>
            </a:r>
            <a:r>
              <a:rPr lang="de-DE" b="1" kern="0" dirty="0" smtClean="0"/>
              <a:t/>
            </a:r>
            <a:br>
              <a:rPr lang="de-DE" b="1" kern="0" dirty="0" smtClean="0"/>
            </a:br>
            <a:r>
              <a:rPr lang="de-DE" b="1" kern="0" dirty="0" smtClean="0">
                <a:solidFill>
                  <a:srgbClr val="000000"/>
                </a:solidFill>
                <a:latin typeface="Times New Roman"/>
              </a:rPr>
              <a:t>cos B = —— = — = —</a:t>
            </a:r>
            <a:r>
              <a:rPr lang="de-DE" b="1" kern="0" dirty="0" smtClean="0"/>
              <a:t/>
            </a:r>
            <a:br>
              <a:rPr lang="de-DE" b="1" kern="0" dirty="0" smtClean="0"/>
            </a:br>
            <a:r>
              <a:rPr lang="de-DE" b="1" kern="0" dirty="0" smtClean="0">
                <a:solidFill>
                  <a:srgbClr val="000000"/>
                </a:solidFill>
                <a:latin typeface="Times New Roman"/>
              </a:rPr>
              <a:t>              AB      6       2</a:t>
            </a:r>
            <a:endParaRPr lang="ru-RU" b="1" kern="0" dirty="0"/>
          </a:p>
        </p:txBody>
      </p:sp>
    </p:spTree>
    <p:extLst>
      <p:ext uri="{BB962C8B-B14F-4D97-AF65-F5344CB8AC3E}">
        <p14:creationId xmlns:p14="http://schemas.microsoft.com/office/powerpoint/2010/main" val="135876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d578ea15d1cbe08954841cfd6a50e783f0dced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</TotalTime>
  <Words>594</Words>
  <Application>Microsoft Office PowerPoint</Application>
  <PresentationFormat>Экран (4:3)</PresentationFormat>
  <Paragraphs>97</Paragraphs>
  <Slides>23</Slides>
  <Notes>1</Notes>
  <HiddenSlides>4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Оформление по умолчанию</vt:lpstr>
      <vt:lpstr>Формула</vt:lpstr>
      <vt:lpstr>Презентация PowerPoint</vt:lpstr>
      <vt:lpstr>Презентация PowerPoint</vt:lpstr>
      <vt:lpstr>Презентация PowerPoint</vt:lpstr>
      <vt:lpstr>Повторим:</vt:lpstr>
      <vt:lpstr>Презентация PowerPoint</vt:lpstr>
      <vt:lpstr>Презентация PowerPoint</vt:lpstr>
      <vt:lpstr>Правила.</vt:lpstr>
      <vt:lpstr>Пример-пояснение:</vt:lpstr>
      <vt:lpstr>Решение.</vt:lpstr>
      <vt:lpstr>ФИЗМИНУТКА</vt:lpstr>
      <vt:lpstr>Тригонометрические тождества</vt:lpstr>
      <vt:lpstr>Задача №1</vt:lpstr>
      <vt:lpstr>ЗАДАНИЕ НА ДОМ: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МОУ Лицей №21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Admin</cp:lastModifiedBy>
  <cp:revision>77</cp:revision>
  <dcterms:created xsi:type="dcterms:W3CDTF">2008-11-30T08:50:27Z</dcterms:created>
  <dcterms:modified xsi:type="dcterms:W3CDTF">2014-12-04T17:36:59Z</dcterms:modified>
</cp:coreProperties>
</file>