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6" r:id="rId1"/>
  </p:sldMasterIdLst>
  <p:notesMasterIdLst>
    <p:notesMasterId r:id="rId4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93" r:id="rId20"/>
    <p:sldId id="294" r:id="rId21"/>
    <p:sldId id="295" r:id="rId22"/>
    <p:sldId id="296" r:id="rId23"/>
    <p:sldId id="297" r:id="rId24"/>
    <p:sldId id="298" r:id="rId25"/>
    <p:sldId id="300" r:id="rId26"/>
    <p:sldId id="299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D3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2905C-AFDA-4171-A689-F61F77CE973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247A7-AA0E-4BAA-8914-3B3272EAC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47A7-AA0E-4BAA-8914-3B3272EACDD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47A7-AA0E-4BAA-8914-3B3272EACDD5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F7DB8FE-E982-4DE1-A15E-AC07D72E6985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C183221-6828-4F6D-A4F1-DBFA2B407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1" r:id="rId5"/>
    <p:sldLayoutId id="2147484222" r:id="rId6"/>
    <p:sldLayoutId id="2147484223" r:id="rId7"/>
    <p:sldLayoutId id="2147484224" r:id="rId8"/>
    <p:sldLayoutId id="2147484225" r:id="rId9"/>
    <p:sldLayoutId id="2147484226" r:id="rId10"/>
    <p:sldLayoutId id="214748422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Documents\Downloads\Music\YA.Frenkel_-_Zimniy_peyzazh_iz_k_f_ZHenshchini__(get-tune.net).mp3" TargetMode="Externa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643966" cy="271464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700" i="1" dirty="0" smtClean="0">
                <a:latin typeface="Bookman Old Style" pitchFamily="18" charset="0"/>
              </a:rPr>
              <a:t>Повторение и обобщение по теме «Имя прилагательное»</a:t>
            </a:r>
            <a:endParaRPr lang="ru-RU" sz="47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740" y="4391044"/>
            <a:ext cx="8062912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Подготовила учитель русского языка и литературы </a:t>
            </a:r>
            <a:r>
              <a:rPr lang="ru-RU" dirty="0" err="1" smtClean="0"/>
              <a:t>Жамбылского</a:t>
            </a:r>
            <a:r>
              <a:rPr lang="ru-RU" dirty="0" smtClean="0"/>
              <a:t> района </a:t>
            </a:r>
            <a:r>
              <a:rPr lang="ru-RU" dirty="0" err="1" smtClean="0"/>
              <a:t>Кайранкольской</a:t>
            </a:r>
            <a:r>
              <a:rPr lang="ru-RU" dirty="0" smtClean="0"/>
              <a:t> средней школы </a:t>
            </a:r>
            <a:r>
              <a:rPr lang="ru-RU" dirty="0" err="1" smtClean="0"/>
              <a:t>Колбасинская</a:t>
            </a:r>
            <a:r>
              <a:rPr lang="ru-RU" dirty="0" smtClean="0"/>
              <a:t> Елена Сергеевна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00034" y="5105400"/>
            <a:ext cx="8062912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85786" y="319078"/>
            <a:ext cx="8062912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R="36576" lvl="0" algn="r">
              <a:buClr>
                <a:schemeClr val="accent1"/>
              </a:buClr>
              <a:buSzPct val="80000"/>
            </a:pPr>
            <a:r>
              <a:rPr lang="ru-RU" sz="3200" dirty="0" smtClean="0"/>
              <a:t>Урок русского языка в 6 классе</a:t>
            </a: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1888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Ключ: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071546"/>
            <a:ext cx="371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 smtClean="0">
                <a:latin typeface="Bookman Old Style" pitchFamily="18" charset="0"/>
              </a:rPr>
              <a:t>Качественные:</a:t>
            </a:r>
          </a:p>
          <a:p>
            <a:pPr lvl="0"/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Холодный ветер</a:t>
            </a:r>
            <a:endParaRPr lang="ru-RU" sz="3000" i="1" dirty="0" smtClean="0">
              <a:latin typeface="Bookman Old Style" pitchFamily="18" charset="0"/>
            </a:endParaRPr>
          </a:p>
          <a:p>
            <a:r>
              <a:rPr lang="ru-RU" sz="3000" i="1" dirty="0" smtClean="0">
                <a:latin typeface="Bookman Old Style" pitchFamily="18" charset="0"/>
              </a:rPr>
              <a:t>Чудесный день</a:t>
            </a:r>
          </a:p>
          <a:p>
            <a:pPr lvl="0"/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Легкая поземка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071546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Притяжательные: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Медвежья берлога</a:t>
            </a:r>
          </a:p>
          <a:p>
            <a:pPr marR="36576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Птичье 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пение</a:t>
            </a:r>
          </a:p>
          <a:p>
            <a:pPr marR="36576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Заячьи следы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00438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Относительные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:</a:t>
            </a:r>
          </a:p>
          <a:p>
            <a:pPr marR="36576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atin typeface="Bookman Old Style" pitchFamily="18" charset="0"/>
              </a:rPr>
              <a:t>Зимний </a:t>
            </a:r>
            <a:r>
              <a:rPr lang="ru-RU" sz="3000" i="1" dirty="0" smtClean="0">
                <a:latin typeface="Bookman Old Style" pitchFamily="18" charset="0"/>
              </a:rPr>
              <a:t>лес</a:t>
            </a:r>
          </a:p>
          <a:p>
            <a:pPr marR="36576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atin typeface="Bookman Old Style" pitchFamily="18" charset="0"/>
              </a:rPr>
              <a:t>Ночная </a:t>
            </a:r>
            <a:r>
              <a:rPr lang="ru-RU" sz="3000" i="1" dirty="0" smtClean="0">
                <a:latin typeface="Bookman Old Style" pitchFamily="18" charset="0"/>
              </a:rPr>
              <a:t>буря</a:t>
            </a: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Февральский </a:t>
            </a: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мороз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908" y="350043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Количественные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: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Такого разряда нет</a:t>
            </a: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R="36576" lvl="0">
              <a:buClr>
                <a:schemeClr val="accent1"/>
              </a:buClr>
              <a:buSzPct val="80000"/>
              <a:defRPr/>
            </a:pP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43438" y="1570024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00034" y="1571612"/>
            <a:ext cx="30003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1472" y="4000504"/>
            <a:ext cx="335758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786314" y="4000504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14"/>
            <a:ext cx="8062912" cy="107157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О каком свойстве прилагательного говорят эти рисунки?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43636" y="4286256"/>
            <a:ext cx="2459820" cy="821530"/>
          </a:xfrm>
        </p:spPr>
        <p:txBody>
          <a:bodyPr/>
          <a:lstStyle/>
          <a:p>
            <a:r>
              <a:rPr lang="ru-RU" i="1" dirty="0" smtClean="0">
                <a:latin typeface="Bookman Old Style" pitchFamily="18" charset="0"/>
              </a:rPr>
              <a:t>Лисья нора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14348" y="4214818"/>
            <a:ext cx="2714644" cy="64294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Лисья шуба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00034" y="4714884"/>
            <a:ext cx="8358246" cy="2143116"/>
          </a:xfrm>
          <a:prstGeom prst="rect">
            <a:avLst/>
          </a:prstGeom>
        </p:spPr>
        <p:txBody>
          <a:bodyPr vert="horz" anchor="t">
            <a:normAutofit fontScale="92500"/>
          </a:bodyPr>
          <a:lstStyle/>
          <a:p>
            <a:pPr marL="0" marR="36576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Bookman Old Style" pitchFamily="18" charset="0"/>
              </a:rPr>
              <a:t>Придумайте и запишите аналогичные примеры. Составьте с ними предложения.</a:t>
            </a:r>
          </a:p>
          <a:p>
            <a:pPr marL="0" marR="36576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latin typeface="Bookman Old Style" pitchFamily="18" charset="0"/>
              </a:rPr>
              <a:t>Какие прилагательные имеют прямое значение, а какие –  переносное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Bookman Old Style" pitchFamily="18" charset="0"/>
              </a:rPr>
              <a:t> ?</a:t>
            </a:r>
          </a:p>
          <a:p>
            <a:pPr marL="0" marR="36576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pic>
        <p:nvPicPr>
          <p:cNvPr id="2050" name="Picture 2" descr="C:\Users\Елена\Desktop\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54" y="1190636"/>
            <a:ext cx="3367090" cy="3167058"/>
          </a:xfrm>
          <a:prstGeom prst="rect">
            <a:avLst/>
          </a:prstGeom>
          <a:noFill/>
        </p:spPr>
      </p:pic>
      <p:pic>
        <p:nvPicPr>
          <p:cNvPr id="2051" name="Picture 3" descr="C:\Users\Елена\Desktop\ugo4_big96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214422"/>
            <a:ext cx="4071967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14"/>
            <a:ext cx="8501122" cy="827107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Посмотрите на эти горы.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5643578"/>
            <a:ext cx="8062912" cy="1107282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chemeClr val="accent1"/>
                </a:solidFill>
                <a:latin typeface="Bookman Old Style" pitchFamily="18" charset="0"/>
              </a:rPr>
              <a:t>О каком морфологическом признаке идет речь?</a:t>
            </a:r>
            <a:endParaRPr lang="ru-RU" i="1" dirty="0">
              <a:solidFill>
                <a:schemeClr val="accent1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F:\го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835824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38917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Стилистическая минутка «Поспешишь – людей насмешишь»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178984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Исправь ошибки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1. К середине лес более гуще.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2. Вот и наступил самый морознейший месяц зимы – февраль.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3. В этом году морозы более лютее, чем в прошлом.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5214950"/>
            <a:ext cx="8062912" cy="1393034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От прилагательного 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5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холодный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образуйте все формы степеней сравнения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Ключ: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357298"/>
            <a:ext cx="8062912" cy="4786322"/>
          </a:xfrm>
        </p:spPr>
        <p:txBody>
          <a:bodyPr>
            <a:normAutofit lnSpcReduction="10000"/>
          </a:bodyPr>
          <a:lstStyle/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1. К середине лес более густой.</a:t>
            </a:r>
          </a:p>
          <a:p>
            <a:pPr marL="514350" indent="-514350" algn="l"/>
            <a:endParaRPr lang="ru-RU" sz="1800" i="1" dirty="0" smtClean="0">
              <a:latin typeface="Bookman Old Style" pitchFamily="18" charset="0"/>
            </a:endParaRP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2. Вот и наступил самый морозный месяц зимы – февраль.</a:t>
            </a:r>
          </a:p>
          <a:p>
            <a:pPr marL="514350" indent="-514350" algn="l"/>
            <a:endParaRPr lang="ru-RU" sz="1800" i="1" dirty="0" smtClean="0">
              <a:latin typeface="Bookman Old Style" pitchFamily="18" charset="0"/>
            </a:endParaRP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3. В этом году морозы более лютые, чем в прошлом.</a:t>
            </a:r>
          </a:p>
          <a:p>
            <a:pPr marL="514350" indent="-514350" algn="l"/>
            <a:endParaRPr lang="ru-RU" sz="1800" i="1" dirty="0" smtClean="0">
              <a:latin typeface="Bookman Old Style" pitchFamily="18" charset="0"/>
            </a:endParaRP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4. Холодный – холоднее, более холодный; холоднейший, самый холодный.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 </a:t>
            </a:r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6740" y="0"/>
            <a:ext cx="8062912" cy="1889123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Докажи, что род, число, падеж имен прилагательных зависят от существительного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250280"/>
            <a:ext cx="8572560" cy="460772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i="1" dirty="0" smtClean="0">
                <a:latin typeface="Bookman Old Style" pitchFamily="18" charset="0"/>
              </a:rPr>
              <a:t>Следы на снегу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	В </a:t>
            </a:r>
            <a:r>
              <a:rPr lang="ru-RU" i="1" dirty="0" err="1" smtClean="0">
                <a:latin typeface="Bookman Old Style" pitchFamily="18" charset="0"/>
              </a:rPr>
              <a:t>зимн</a:t>
            </a:r>
            <a:r>
              <a:rPr lang="ru-RU" i="1" dirty="0" smtClean="0">
                <a:latin typeface="Bookman Old Style" pitchFamily="18" charset="0"/>
              </a:rPr>
              <a:t>… лесу звериные следы могут рассказать о многом. Вот четкие рысьи следы, они ведут в </a:t>
            </a:r>
            <a:r>
              <a:rPr lang="ru-RU" i="1" dirty="0" err="1" smtClean="0">
                <a:latin typeface="Bookman Old Style" pitchFamily="18" charset="0"/>
              </a:rPr>
              <a:t>елов</a:t>
            </a:r>
            <a:r>
              <a:rPr lang="ru-RU" i="1" dirty="0" smtClean="0">
                <a:latin typeface="Bookman Old Style" pitchFamily="18" charset="0"/>
              </a:rPr>
              <a:t>… чащу. Долго осторожный зверь идет по </a:t>
            </a:r>
            <a:r>
              <a:rPr lang="ru-RU" i="1" dirty="0" err="1" smtClean="0">
                <a:latin typeface="Bookman Old Style" pitchFamily="18" charset="0"/>
              </a:rPr>
              <a:t>зимн</a:t>
            </a:r>
            <a:r>
              <a:rPr lang="ru-RU" i="1" dirty="0" smtClean="0">
                <a:latin typeface="Bookman Old Style" pitchFamily="18" charset="0"/>
              </a:rPr>
              <a:t>… лесу и выходит к далек… болоту. Здесь всюду многочисленные заячьи следы. А вот и волчьи следы. В рыхл… снегу хищник оставил глубок… борозду. Видно, он что-то почуял. Да здесь пробежала косуля! За ней и бросился </a:t>
            </a:r>
            <a:r>
              <a:rPr lang="ru-RU" i="1" dirty="0" err="1" smtClean="0">
                <a:latin typeface="Bookman Old Style" pitchFamily="18" charset="0"/>
              </a:rPr>
              <a:t>голодн</a:t>
            </a:r>
            <a:r>
              <a:rPr lang="ru-RU" i="1" dirty="0" smtClean="0">
                <a:latin typeface="Bookman Old Style" pitchFamily="18" charset="0"/>
              </a:rPr>
              <a:t>… зверь.</a:t>
            </a:r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42852"/>
            <a:ext cx="8062912" cy="1470025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Дифференцированное задание к тексту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607720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1 уровень: выпиши </a:t>
            </a:r>
            <a:r>
              <a:rPr lang="ru-RU" i="1" dirty="0" err="1" smtClean="0">
                <a:latin typeface="Bookman Old Style" pitchFamily="18" charset="0"/>
              </a:rPr>
              <a:t>сс</a:t>
            </a:r>
            <a:r>
              <a:rPr lang="ru-RU" i="1" dirty="0" smtClean="0">
                <a:latin typeface="Bookman Old Style" pitchFamily="18" charset="0"/>
              </a:rPr>
              <a:t> (</a:t>
            </a:r>
            <a:r>
              <a:rPr lang="ru-RU" i="1" dirty="0" err="1" smtClean="0">
                <a:latin typeface="Bookman Old Style" pitchFamily="18" charset="0"/>
              </a:rPr>
              <a:t>прил.+сущ</a:t>
            </a:r>
            <a:r>
              <a:rPr lang="ru-RU" i="1" dirty="0" smtClean="0">
                <a:latin typeface="Bookman Old Style" pitchFamily="18" charset="0"/>
              </a:rPr>
              <a:t>.). Найди главное и зависимое слово.</a:t>
            </a:r>
          </a:p>
          <a:p>
            <a:pPr algn="l"/>
            <a:endParaRPr lang="ru-RU" sz="1800" i="1" dirty="0" smtClean="0">
              <a:latin typeface="Bookman Old Style" pitchFamily="18" charset="0"/>
            </a:endParaRPr>
          </a:p>
          <a:p>
            <a:pPr algn="l"/>
            <a:r>
              <a:rPr lang="ru-RU" i="1" dirty="0" smtClean="0">
                <a:latin typeface="Bookman Old Style" pitchFamily="18" charset="0"/>
              </a:rPr>
              <a:t>2 уровень: выпиши </a:t>
            </a:r>
            <a:r>
              <a:rPr lang="ru-RU" i="1" dirty="0" err="1" smtClean="0">
                <a:latin typeface="Bookman Old Style" pitchFamily="18" charset="0"/>
              </a:rPr>
              <a:t>сс</a:t>
            </a:r>
            <a:r>
              <a:rPr lang="ru-RU" i="1" dirty="0" smtClean="0">
                <a:latin typeface="Bookman Old Style" pitchFamily="18" charset="0"/>
              </a:rPr>
              <a:t> (</a:t>
            </a:r>
            <a:r>
              <a:rPr lang="ru-RU" i="1" dirty="0" err="1" smtClean="0">
                <a:latin typeface="Bookman Old Style" pitchFamily="18" charset="0"/>
              </a:rPr>
              <a:t>прил.+сущ</a:t>
            </a:r>
            <a:r>
              <a:rPr lang="ru-RU" i="1" dirty="0" smtClean="0">
                <a:latin typeface="Bookman Old Style" pitchFamily="18" charset="0"/>
              </a:rPr>
              <a:t>.). Определи разряд, род, число, падеж.</a:t>
            </a:r>
          </a:p>
          <a:p>
            <a:pPr algn="l"/>
            <a:endParaRPr lang="ru-RU" sz="1800" i="1" dirty="0" smtClean="0">
              <a:latin typeface="Bookman Old Style" pitchFamily="18" charset="0"/>
            </a:endParaRPr>
          </a:p>
          <a:p>
            <a:pPr algn="l"/>
            <a:r>
              <a:rPr lang="ru-RU" i="1" dirty="0" smtClean="0">
                <a:latin typeface="Bookman Old Style" pitchFamily="18" charset="0"/>
              </a:rPr>
              <a:t>3 уровень. выпиши </a:t>
            </a:r>
            <a:r>
              <a:rPr lang="ru-RU" i="1" dirty="0" err="1" smtClean="0">
                <a:latin typeface="Bookman Old Style" pitchFamily="18" charset="0"/>
              </a:rPr>
              <a:t>сс</a:t>
            </a:r>
            <a:r>
              <a:rPr lang="ru-RU" i="1" dirty="0" smtClean="0">
                <a:latin typeface="Bookman Old Style" pitchFamily="18" charset="0"/>
              </a:rPr>
              <a:t> (</a:t>
            </a:r>
            <a:r>
              <a:rPr lang="ru-RU" i="1" dirty="0" err="1" smtClean="0">
                <a:latin typeface="Bookman Old Style" pitchFamily="18" charset="0"/>
              </a:rPr>
              <a:t>прил.+сущ</a:t>
            </a:r>
            <a:r>
              <a:rPr lang="ru-RU" i="1" dirty="0" smtClean="0">
                <a:latin typeface="Bookman Old Style" pitchFamily="18" charset="0"/>
              </a:rPr>
              <a:t>.). Сделай морфологический разбор прилагательного глубокую (борозду).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500042"/>
            <a:ext cx="8062912" cy="1470025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Выполните синтаксический разбор предложения, используя разноцветные маркеры.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571744"/>
            <a:ext cx="6031720" cy="1752600"/>
          </a:xfrm>
        </p:spPr>
        <p:txBody>
          <a:bodyPr>
            <a:noAutofit/>
          </a:bodyPr>
          <a:lstStyle/>
          <a:p>
            <a:pPr algn="l"/>
            <a:r>
              <a:rPr lang="ru-RU" sz="5400" i="1" dirty="0" smtClean="0">
                <a:latin typeface="Bookman Old Style" pitchFamily="18" charset="0"/>
              </a:rPr>
              <a:t>На темном небе рассыпались яркие зимние звезды.</a:t>
            </a:r>
            <a:endParaRPr lang="ru-RU" sz="5400" dirty="0" smtClean="0"/>
          </a:p>
          <a:p>
            <a:pPr algn="l"/>
            <a:r>
              <a:rPr lang="ru-RU" sz="5400" i="1" dirty="0" smtClean="0">
                <a:latin typeface="Bookman Old Style" pitchFamily="18" charset="0"/>
              </a:rPr>
              <a:t>.</a:t>
            </a:r>
            <a:endParaRPr lang="ru-RU" sz="5400" i="1" dirty="0">
              <a:latin typeface="Bookman Old Style" pitchFamily="18" charset="0"/>
            </a:endParaRPr>
          </a:p>
        </p:txBody>
      </p:sp>
      <p:pic>
        <p:nvPicPr>
          <p:cNvPr id="4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638448"/>
            <a:ext cx="32337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635375" y="2852738"/>
            <a:ext cx="1800225" cy="15843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НЕ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 rot="4963098">
            <a:off x="5072063" y="-563562"/>
            <a:ext cx="3500437" cy="46434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 sz="1400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 rot="11625306">
            <a:off x="250825" y="0"/>
            <a:ext cx="4394200" cy="3357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ru-RU" b="0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 rot="20249359">
            <a:off x="-12700" y="3328988"/>
            <a:ext cx="3857625" cy="3527425"/>
          </a:xfrm>
          <a:prstGeom prst="ellipse">
            <a:avLst/>
          </a:prstGeom>
          <a:solidFill>
            <a:srgbClr val="FBF1A3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 rot="6620244">
            <a:off x="5114926" y="3268662"/>
            <a:ext cx="3333750" cy="3844925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62020"/>
            <a:ext cx="4000528" cy="1752600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Не – приставка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143504" y="1033458"/>
            <a:ext cx="4000528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Не – часть</a:t>
            </a:r>
            <a:r>
              <a:rPr kumimoji="0" lang="ru-RU" sz="3000" b="0" i="1" u="none" strike="noStrike" kern="1200" cap="none" spc="0" normalizeH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корня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0" y="4143380"/>
            <a:ext cx="4000528" cy="2071702"/>
          </a:xfrm>
          <a:prstGeom prst="rect">
            <a:avLst/>
          </a:prstGeom>
        </p:spPr>
        <p:txBody>
          <a:bodyPr vert="horz" anchor="t">
            <a:normAutofit fontScale="62500" lnSpcReduction="2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(Не)приметный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(Не)долговечный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(не)</a:t>
            </a:r>
            <a:r>
              <a:rPr kumimoji="0" lang="ru-RU" sz="3000" b="0" i="1" u="none" strike="noStrike" kern="1200" cap="none" spc="0" normalizeH="0" baseline="0" noProof="0" dirty="0" err="1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ряшливый</a:t>
            </a:r>
            <a:endParaRPr kumimoji="0" lang="ru-RU" sz="3000" b="0" i="1" u="none" strike="noStrike" kern="1200" cap="none" spc="0" normalizeH="0" baseline="0" noProof="0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(не)уклюжий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(не)значительный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(не)</a:t>
            </a:r>
            <a:r>
              <a:rPr lang="ru-RU" sz="3000" i="1" dirty="0" err="1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вежественный</a:t>
            </a:r>
            <a:endParaRPr lang="ru-RU" sz="3000" i="1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(</a:t>
            </a: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не)правдивый, а лживый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нисколько (не)строгий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5000628" y="4714884"/>
            <a:ext cx="3857652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Не - раздельно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635375" y="2852738"/>
            <a:ext cx="1800225" cy="15843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НЕ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 rot="4963098">
            <a:off x="5072063" y="-563562"/>
            <a:ext cx="3500437" cy="46434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endParaRPr lang="ru-RU" sz="1400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 rot="11625306">
            <a:off x="250825" y="0"/>
            <a:ext cx="4394200" cy="3357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ru-RU" b="0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 rot="20249359">
            <a:off x="-12700" y="3328988"/>
            <a:ext cx="3857625" cy="3527425"/>
          </a:xfrm>
          <a:prstGeom prst="ellipse">
            <a:avLst/>
          </a:prstGeom>
          <a:solidFill>
            <a:srgbClr val="FBF1A3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 rot="6620244">
            <a:off x="5114926" y="3268662"/>
            <a:ext cx="3333750" cy="3844925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62020"/>
            <a:ext cx="4000528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Не – приставка</a:t>
            </a:r>
          </a:p>
          <a:p>
            <a:pPr lvl="0" algn="l"/>
            <a:r>
              <a:rPr lang="ru-RU" i="1" dirty="0" smtClean="0">
                <a:latin typeface="Bookman Old Style" pitchFamily="18" charset="0"/>
              </a:rPr>
              <a:t>неприметный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недолговечный</a:t>
            </a:r>
          </a:p>
          <a:p>
            <a:pPr lvl="0" algn="l"/>
            <a:r>
              <a:rPr lang="ru-RU" i="1" dirty="0" smtClean="0">
                <a:latin typeface="Bookman Old Style" pitchFamily="18" charset="0"/>
              </a:rPr>
              <a:t>незначительный</a:t>
            </a:r>
          </a:p>
          <a:p>
            <a:pPr algn="l"/>
            <a:endParaRPr lang="ru-RU" i="1" dirty="0" smtClean="0">
              <a:latin typeface="Bookman Old Style" pitchFamily="18" charset="0"/>
            </a:endParaRPr>
          </a:p>
          <a:p>
            <a:pPr lvl="0" algn="l"/>
            <a:endParaRPr lang="ru-RU" i="1" dirty="0" smtClean="0">
              <a:latin typeface="Bookman Old Style" pitchFamily="18" charset="0"/>
            </a:endParaRPr>
          </a:p>
          <a:p>
            <a:pPr algn="l"/>
            <a:endParaRPr lang="ru-RU" i="1" dirty="0">
              <a:latin typeface="Bookman Old Style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143504" y="1033458"/>
            <a:ext cx="4000528" cy="1752600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Не – часть</a:t>
            </a:r>
            <a:r>
              <a:rPr kumimoji="0" lang="ru-RU" sz="3000" b="0" i="1" u="none" strike="noStrike" kern="1200" cap="none" spc="0" normalizeH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корня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неряшливый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еуклюжий</a:t>
            </a:r>
          </a:p>
          <a:p>
            <a:pPr marR="36576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невежественный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42910" y="4143380"/>
            <a:ext cx="4000528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5357818" y="4429132"/>
            <a:ext cx="3857652" cy="1752600"/>
          </a:xfrm>
          <a:prstGeom prst="rect">
            <a:avLst/>
          </a:prstGeom>
        </p:spPr>
        <p:txBody>
          <a:bodyPr vert="horz" anchor="t">
            <a:normAutofit fontScale="85000" lnSpcReduction="20000"/>
          </a:bodyPr>
          <a:lstStyle/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Не - раздельно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е правдивый</a:t>
            </a: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, а лживый</a:t>
            </a: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нисколько </a:t>
            </a:r>
            <a:endParaRPr lang="ru-RU" sz="3000" i="1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  <a:p>
            <a:pPr marR="36576" lvl="0">
              <a:buClr>
                <a:schemeClr val="accent1"/>
              </a:buClr>
              <a:buSzPct val="80000"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н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е строгий</a:t>
            </a:r>
            <a:endParaRPr lang="ru-RU" sz="3000" i="1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9058" y="5927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Bookman Old Style" pitchFamily="18" charset="0"/>
              </a:rPr>
              <a:t>Ключ: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176598"/>
            <a:ext cx="8420102" cy="3681402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ü"/>
            </a:pPr>
            <a:r>
              <a:rPr lang="ru-RU" sz="3600" i="1" dirty="0" smtClean="0">
                <a:latin typeface="Bookman Old Style" pitchFamily="18" charset="0"/>
              </a:rPr>
              <a:t>роль имени прилагательного в речи;</a:t>
            </a:r>
          </a:p>
          <a:p>
            <a:pPr algn="l">
              <a:buFont typeface="Wingdings" pitchFamily="2" charset="2"/>
              <a:buChar char="ü"/>
            </a:pPr>
            <a:r>
              <a:rPr lang="ru-RU" sz="3600" i="1" dirty="0" smtClean="0">
                <a:latin typeface="Bookman Old Style" pitchFamily="18" charset="0"/>
              </a:rPr>
              <a:t>морфологические признаки;</a:t>
            </a:r>
          </a:p>
          <a:p>
            <a:pPr algn="l">
              <a:buFont typeface="Wingdings" pitchFamily="2" charset="2"/>
              <a:buChar char="ü"/>
            </a:pPr>
            <a:r>
              <a:rPr lang="ru-RU" sz="3600" i="1" dirty="0" smtClean="0">
                <a:latin typeface="Bookman Old Style" pitchFamily="18" charset="0"/>
              </a:rPr>
              <a:t>синтаксическую роль;</a:t>
            </a:r>
          </a:p>
          <a:p>
            <a:pPr algn="l">
              <a:buFont typeface="Wingdings" pitchFamily="2" charset="2"/>
              <a:buChar char="ü"/>
            </a:pPr>
            <a:r>
              <a:rPr lang="ru-RU" sz="3600" i="1" dirty="0" smtClean="0">
                <a:latin typeface="Bookman Old Style" pitchFamily="18" charset="0"/>
              </a:rPr>
              <a:t>правописание.</a:t>
            </a: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0544" y="857232"/>
            <a:ext cx="8062912" cy="2428892"/>
          </a:xfrm>
        </p:spPr>
        <p:txBody>
          <a:bodyPr>
            <a:normAutofit fontScale="90000"/>
          </a:bodyPr>
          <a:lstStyle/>
          <a:p>
            <a:pPr marL="1399032" indent="-914400" algn="l"/>
            <a:r>
              <a:rPr lang="ru-RU" sz="4800" i="1" dirty="0" smtClean="0">
                <a:latin typeface="Bookman Old Style" pitchFamily="18" charset="0"/>
              </a:rPr>
              <a:t>Цели урока: </a:t>
            </a:r>
            <a:r>
              <a:rPr lang="ru-RU" i="1" dirty="0" smtClean="0">
                <a:latin typeface="Bookman Old Style" pitchFamily="18" charset="0"/>
              </a:rPr>
              <a:t>закрепить и обобщить изученное об имени прилагательном, а именно:</a:t>
            </a:r>
            <a:br>
              <a:rPr lang="ru-RU" i="1" dirty="0" smtClean="0">
                <a:latin typeface="Bookman Old Style" pitchFamily="18" charset="0"/>
              </a:rPr>
            </a:br>
            <a:endParaRPr lang="ru-RU" sz="48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0"/>
            <a:ext cx="8062912" cy="2500282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Вставьте пропущенные буквы и выделите суффиксы. Объясни правописание. Распределите в 2 столбика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054" y="2857496"/>
            <a:ext cx="8062912" cy="3071834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Камыш…вый, </a:t>
            </a:r>
            <a:r>
              <a:rPr lang="ru-RU" sz="3600" i="1" dirty="0" err="1" smtClean="0">
                <a:latin typeface="Bookman Old Style" pitchFamily="18" charset="0"/>
              </a:rPr>
              <a:t>ситц</a:t>
            </a:r>
            <a:r>
              <a:rPr lang="ru-RU" sz="3600" i="1" dirty="0" smtClean="0">
                <a:latin typeface="Bookman Old Style" pitchFamily="18" charset="0"/>
              </a:rPr>
              <a:t>…вый, груш…вый, </a:t>
            </a:r>
            <a:r>
              <a:rPr lang="ru-RU" sz="3600" i="1" dirty="0" err="1" smtClean="0">
                <a:latin typeface="Bookman Old Style" pitchFamily="18" charset="0"/>
              </a:rPr>
              <a:t>свинц</a:t>
            </a:r>
            <a:r>
              <a:rPr lang="ru-RU" sz="3600" i="1" dirty="0" smtClean="0">
                <a:latin typeface="Bookman Old Style" pitchFamily="18" charset="0"/>
              </a:rPr>
              <a:t>…вый, еж…вый, </a:t>
            </a:r>
            <a:r>
              <a:rPr lang="ru-RU" sz="3600" i="1" dirty="0" err="1" smtClean="0">
                <a:latin typeface="Bookman Old Style" pitchFamily="18" charset="0"/>
              </a:rPr>
              <a:t>глянц</a:t>
            </a:r>
            <a:r>
              <a:rPr lang="ru-RU" sz="3600" i="1" dirty="0" smtClean="0">
                <a:latin typeface="Bookman Old Style" pitchFamily="18" charset="0"/>
              </a:rPr>
              <a:t>…вый, кумач…вый, </a:t>
            </a:r>
            <a:r>
              <a:rPr lang="ru-RU" sz="3600" i="1" dirty="0" err="1" smtClean="0">
                <a:latin typeface="Bookman Old Style" pitchFamily="18" charset="0"/>
              </a:rPr>
              <a:t>пунц</a:t>
            </a:r>
            <a:r>
              <a:rPr lang="ru-RU" sz="3600" i="1" dirty="0" smtClean="0">
                <a:latin typeface="Bookman Old Style" pitchFamily="18" charset="0"/>
              </a:rPr>
              <a:t>…вый, ключ…вой, беж…вый.</a:t>
            </a:r>
            <a:endParaRPr lang="ru-RU" sz="36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-1214470"/>
            <a:ext cx="8062912" cy="3532221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>Найдите строчку, где во всех словах пишется одна буква н. 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428868"/>
            <a:ext cx="8062912" cy="1752600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а) со…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, серебря…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безветре</a:t>
            </a:r>
            <a:r>
              <a:rPr lang="ru-RU" i="1" dirty="0" smtClean="0">
                <a:latin typeface="Bookman Old Style" pitchFamily="18" charset="0"/>
              </a:rPr>
              <a:t>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;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б) </a:t>
            </a:r>
            <a:r>
              <a:rPr lang="ru-RU" i="1" dirty="0" err="1" smtClean="0">
                <a:latin typeface="Bookman Old Style" pitchFamily="18" charset="0"/>
              </a:rPr>
              <a:t>бесчисле</a:t>
            </a:r>
            <a:r>
              <a:rPr lang="ru-RU" i="1" dirty="0" smtClean="0">
                <a:latin typeface="Bookman Old Style" pitchFamily="18" charset="0"/>
              </a:rPr>
              <a:t>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тума</a:t>
            </a:r>
            <a:r>
              <a:rPr lang="ru-RU" i="1" dirty="0" smtClean="0">
                <a:latin typeface="Bookman Old Style" pitchFamily="18" charset="0"/>
              </a:rPr>
              <a:t>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, утре…</a:t>
            </a:r>
            <a:r>
              <a:rPr lang="ru-RU" i="1" dirty="0" err="1" smtClean="0">
                <a:latin typeface="Bookman Old Style" pitchFamily="18" charset="0"/>
              </a:rPr>
              <a:t>ий</a:t>
            </a:r>
            <a:r>
              <a:rPr lang="ru-RU" i="1" dirty="0" smtClean="0">
                <a:latin typeface="Bookman Old Style" pitchFamily="18" charset="0"/>
              </a:rPr>
              <a:t>;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в) ветре…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ледя</a:t>
            </a:r>
            <a:r>
              <a:rPr lang="ru-RU" i="1" dirty="0" smtClean="0">
                <a:latin typeface="Bookman Old Style" pitchFamily="18" charset="0"/>
              </a:rPr>
              <a:t>…ой, звери…</a:t>
            </a:r>
            <a:r>
              <a:rPr lang="ru-RU" i="1" dirty="0" err="1" smtClean="0">
                <a:latin typeface="Bookman Old Style" pitchFamily="18" charset="0"/>
              </a:rPr>
              <a:t>ый</a:t>
            </a:r>
            <a:r>
              <a:rPr lang="ru-RU" i="1" dirty="0" smtClean="0">
                <a:latin typeface="Bookman Old Style" pitchFamily="18" charset="0"/>
              </a:rPr>
              <a:t>.</a:t>
            </a:r>
          </a:p>
        </p:txBody>
      </p:sp>
      <p:pic>
        <p:nvPicPr>
          <p:cNvPr id="4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709862"/>
            <a:ext cx="32337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Тест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Текст для наблюдения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928670"/>
            <a:ext cx="8062912" cy="5643602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	Снег. Обычный, знакомый всем, белый, пушистый, холодный снежок. Но присмотритесь! Окраска неба изменяет цвет снега. В ясный зимний полдень он белый, с чуть заметным фиолетовым оттенком и глубокими синими тенями.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	На закате снег окрашивается в </a:t>
            </a:r>
            <a:r>
              <a:rPr lang="ru-RU" i="1" dirty="0" err="1" smtClean="0">
                <a:latin typeface="Bookman Old Style" pitchFamily="18" charset="0"/>
              </a:rPr>
              <a:t>богрянец</a:t>
            </a:r>
            <a:r>
              <a:rPr lang="ru-RU" i="1" dirty="0" smtClean="0">
                <a:latin typeface="Bookman Old Style" pitchFamily="18" charset="0"/>
              </a:rPr>
              <a:t>, на границе вечера и ночи становится лиловато-пепельным. Лунный свет делает его зеленоватым. 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					(По А.Яблокову)</a:t>
            </a:r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142984"/>
            <a:ext cx="857256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 smtClean="0">
                <a:latin typeface="Bookman Old Style" pitchFamily="18" charset="0"/>
              </a:rPr>
              <a:t>	Снег. Обычный, знакомый всем, белый, пушистый, холодный снежок. Но присмотритесь! Окраска неба изменяет цвет снега. В ясный зимний полдень он белый, с чуть заметным фиолетовым оттенком и глубокими синими тенями.</a:t>
            </a:r>
          </a:p>
          <a:p>
            <a:r>
              <a:rPr lang="ru-RU" sz="3000" i="1" dirty="0" smtClean="0">
                <a:latin typeface="Bookman Old Style" pitchFamily="18" charset="0"/>
              </a:rPr>
              <a:t>	На закате снег окрашивается в </a:t>
            </a:r>
            <a:r>
              <a:rPr lang="ru-RU" sz="3000" i="1" dirty="0" err="1" smtClean="0">
                <a:latin typeface="Bookman Old Style" pitchFamily="18" charset="0"/>
              </a:rPr>
              <a:t>богрянец</a:t>
            </a:r>
            <a:r>
              <a:rPr lang="ru-RU" sz="3000" i="1" dirty="0" smtClean="0">
                <a:latin typeface="Bookman Old Style" pitchFamily="18" charset="0"/>
              </a:rPr>
              <a:t>, на границе вечера и ночи становится лиловато-пепельным. Лунный свет делает его зеленоватым. </a:t>
            </a:r>
          </a:p>
          <a:p>
            <a:r>
              <a:rPr lang="ru-RU" sz="3000" i="1" dirty="0" smtClean="0">
                <a:latin typeface="Bookman Old Style" pitchFamily="18" charset="0"/>
              </a:rPr>
              <a:t>					(По А.Яблокову)</a:t>
            </a:r>
            <a:endParaRPr lang="ru-RU" sz="3000" i="1" dirty="0">
              <a:latin typeface="Bookman Old Style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85984" y="142873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357686" y="142873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85720" y="1928802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14480" y="1928802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071934" y="1928802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00364" y="2857496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357686" y="2857496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85720" y="3286124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43240" y="3286124"/>
            <a:ext cx="2071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57818" y="3286124"/>
            <a:ext cx="25717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857488" y="3714752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000628" y="3714752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786050" y="5143512"/>
            <a:ext cx="42148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85720" y="5570552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143504" y="5572140"/>
            <a:ext cx="271464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682597"/>
            <a:ext cx="8062912" cy="817577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Писатели (творческое задание) 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785926"/>
            <a:ext cx="8062912" cy="4786346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Однажды зимой мы отправились в лес. В             бору было тихо. Все было покрыто            снегом. В            воздухе носились            пушинки.            ветки украсились            инеем. В этом             	   наряде каждая ветка казалась удивительной.</a:t>
            </a:r>
            <a:endParaRPr lang="ru-RU" sz="3600" i="1" dirty="0">
              <a:latin typeface="Bookman Old Style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42976" y="385604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71736" y="278605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14348" y="557214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00430" y="499904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715140" y="392747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071802" y="4498982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72066" y="3355974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Авторский текст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44632"/>
            <a:ext cx="86439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latin typeface="Bookman Old Style" pitchFamily="18" charset="0"/>
              </a:rPr>
              <a:t>Однажды зимой мы отправились в лес. В густом сосновом бору было тихо. Все было покрыто белым ослепительным снегом. В холодном свежем воздухе носились белые пушинки. Кудрявые ветки украсились нежным пушистым инеем. В этом сказочном зимнем наряде каждая ветка казалась удивительной.</a:t>
            </a:r>
            <a:endParaRPr lang="ru-RU" sz="3600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hishk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1643050"/>
            <a:ext cx="9144000" cy="5214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4346" y="928670"/>
            <a:ext cx="9144064" cy="817577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Какое настроение у вас создает зимний пейзаж, какие чувства вызывает?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  <p:pic>
        <p:nvPicPr>
          <p:cNvPr id="5" name="YA.Frenkel_-_Zimniy_peyzazh_iz_k_f_ZHenshchini_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  <p:pic>
        <p:nvPicPr>
          <p:cNvPr id="4" name="Picture 8" descr="Shishk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5013325"/>
            <a:ext cx="7929586" cy="201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Примерный словарь: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лес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дремучий ,величавый, </a:t>
            </a:r>
            <a:r>
              <a:rPr lang="ru-RU" i="1" dirty="0" smtClean="0">
                <a:solidFill>
                  <a:schemeClr val="accent2"/>
                </a:solidFill>
                <a:latin typeface="Bookman Old Style" pitchFamily="18" charset="0"/>
              </a:rPr>
              <a:t>зимний, стоит непролазной стеной;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снег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искристый, </a:t>
            </a:r>
            <a:r>
              <a:rPr lang="ru-RU" i="1" dirty="0" smtClean="0">
                <a:solidFill>
                  <a:schemeClr val="accent2"/>
                </a:solidFill>
                <a:latin typeface="Bookman Old Style" pitchFamily="18" charset="0"/>
              </a:rPr>
              <a:t>пушистый, рыхлый, серебристый;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сосны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могучие, </a:t>
            </a:r>
            <a:r>
              <a:rPr lang="ru-RU" i="1" dirty="0" smtClean="0">
                <a:solidFill>
                  <a:schemeClr val="accent2"/>
                </a:solidFill>
                <a:latin typeface="Bookman Old Style" pitchFamily="18" charset="0"/>
              </a:rPr>
              <a:t>богатырские;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день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чудесный, великолепный;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небо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лазурное, прозрачное; </a:t>
            </a:r>
            <a:r>
              <a:rPr lang="ru-RU" i="1" dirty="0" smtClean="0">
                <a:solidFill>
                  <a:srgbClr val="28D311"/>
                </a:solidFill>
                <a:latin typeface="Bookman Old Style" pitchFamily="18" charset="0"/>
              </a:rPr>
              <a:t>погода</a:t>
            </a:r>
            <a:r>
              <a:rPr lang="ru-RU" i="1" dirty="0" smtClean="0">
                <a:solidFill>
                  <a:schemeClr val="accent2"/>
                </a:solidFill>
                <a:latin typeface="Bookman Old Style" pitchFamily="18" charset="0"/>
              </a:rPr>
              <a:t> – ясная солнечная, теплая, зимняя; </a:t>
            </a:r>
            <a:r>
              <a:rPr lang="ru-RU" i="1" dirty="0" smtClean="0">
                <a:solidFill>
                  <a:srgbClr val="33CC33"/>
                </a:solidFill>
                <a:latin typeface="Bookman Old Style" pitchFamily="18" charset="0"/>
              </a:rPr>
              <a:t>цвета </a:t>
            </a:r>
            <a:r>
              <a:rPr lang="ru-RU" i="1" dirty="0">
                <a:solidFill>
                  <a:srgbClr val="33CC33"/>
                </a:solidFill>
                <a:latin typeface="Bookman Old Style" pitchFamily="18" charset="0"/>
              </a:rPr>
              <a:t>картины</a:t>
            </a:r>
            <a:r>
              <a:rPr lang="ru-RU" i="1" dirty="0">
                <a:solidFill>
                  <a:schemeClr val="accent2"/>
                </a:solidFill>
                <a:latin typeface="Bookman Old Style" pitchFamily="18" charset="0"/>
              </a:rPr>
              <a:t> – тёплые, радостные, светлые.</a:t>
            </a:r>
            <a:endParaRPr lang="ru-RU" b="0" i="1" dirty="0">
              <a:solidFill>
                <a:srgbClr val="33CC33"/>
              </a:solidFill>
              <a:latin typeface="Bookman Old Style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ru-RU" sz="2000" b="0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0"/>
            <a:ext cx="9286940" cy="685800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endParaRPr lang="ru-RU" sz="4400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4400" i="1" dirty="0" smtClean="0">
                <a:solidFill>
                  <a:schemeClr val="accent1"/>
                </a:solidFill>
                <a:latin typeface="Bookman Old Style" pitchFamily="18" charset="0"/>
              </a:rPr>
              <a:t>Грамматика имени прилагательного</a:t>
            </a:r>
          </a:p>
          <a:p>
            <a:pPr algn="l">
              <a:buFont typeface="Wingdings" pitchFamily="2" charset="2"/>
              <a:buChar char="v"/>
            </a:pPr>
            <a:endParaRPr lang="ru-RU" sz="4400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4400" i="1" dirty="0" smtClean="0">
                <a:solidFill>
                  <a:schemeClr val="accent1"/>
                </a:solidFill>
                <a:latin typeface="Bookman Old Style" pitchFamily="18" charset="0"/>
              </a:rPr>
              <a:t>Орфография имени прилагательного</a:t>
            </a:r>
          </a:p>
          <a:p>
            <a:pPr algn="ctr">
              <a:buFont typeface="Wingdings" pitchFamily="2" charset="2"/>
              <a:buChar char="v"/>
            </a:pPr>
            <a:endParaRPr lang="ru-RU" sz="4400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4400" i="1" dirty="0" smtClean="0">
                <a:solidFill>
                  <a:schemeClr val="accent1"/>
                </a:solidFill>
                <a:latin typeface="Bookman Old Style" pitchFamily="18" charset="0"/>
              </a:rPr>
              <a:t>Работа по развитию речи</a:t>
            </a:r>
            <a:endParaRPr lang="ru-RU" sz="4400" i="1" dirty="0">
              <a:solidFill>
                <a:schemeClr val="accent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Домашнее задание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786058"/>
            <a:ext cx="7643866" cy="4857784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Написать сочинение – эссе по картине И.И.Шишкина «Зима», используя прилагательные разных разрядов. </a:t>
            </a:r>
            <a:endParaRPr lang="ru-RU" i="1" dirty="0">
              <a:latin typeface="Bookman Old Style" pitchFamily="18" charset="0"/>
            </a:endParaRPr>
          </a:p>
        </p:txBody>
      </p:sp>
      <p:pic>
        <p:nvPicPr>
          <p:cNvPr id="5" name="Picture 6" descr="вопрос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85860"/>
            <a:ext cx="20510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восл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1081088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786322"/>
            <a:ext cx="17113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825605"/>
            <a:ext cx="8062912" cy="817577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А сейчас попробуйте составить </a:t>
            </a:r>
            <a:r>
              <a:rPr lang="ru-RU" i="1" dirty="0" err="1" smtClean="0">
                <a:latin typeface="Bookman Old Style" pitchFamily="18" charset="0"/>
              </a:rPr>
              <a:t>синквейн</a:t>
            </a:r>
            <a:r>
              <a:rPr lang="ru-RU" i="1" dirty="0" smtClean="0">
                <a:latin typeface="Bookman Old Style" pitchFamily="18" charset="0"/>
              </a:rPr>
              <a:t> на тему «Имя прилагательное»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4033854"/>
            <a:ext cx="8062912" cy="1752600"/>
          </a:xfrm>
        </p:spPr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  <p:pic>
        <p:nvPicPr>
          <p:cNvPr id="4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000240"/>
            <a:ext cx="32337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714488"/>
            <a:ext cx="8715436" cy="3786214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Прилагательные.</a:t>
            </a:r>
          </a:p>
          <a:p>
            <a:pPr algn="l"/>
            <a:r>
              <a:rPr lang="ru-RU" sz="3600" i="1" dirty="0" smtClean="0">
                <a:latin typeface="Bookman Old Style" pitchFamily="18" charset="0"/>
              </a:rPr>
              <a:t>Краткие и полные.</a:t>
            </a:r>
          </a:p>
          <a:p>
            <a:pPr algn="l"/>
            <a:r>
              <a:rPr lang="ru-RU" sz="3600" i="1" dirty="0" smtClean="0">
                <a:latin typeface="Bookman Old Style" pitchFamily="18" charset="0"/>
              </a:rPr>
              <a:t>Описывают, украшают, удивляют.</a:t>
            </a:r>
          </a:p>
          <a:p>
            <a:pPr algn="l"/>
            <a:r>
              <a:rPr lang="ru-RU" sz="3600" i="1" dirty="0" smtClean="0">
                <a:latin typeface="Bookman Old Style" pitchFamily="18" charset="0"/>
              </a:rPr>
              <a:t>Без них речь бедна!</a:t>
            </a:r>
          </a:p>
          <a:p>
            <a:pPr algn="l"/>
            <a:r>
              <a:rPr lang="ru-RU" sz="3600" i="1" dirty="0" smtClean="0">
                <a:latin typeface="Bookman Old Style" pitchFamily="18" charset="0"/>
              </a:rPr>
              <a:t>Эпитеты.</a:t>
            </a:r>
          </a:p>
          <a:p>
            <a:pPr algn="l"/>
            <a:endParaRPr lang="ru-RU" i="1" dirty="0">
              <a:latin typeface="Bookman Old Style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357422" y="6105556"/>
            <a:ext cx="5357850" cy="75246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Работы анализируются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285860"/>
            <a:ext cx="8929718" cy="4357718"/>
          </a:xfrm>
        </p:spPr>
        <p:txBody>
          <a:bodyPr>
            <a:normAutofit/>
          </a:bodyPr>
          <a:lstStyle/>
          <a:p>
            <a:pPr lvl="0" algn="l">
              <a:defRPr/>
            </a:pPr>
            <a:endParaRPr lang="ru-RU" sz="3200" i="1" dirty="0" smtClean="0">
              <a:latin typeface="Bookman Old Style" pitchFamily="18" charset="0"/>
            </a:endParaRPr>
          </a:p>
          <a:p>
            <a:pPr lvl="0" algn="l">
              <a:defRPr/>
            </a:pPr>
            <a:r>
              <a:rPr lang="ru-RU" sz="3200" i="1" dirty="0" smtClean="0">
                <a:latin typeface="Bookman Old Style" pitchFamily="18" charset="0"/>
              </a:rPr>
              <a:t>Признак</a:t>
            </a:r>
          </a:p>
          <a:p>
            <a:pPr lvl="0" algn="l">
              <a:defRPr/>
            </a:pPr>
            <a:r>
              <a:rPr lang="ru-RU" sz="3200" i="1" dirty="0" smtClean="0">
                <a:latin typeface="Bookman Old Style" pitchFamily="18" charset="0"/>
              </a:rPr>
              <a:t>Такой разнообразный</a:t>
            </a:r>
          </a:p>
          <a:p>
            <a:pPr lvl="0" algn="l">
              <a:defRPr/>
            </a:pPr>
            <a:r>
              <a:rPr lang="ru-RU" sz="3200" i="1" dirty="0" smtClean="0">
                <a:latin typeface="Bookman Old Style" pitchFamily="18" charset="0"/>
              </a:rPr>
              <a:t>Определит, опишет, охарактеризует</a:t>
            </a:r>
          </a:p>
          <a:p>
            <a:pPr lvl="0" algn="l">
              <a:defRPr/>
            </a:pPr>
            <a:r>
              <a:rPr lang="ru-RU" sz="3200" i="1" dirty="0" smtClean="0">
                <a:latin typeface="Bookman Old Style" pitchFamily="18" charset="0"/>
              </a:rPr>
              <a:t>О, прилагательное, ты украшение нашей речи</a:t>
            </a:r>
          </a:p>
          <a:p>
            <a:pPr lvl="0" algn="l">
              <a:defRPr/>
            </a:pPr>
            <a:r>
              <a:rPr lang="ru-RU" sz="3200" i="1" dirty="0" smtClean="0">
                <a:latin typeface="Bookman Old Style" pitchFamily="18" charset="0"/>
              </a:rPr>
              <a:t>Тебя нам надо знать, беречь</a:t>
            </a:r>
          </a:p>
          <a:p>
            <a:pPr lvl="0" algn="l">
              <a:defRPr/>
            </a:pPr>
            <a:endParaRPr lang="ru-RU" i="1" dirty="0" smtClean="0">
              <a:latin typeface="Bookman Old Style" pitchFamily="18" charset="0"/>
            </a:endParaRPr>
          </a:p>
          <a:p>
            <a:pPr algn="l"/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3108" y="5819804"/>
            <a:ext cx="5357850" cy="75246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Работы анализируются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929718" cy="1643074"/>
          </a:xfrm>
        </p:spPr>
        <p:txBody>
          <a:bodyPr>
            <a:noAutofit/>
          </a:bodyPr>
          <a:lstStyle/>
          <a:p>
            <a:pPr algn="l"/>
            <a:r>
              <a:rPr lang="ru-RU" sz="3200" i="1" dirty="0" smtClean="0">
                <a:latin typeface="Bookman Old Style" pitchFamily="18" charset="0"/>
              </a:rPr>
              <a:t>Давайте попробуем оценить вашу работу с помощью прилагательных. Какие вы?</a:t>
            </a:r>
            <a:endParaRPr lang="ru-RU" sz="32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8" y="4500570"/>
            <a:ext cx="2031192" cy="607216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умные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14282" y="2000240"/>
            <a:ext cx="3643338" cy="114300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любознательные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4143380"/>
            <a:ext cx="3286148" cy="92869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трудолюбивые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14348" y="3000372"/>
            <a:ext cx="2643206" cy="607216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успешные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929322" y="6000768"/>
            <a:ext cx="4071966" cy="64294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внимательные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571472" y="5715016"/>
            <a:ext cx="3714776" cy="607216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эрудированные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5857884" y="3143248"/>
            <a:ext cx="3214710" cy="100013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старательные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857720" y="2000240"/>
            <a:ext cx="4286280" cy="78581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R="36576">
              <a:buClr>
                <a:schemeClr val="accent1"/>
              </a:buClr>
              <a:buSzPct val="80000"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интеллектуальные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23" name="Picture 5" descr="76647155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928934"/>
            <a:ext cx="3600450" cy="2946400"/>
          </a:xfrm>
          <a:prstGeom prst="rect">
            <a:avLst/>
          </a:prstGeom>
          <a:noFill/>
        </p:spPr>
      </p:pic>
      <p:sp>
        <p:nvSpPr>
          <p:cNvPr id="24" name="Line 12"/>
          <p:cNvSpPr>
            <a:spLocks noChangeShapeType="1"/>
          </p:cNvSpPr>
          <p:nvPr/>
        </p:nvSpPr>
        <p:spPr bwMode="auto">
          <a:xfrm flipV="1">
            <a:off x="2500298" y="5000636"/>
            <a:ext cx="1071570" cy="64294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Line 12"/>
          <p:cNvSpPr>
            <a:spLocks noChangeShapeType="1"/>
          </p:cNvSpPr>
          <p:nvPr/>
        </p:nvSpPr>
        <p:spPr bwMode="auto">
          <a:xfrm>
            <a:off x="3428992" y="2571744"/>
            <a:ext cx="714380" cy="64294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 flipV="1">
            <a:off x="5929322" y="3786190"/>
            <a:ext cx="1000132" cy="42862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 flipV="1">
            <a:off x="5500694" y="2500306"/>
            <a:ext cx="500066" cy="92869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Line 12"/>
          <p:cNvSpPr>
            <a:spLocks noChangeShapeType="1"/>
          </p:cNvSpPr>
          <p:nvPr/>
        </p:nvSpPr>
        <p:spPr bwMode="auto">
          <a:xfrm>
            <a:off x="5786446" y="5572140"/>
            <a:ext cx="857256" cy="50006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" name="Line 12"/>
          <p:cNvSpPr>
            <a:spLocks noChangeShapeType="1"/>
          </p:cNvSpPr>
          <p:nvPr/>
        </p:nvSpPr>
        <p:spPr bwMode="auto">
          <a:xfrm>
            <a:off x="2714612" y="3571876"/>
            <a:ext cx="928694" cy="35719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285750" y="285728"/>
            <a:ext cx="8501063" cy="1143000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Cambria Math" pitchFamily="18" charset="0"/>
              </a:rPr>
              <a:t>ВАШЕ   НАСТРОЕНИЕ СЕГОДНЯ</a:t>
            </a:r>
          </a:p>
        </p:txBody>
      </p:sp>
      <p:pic>
        <p:nvPicPr>
          <p:cNvPr id="5" name="Picture 6" descr="sa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786063"/>
            <a:ext cx="30003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36_2_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571750"/>
            <a:ext cx="30178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О какой части речи идет речь?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571768"/>
            <a:ext cx="8715404" cy="4572008"/>
          </a:xfrm>
        </p:spPr>
        <p:txBody>
          <a:bodyPr>
            <a:no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Со мною ваша речь красива и точна,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Когда же нет меня – она, увы, бедна.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Людей, зверей, мир чувств, понятий, вещь                                 							       любую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Соцветьем дивных слов легко определю я. </a:t>
            </a:r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1414"/>
            <a:ext cx="8062912" cy="817577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Ключ.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ru-RU" i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42852"/>
            <a:ext cx="8062912" cy="898521"/>
          </a:xfrm>
        </p:spPr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Восстанови правило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Имя прилагательное -                 часть речи, которая обозначает                 и отвечает на вопросы</a:t>
            </a:r>
            <a:endParaRPr lang="ru-RU" i="1" dirty="0">
              <a:latin typeface="Bookman Old Style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143504" y="2643182"/>
            <a:ext cx="1714512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857884" y="3143248"/>
            <a:ext cx="1714512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929190" y="3571876"/>
            <a:ext cx="1714512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ag00317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638448"/>
            <a:ext cx="323373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Елена\Desktop\pavelmoscow_DSC01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3838" y="2498725"/>
            <a:ext cx="3898900" cy="3302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Выбери морфологические признаки, свойственные прилагательному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643182"/>
            <a:ext cx="1745440" cy="535778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время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3393288"/>
            <a:ext cx="1745440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падеж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4107668"/>
            <a:ext cx="1745440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число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71472" y="4822048"/>
            <a:ext cx="3286148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спряжение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6715140" y="4822048"/>
            <a:ext cx="1745440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род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786546" y="4179106"/>
            <a:ext cx="2357454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склонение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715140" y="3536164"/>
            <a:ext cx="1745440" cy="535778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разряд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6572264" y="2285992"/>
            <a:ext cx="3714776" cy="107157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с</a:t>
            </a:r>
            <a:r>
              <a:rPr kumimoji="0" lang="ru-RU" sz="3000" b="0" i="1" u="none" strike="noStrike" kern="1200" cap="none" spc="0" normalizeH="0" baseline="0" noProof="0" dirty="0" err="1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тепени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сравнения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858280" cy="2389189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latin typeface="Bookman Old Style" pitchFamily="18" charset="0"/>
              </a:rPr>
              <a:t>Подбери примеры предложений с прилагательными, употребленными в </a:t>
            </a:r>
            <a:r>
              <a:rPr lang="ru-RU" sz="3600" i="1" dirty="0" err="1" smtClean="0">
                <a:latin typeface="Bookman Old Style" pitchFamily="18" charset="0"/>
              </a:rPr>
              <a:t>соостветсвии</a:t>
            </a:r>
            <a:r>
              <a:rPr lang="ru-RU" sz="3600" i="1" dirty="0" smtClean="0">
                <a:latin typeface="Bookman Old Style" pitchFamily="18" charset="0"/>
              </a:rPr>
              <a:t> с данными схемами:</a:t>
            </a:r>
            <a:endParaRPr lang="ru-RU" sz="36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357430"/>
            <a:ext cx="2357454" cy="4143404"/>
          </a:xfrm>
        </p:spPr>
        <p:txBody>
          <a:bodyPr/>
          <a:lstStyle/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1.прил.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качеств.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крат. ф.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ж.р.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ед.ч.</a:t>
            </a:r>
          </a:p>
          <a:p>
            <a:pPr marL="514350" indent="-514350" algn="l"/>
            <a:r>
              <a:rPr lang="ru-RU" i="1" dirty="0" smtClean="0">
                <a:latin typeface="Bookman Old Style" pitchFamily="18" charset="0"/>
              </a:rPr>
              <a:t>сказуемое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857488" y="2357430"/>
            <a:ext cx="164307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929454" y="2357430"/>
            <a:ext cx="164307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786314" y="2357430"/>
            <a:ext cx="164307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143240" y="2357430"/>
            <a:ext cx="164307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500430" y="2357430"/>
            <a:ext cx="235745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2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.прил.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относит.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м.р.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В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.п.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е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д.ч.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определение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6286512" y="2357430"/>
            <a:ext cx="2357454" cy="414340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3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.прил.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err="1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притяж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ж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.р.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И</a:t>
            </a: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.п.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е</a:t>
            </a: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д.ч.</a:t>
            </a:r>
          </a:p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определение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0" y="5643578"/>
            <a:ext cx="9144000" cy="121442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28660" y="5572140"/>
            <a:ext cx="9144000" cy="1285884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514350" marR="36576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Сделайте вывод о синтаксической роли прилагательного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accent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062912" cy="746139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Ключ: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500174"/>
            <a:ext cx="8062912" cy="5357826"/>
          </a:xfrm>
        </p:spPr>
        <p:txBody>
          <a:bodyPr>
            <a:normAutofit/>
          </a:bodyPr>
          <a:lstStyle/>
          <a:p>
            <a:pPr marL="742950" indent="-742950" algn="l"/>
            <a:r>
              <a:rPr lang="ru-RU" sz="3600" i="1" dirty="0" smtClean="0">
                <a:latin typeface="Bookman Old Style" pitchFamily="18" charset="0"/>
              </a:rPr>
              <a:t>1. Необъятна наша Родина.</a:t>
            </a:r>
          </a:p>
          <a:p>
            <a:pPr marL="742950" indent="-742950" algn="l"/>
            <a:endParaRPr lang="ru-RU" sz="1800" i="1" dirty="0" smtClean="0">
              <a:latin typeface="Bookman Old Style" pitchFamily="18" charset="0"/>
            </a:endParaRPr>
          </a:p>
          <a:p>
            <a:pPr marL="514350" indent="-514350" algn="l"/>
            <a:r>
              <a:rPr lang="ru-RU" sz="3600" i="1" dirty="0" smtClean="0">
                <a:latin typeface="Bookman Old Style" pitchFamily="18" charset="0"/>
              </a:rPr>
              <a:t>2. В зимний холод всякий молод.</a:t>
            </a:r>
          </a:p>
          <a:p>
            <a:pPr marL="514350" indent="-514350" algn="l"/>
            <a:endParaRPr lang="ru-RU" sz="1800" i="1" dirty="0" smtClean="0">
              <a:latin typeface="Bookman Old Style" pitchFamily="18" charset="0"/>
            </a:endParaRPr>
          </a:p>
          <a:p>
            <a:pPr marL="514350" indent="-514350" algn="l"/>
            <a:r>
              <a:rPr lang="ru-RU" sz="3600" i="1" dirty="0" smtClean="0">
                <a:latin typeface="Bookman Old Style" pitchFamily="18" charset="0"/>
              </a:rPr>
              <a:t>3. Материнская молитва и со дна моря достанет.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14414" y="2071678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214414" y="2000240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24"/>
            <a:ext cx="9001156" cy="2071702"/>
          </a:xfrm>
        </p:spPr>
        <p:txBody>
          <a:bodyPr>
            <a:normAutofit/>
          </a:bodyPr>
          <a:lstStyle/>
          <a:p>
            <a:pPr algn="l"/>
            <a:r>
              <a:rPr lang="ru-RU" sz="3200" i="1" dirty="0" smtClean="0">
                <a:latin typeface="Bookman Old Style" pitchFamily="18" charset="0"/>
              </a:rPr>
              <a:t>Найти ошибку в разрядах имени прилагательного. Переместите прилагательные так, чтобы они соответствовали своим разрядам.</a:t>
            </a:r>
            <a:endParaRPr lang="ru-RU" sz="3200" i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14554"/>
            <a:ext cx="3429024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>
                <a:latin typeface="Bookman Old Style" pitchFamily="18" charset="0"/>
              </a:rPr>
              <a:t>Качественные: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Зимний лес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Ночная буря</a:t>
            </a:r>
          </a:p>
          <a:p>
            <a:pPr algn="l"/>
            <a:r>
              <a:rPr lang="ru-RU" i="1" dirty="0" smtClean="0">
                <a:latin typeface="Bookman Old Style" pitchFamily="18" charset="0"/>
              </a:rPr>
              <a:t>Чудесный день</a:t>
            </a:r>
            <a:endParaRPr lang="ru-RU" i="1" dirty="0">
              <a:latin typeface="Bookman Old Style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857752" y="2285992"/>
            <a:ext cx="4143404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Притяжательные: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Холодный ветер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Медвежья берлога</a:t>
            </a: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85720" y="4214818"/>
            <a:ext cx="3857652" cy="1752600"/>
          </a:xfrm>
          <a:prstGeom prst="rect">
            <a:avLst/>
          </a:prstGeom>
        </p:spPr>
        <p:txBody>
          <a:bodyPr vert="horz" anchor="t">
            <a:normAutofit lnSpcReduction="10000"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Относительные: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Заячьи следы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Февральский</a:t>
            </a:r>
            <a:r>
              <a:rPr kumimoji="0" lang="ru-RU" sz="3000" b="0" i="1" u="none" strike="noStrike" kern="1200" cap="none" spc="0" normalizeH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мороз</a:t>
            </a:r>
            <a:endParaRPr kumimoji="0" lang="ru-RU" sz="3000" b="0" i="1" u="none" strike="noStrike" kern="1200" cap="none" spc="0" normalizeH="0" baseline="0" noProof="0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786314" y="4214818"/>
            <a:ext cx="3857652" cy="17526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Количественные: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3000" i="1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latin typeface="Bookman Old Style" pitchFamily="18" charset="0"/>
              </a:rPr>
              <a:t>Легкая поземка</a:t>
            </a: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1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Птичье</a:t>
            </a:r>
            <a:r>
              <a:rPr kumimoji="0" lang="ru-RU" sz="3000" b="0" i="1" u="none" strike="noStrike" kern="1200" cap="none" spc="0" normalizeH="0" noProof="0" dirty="0" smtClean="0"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пение</a:t>
            </a:r>
            <a:endParaRPr kumimoji="0" lang="ru-RU" sz="3000" b="0" i="1" u="none" strike="noStrike" kern="1200" cap="none" spc="0" normalizeH="0" baseline="0" noProof="0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36576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1" u="none" strike="noStrike" kern="1200" cap="none" spc="0" normalizeH="0" baseline="0" noProof="0" dirty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8596" y="2643182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29190" y="2786058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8596" y="4643446"/>
            <a:ext cx="335758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929190" y="4714884"/>
            <a:ext cx="335758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474</TotalTime>
  <Words>907</Words>
  <Application>Microsoft Office PowerPoint</Application>
  <PresentationFormat>Экран (4:3)</PresentationFormat>
  <Paragraphs>205</Paragraphs>
  <Slides>40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Яркая</vt:lpstr>
      <vt:lpstr>       Повторение и обобщение по теме «Имя прилагательное»</vt:lpstr>
      <vt:lpstr>Цели урока: закрепить и обобщить изученное об имени прилагательном, а именно: </vt:lpstr>
      <vt:lpstr>Слайд 3</vt:lpstr>
      <vt:lpstr>О какой части речи идет речь?</vt:lpstr>
      <vt:lpstr>Восстанови правило</vt:lpstr>
      <vt:lpstr>Выбери морфологические признаки, свойственные прилагательному</vt:lpstr>
      <vt:lpstr>Подбери примеры предложений с прилагательными, употребленными в соостветсвии с данными схемами:</vt:lpstr>
      <vt:lpstr>Ключ:</vt:lpstr>
      <vt:lpstr>Найти ошибку в разрядах имени прилагательного. Переместите прилагательные так, чтобы они соответствовали своим разрядам.</vt:lpstr>
      <vt:lpstr>Ключ:</vt:lpstr>
      <vt:lpstr>О каком свойстве прилагательного говорят эти рисунки?</vt:lpstr>
      <vt:lpstr>Посмотрите на эти горы.</vt:lpstr>
      <vt:lpstr>Стилистическая минутка «Поспешишь – людей насмешишь»</vt:lpstr>
      <vt:lpstr>Ключ:</vt:lpstr>
      <vt:lpstr>Докажи, что род, число, падеж имен прилагательных зависят от существительного</vt:lpstr>
      <vt:lpstr>Дифференцированное задание к тексту</vt:lpstr>
      <vt:lpstr>Выполните синтаксический разбор предложения, используя разноцветные маркеры.</vt:lpstr>
      <vt:lpstr>Слайд 18</vt:lpstr>
      <vt:lpstr>Слайд 19</vt:lpstr>
      <vt:lpstr>Вставьте пропущенные буквы и выделите суффиксы. Объясни правописание. Распределите в 2 столбика</vt:lpstr>
      <vt:lpstr> Найдите строчку, где во всех словах пишется одна буква н. </vt:lpstr>
      <vt:lpstr>Тест</vt:lpstr>
      <vt:lpstr>Ключ.</vt:lpstr>
      <vt:lpstr>Текст для наблюдения</vt:lpstr>
      <vt:lpstr>Ключ.</vt:lpstr>
      <vt:lpstr>Писатели (творческое задание) </vt:lpstr>
      <vt:lpstr>Авторский текст</vt:lpstr>
      <vt:lpstr>Какое настроение у вас создает зимний пейзаж, какие чувства вызывает?</vt:lpstr>
      <vt:lpstr>Ключ.</vt:lpstr>
      <vt:lpstr>Домашнее задание</vt:lpstr>
      <vt:lpstr>А сейчас попробуйте составить синквейн на тему «Имя прилагательное»</vt:lpstr>
      <vt:lpstr>Ключ.</vt:lpstr>
      <vt:lpstr>Ключ.</vt:lpstr>
      <vt:lpstr>Давайте попробуем оценить вашу работу с помощью прилагательных. Какие вы?</vt:lpstr>
      <vt:lpstr>Слайд 35</vt:lpstr>
      <vt:lpstr>Ключ.</vt:lpstr>
      <vt:lpstr>Ключ.</vt:lpstr>
      <vt:lpstr>Ключ.</vt:lpstr>
      <vt:lpstr>Ключ.</vt:lpstr>
      <vt:lpstr>Ключ.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и обобщение по теме «Имя прилагательное»</dc:title>
  <dc:creator>Елена</dc:creator>
  <cp:lastModifiedBy>Елена</cp:lastModifiedBy>
  <cp:revision>53</cp:revision>
  <dcterms:created xsi:type="dcterms:W3CDTF">2013-02-11T12:02:49Z</dcterms:created>
  <dcterms:modified xsi:type="dcterms:W3CDTF">2014-11-26T18:03:52Z</dcterms:modified>
</cp:coreProperties>
</file>