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6"/>
  </p:notesMasterIdLst>
  <p:sldIdLst>
    <p:sldId id="263" r:id="rId2"/>
    <p:sldId id="324" r:id="rId3"/>
    <p:sldId id="325" r:id="rId4"/>
    <p:sldId id="284" r:id="rId5"/>
    <p:sldId id="314" r:id="rId6"/>
    <p:sldId id="259" r:id="rId7"/>
    <p:sldId id="258" r:id="rId8"/>
    <p:sldId id="265" r:id="rId9"/>
    <p:sldId id="315" r:id="rId10"/>
    <p:sldId id="272" r:id="rId11"/>
    <p:sldId id="316" r:id="rId12"/>
    <p:sldId id="317" r:id="rId13"/>
    <p:sldId id="318" r:id="rId14"/>
    <p:sldId id="267" r:id="rId15"/>
    <p:sldId id="320" r:id="rId16"/>
    <p:sldId id="305" r:id="rId17"/>
    <p:sldId id="296" r:id="rId18"/>
    <p:sldId id="319" r:id="rId19"/>
    <p:sldId id="304" r:id="rId20"/>
    <p:sldId id="310" r:id="rId21"/>
    <p:sldId id="321" r:id="rId22"/>
    <p:sldId id="261" r:id="rId23"/>
    <p:sldId id="286" r:id="rId24"/>
    <p:sldId id="301" r:id="rId25"/>
    <p:sldId id="302" r:id="rId26"/>
    <p:sldId id="322" r:id="rId27"/>
    <p:sldId id="313" r:id="rId28"/>
    <p:sldId id="306" r:id="rId29"/>
    <p:sldId id="307" r:id="rId30"/>
    <p:sldId id="323" r:id="rId31"/>
    <p:sldId id="308" r:id="rId32"/>
    <p:sldId id="297" r:id="rId33"/>
    <p:sldId id="300" r:id="rId34"/>
    <p:sldId id="30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9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2787"/>
    <p:restoredTop sz="90845" autoAdjust="0"/>
  </p:normalViewPr>
  <p:slideViewPr>
    <p:cSldViewPr>
      <p:cViewPr varScale="1">
        <p:scale>
          <a:sx n="66" d="100"/>
          <a:sy n="66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75EFF69-ADD7-488A-8462-B540B46C064C}" type="datetimeFigureOut">
              <a:rPr lang="ru-RU"/>
              <a:pPr>
                <a:defRPr/>
              </a:pPr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2922E18-4309-4F4B-908E-76FE3DA60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2450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EAC72B00-DA22-4059-BCB3-5341A1510440}" type="slidenum">
              <a:rPr lang="ru-RU" sz="1200" smtClean="0"/>
              <a:pPr eaLnBrk="1" hangingPunct="1"/>
              <a:t>20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922E18-4309-4F4B-908E-76FE3DA605FF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2776A-98D4-4066-A24A-5008E7CEF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9972728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A5062-B0B7-4106-8F6E-EE25D908F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3833500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D1E84-E858-4255-BCFB-B77268421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951513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8AE56-299A-4B44-BCA3-E80FD4B89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621842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76E0B-9F4F-403F-AE0D-C2E9912E9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8031639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D14BA-898B-4C1F-841C-9A75A0F16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2092527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401F-6603-430D-BD67-3801BA264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617925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DF1C-B26B-43A9-ACF3-A355AA68A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6935582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52999-9D35-4567-96FF-92D150E33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8657901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CC3C6-F67A-44D4-A13D-4E6D5D341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350086"/>
      </p:ext>
    </p:extLst>
  </p:cSld>
  <p:clrMapOvr>
    <a:masterClrMapping/>
  </p:clrMapOvr>
  <p:transition spd="med">
    <p:wheel spokes="1"/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92E6F-BAAC-4511-BF80-FCF730218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6763776"/>
      </p:ext>
    </p:extLst>
  </p:cSld>
  <p:clrMapOvr>
    <a:masterClrMapping/>
  </p:clrMapOvr>
  <p:transition spd="med">
    <p:wheel spokes="1"/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420F8A-D6C4-40E3-8F5F-F9F76BA13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text=%D0%B6%D0%B5%D0%BB%D0%B5%D0%B7%D0%BE&amp;pos=4&amp;rpt=simage&amp;uinfo=sw-1285-sh-641-fw-1060-fh-448-pd-1&amp;img_url=http://facte.ru/wp-content/uploads/2011/10/iron-300x22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www.rcsb.org/pdb/education_discussion/molecule_of_the_month/images/2dhb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hyperlink" Target="http://img1.liveinternet.ru/images/attach/c/1/60/307/60307750_krov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slide" Target="slide27.xml"/><Relationship Id="rId5" Type="http://schemas.openxmlformats.org/officeDocument/2006/relationships/slide" Target="slide14.xml"/><Relationship Id="rId10" Type="http://schemas.openxmlformats.org/officeDocument/2006/relationships/slide" Target="slide32.xml"/><Relationship Id="rId4" Type="http://schemas.openxmlformats.org/officeDocument/2006/relationships/slide" Target="slide7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ru.wikipedia.org/wiki/%D0%9B%D0%B8%D0%BC%D0%BE%D0%BD%D0%B8%D1%82" TargetMode="External"/><Relationship Id="rId7" Type="http://schemas.openxmlformats.org/officeDocument/2006/relationships/hyperlink" Target="http://www.7granei.ru/file/57283.jpg" TargetMode="External"/><Relationship Id="rId2" Type="http://schemas.openxmlformats.org/officeDocument/2006/relationships/hyperlink" Target="http://ru.wikipedia.org/wiki/%D0%9C%D0%B0%D0%B3%D0%BD%D0%B5%D1%82%D0%B8%D1%82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2.png"/><Relationship Id="rId5" Type="http://schemas.openxmlformats.org/officeDocument/2006/relationships/hyperlink" Target="http://www.kabinetgeo.narod.ru/burgel_big.JPG" TargetMode="External"/><Relationship Id="rId10" Type="http://schemas.openxmlformats.org/officeDocument/2006/relationships/image" Target="../media/image11.jpeg"/><Relationship Id="rId4" Type="http://schemas.openxmlformats.org/officeDocument/2006/relationships/hyperlink" Target="http://ru.wikipedia.org/wiki/%D0%93%D0%B5%D0%BC%D0%B0%D1%82%D0%B8%D1%82" TargetMode="External"/><Relationship Id="rId9" Type="http://schemas.openxmlformats.org/officeDocument/2006/relationships/hyperlink" Target="http://www.catalogmineralov.ru/pic/2008/115445291008.jp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rmnt.ru/sites/default/files/metal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0" y="4714884"/>
            <a:ext cx="2466975" cy="184943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Блок-схема: знак завершения 3"/>
          <p:cNvSpPr/>
          <p:nvPr/>
        </p:nvSpPr>
        <p:spPr>
          <a:xfrm>
            <a:off x="428596" y="142852"/>
            <a:ext cx="8429684" cy="2143140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РАЗРАБОТКА ТЕМЫ 9 КЛАССА: 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«ЖЕЛЕЗО И ЕГО </a:t>
            </a:r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СОЕДИНЕНИЯ»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428596" y="2714620"/>
            <a:ext cx="8358217" cy="192882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Работу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выполнила: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химии  </a:t>
            </a:r>
          </a:p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сш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№20 имени А.С.Пушкина</a:t>
            </a:r>
          </a:p>
          <a:p>
            <a:pPr algn="ctr">
              <a:defRPr/>
            </a:pP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Сапарова 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Жанат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Изимгаливна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00826" y="4786322"/>
            <a:ext cx="2261042" cy="17906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3500430" y="2357430"/>
            <a:ext cx="1785938" cy="1835408"/>
          </a:xfrm>
          <a:prstGeom prst="octag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8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</a:t>
            </a:r>
            <a:r>
              <a:rPr lang="ru-RU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115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трелка влево 2"/>
          <p:cNvSpPr/>
          <p:nvPr/>
        </p:nvSpPr>
        <p:spPr>
          <a:xfrm rot="1647631">
            <a:off x="2708275" y="2165350"/>
            <a:ext cx="835025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верх 3"/>
          <p:cNvSpPr/>
          <p:nvPr/>
        </p:nvSpPr>
        <p:spPr>
          <a:xfrm>
            <a:off x="4143375" y="1643063"/>
            <a:ext cx="484188" cy="5492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5429250" y="3000375"/>
            <a:ext cx="785813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8792570">
            <a:off x="5138738" y="3910012"/>
            <a:ext cx="484188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214283" y="1571625"/>
            <a:ext cx="2428906" cy="134165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Порядковый номер:</a:t>
            </a:r>
            <a:endParaRPr lang="ru-RU" sz="2800" b="1" i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8" name="TextBox 7"/>
          <p:cNvSpPr txBox="1">
            <a:spLocks noChangeArrowheads="1"/>
          </p:cNvSpPr>
          <p:nvPr/>
        </p:nvSpPr>
        <p:spPr bwMode="auto">
          <a:xfrm>
            <a:off x="3071813" y="214313"/>
            <a:ext cx="2928937" cy="1341656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период:</a:t>
            </a:r>
          </a:p>
          <a:p>
            <a:pPr algn="ctr">
              <a:defRPr/>
            </a:pPr>
            <a:endParaRPr lang="ru-RU" sz="2800" b="1" i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9" name="TextBox 8"/>
          <p:cNvSpPr txBox="1">
            <a:spLocks noChangeArrowheads="1"/>
          </p:cNvSpPr>
          <p:nvPr/>
        </p:nvSpPr>
        <p:spPr bwMode="auto">
          <a:xfrm>
            <a:off x="3714750" y="4643438"/>
            <a:ext cx="5214938" cy="15323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Электронная формула:</a:t>
            </a:r>
          </a:p>
          <a:p>
            <a:pPr>
              <a:defRPr/>
            </a:pPr>
            <a:endParaRPr lang="ru-RU" sz="2800" b="1" i="1" dirty="0" smtClean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800" b="1" i="1" dirty="0" smtClean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6286500" y="1714500"/>
            <a:ext cx="2500313" cy="15323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9933FF"/>
                </a:solidFill>
              </a:rPr>
              <a:t>Группа и подгруппа:</a:t>
            </a:r>
          </a:p>
          <a:p>
            <a:pPr algn="ctr">
              <a:defRPr/>
            </a:pPr>
            <a:endParaRPr lang="ru-RU" sz="2800" b="1" i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http://www.bsh.kz/img/news/13191886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2000233" cy="12858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29454" y="214290"/>
            <a:ext cx="2000264" cy="133350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3" name="Скругленный прямоугольник 12"/>
          <p:cNvSpPr/>
          <p:nvPr/>
        </p:nvSpPr>
        <p:spPr>
          <a:xfrm>
            <a:off x="285750" y="3643313"/>
            <a:ext cx="3000375" cy="2145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Возможные степени окисления:</a:t>
            </a:r>
          </a:p>
          <a:p>
            <a:pPr>
              <a:defRPr/>
            </a:pPr>
            <a:endParaRPr lang="ru-RU" b="1" i="1" dirty="0" smtClean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i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лево 13"/>
          <p:cNvSpPr/>
          <p:nvPr/>
        </p:nvSpPr>
        <p:spPr>
          <a:xfrm rot="20086073">
            <a:off x="2563813" y="3084513"/>
            <a:ext cx="835025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Управляющая кнопка: далее 14">
            <a:hlinkClick r:id="" action="ppaction://noaction" highlightClick="1"/>
            <a:hlinkHover r:id="rId4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5127" grpId="0" animBg="1"/>
      <p:bldP spid="5128" grpId="0" animBg="1"/>
      <p:bldP spid="5129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71472" y="1214422"/>
            <a:ext cx="7858180" cy="42148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  <a:latin typeface="Cambria" pitchFamily="18" charset="0"/>
              </a:rPr>
              <a:t>Третья остановка </a:t>
            </a:r>
            <a:r>
              <a:rPr lang="ru-RU" sz="4800" b="1" i="1" dirty="0" smtClean="0">
                <a:solidFill>
                  <a:srgbClr val="C00000"/>
                </a:solidFill>
                <a:latin typeface="Cambria" pitchFamily="18" charset="0"/>
              </a:rPr>
              <a:t>«Физические свойства»</a:t>
            </a:r>
            <a:endParaRPr lang="ru-RU" sz="48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642910" y="714356"/>
            <a:ext cx="8072494" cy="5500726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Металлический блеск: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Твердость: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Пластичность: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Электропроводность: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Плотность: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Температура плавления:</a:t>
            </a:r>
          </a:p>
          <a:p>
            <a:endParaRPr lang="ru-RU" sz="3600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7158" y="785794"/>
            <a:ext cx="8429684" cy="485778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Cambria" pitchFamily="18" charset="0"/>
              </a:rPr>
              <a:t>Четвертая остановка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ambria" pitchFamily="18" charset="0"/>
              </a:rPr>
              <a:t>«Экспериментальная. Химические свойства»</a:t>
            </a:r>
            <a:endParaRPr lang="ru-RU" sz="40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714375" y="1071563"/>
            <a:ext cx="4572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ru-RU" sz="2000"/>
          </a:p>
          <a:p>
            <a:pPr lvl="2" eaLnBrk="0" hangingPunct="0"/>
            <a:endParaRPr lang="ru-RU"/>
          </a:p>
        </p:txBody>
      </p:sp>
      <p:sp>
        <p:nvSpPr>
          <p:cNvPr id="11267" name="Прямоугольник 4"/>
          <p:cNvSpPr>
            <a:spLocks noChangeArrowheads="1"/>
          </p:cNvSpPr>
          <p:nvPr/>
        </p:nvSpPr>
        <p:spPr bwMode="auto">
          <a:xfrm>
            <a:off x="2286000" y="4857750"/>
            <a:ext cx="5857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 eaLnBrk="0" hangingPunct="0"/>
            <a:r>
              <a:rPr lang="ru-RU" sz="6000"/>
              <a:t>       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50" y="214313"/>
            <a:ext cx="8429625" cy="12715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i="1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Реакции с простыми веществами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813" y="1857374"/>
            <a:ext cx="6429375" cy="13573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Железо сгорает в чистом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кислороде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нагревании: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313" y="3500438"/>
            <a:ext cx="5857875" cy="13573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Реагирует с порошком серы при нагревании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57313" y="5214938"/>
            <a:ext cx="5715000" cy="12144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Реагирует с галогенами при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нагревании: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noaction" highlightClick="1"/>
            <a:hlinkHover r:id="rId2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142875"/>
            <a:ext cx="8358188" cy="13573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i="1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</a:t>
            </a:r>
            <a:r>
              <a:rPr lang="ru-RU" sz="48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сложными веществами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88" y="1714500"/>
            <a:ext cx="7358062" cy="46434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кислотами:</a:t>
            </a: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А) с соляной</a:t>
            </a: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кислотой</a:t>
            </a:r>
          </a:p>
          <a:p>
            <a:pPr algn="ctr">
              <a:defRPr/>
            </a:pPr>
            <a:endParaRPr lang="en-US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Б) с серной кислотой</a:t>
            </a:r>
          </a:p>
          <a:p>
            <a:pPr algn="ctr">
              <a:defRPr/>
            </a:pPr>
            <a:endParaRPr lang="en-US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солями:</a:t>
            </a:r>
          </a:p>
          <a:p>
            <a:pPr algn="ctr">
              <a:defRPr/>
            </a:pP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 водой</a:t>
            </a: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высокой температуре):</a:t>
            </a:r>
          </a:p>
          <a:p>
            <a:pPr algn="ctr">
              <a:defRPr/>
            </a:pP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(железная окалина)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3357586" cy="22860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00892" y="1428736"/>
            <a:ext cx="1799346" cy="24765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29"/>
            <a:ext cx="3214711" cy="21431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357586" cy="22145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868" y="2428868"/>
            <a:ext cx="3333771" cy="22860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14313" y="4786313"/>
            <a:ext cx="8715375" cy="13573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Железо разрушается под действием окружающей среды, т.е. подвергается коррозии – «ржавлению».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этом на поверхности образуется «ржавчина».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5750" y="6215063"/>
            <a:ext cx="842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2060"/>
                </a:solidFill>
              </a:rPr>
              <a:t>4Fe + 2</a:t>
            </a:r>
            <a:r>
              <a:rPr lang="ru-RU" sz="2800" b="1" i="1">
                <a:solidFill>
                  <a:srgbClr val="002060"/>
                </a:solidFill>
              </a:rPr>
              <a:t>Н</a:t>
            </a:r>
            <a:r>
              <a:rPr lang="ru-RU" sz="2000" b="1" i="1">
                <a:solidFill>
                  <a:srgbClr val="002060"/>
                </a:solidFill>
              </a:rPr>
              <a:t>2</a:t>
            </a:r>
            <a:r>
              <a:rPr lang="ru-RU" sz="2800" b="1" i="1">
                <a:solidFill>
                  <a:srgbClr val="002060"/>
                </a:solidFill>
              </a:rPr>
              <a:t>О + ЗО</a:t>
            </a:r>
            <a:r>
              <a:rPr lang="ru-RU" sz="2000" b="1" i="1">
                <a:solidFill>
                  <a:srgbClr val="002060"/>
                </a:solidFill>
              </a:rPr>
              <a:t>2</a:t>
            </a:r>
            <a:r>
              <a:rPr lang="ru-RU" sz="2800" b="1" i="1">
                <a:solidFill>
                  <a:srgbClr val="002060"/>
                </a:solidFill>
              </a:rPr>
              <a:t> = 2(</a:t>
            </a:r>
            <a:r>
              <a:rPr lang="en-US" sz="2800" b="1" i="1">
                <a:solidFill>
                  <a:srgbClr val="002060"/>
                </a:solidFill>
              </a:rPr>
              <a:t>Fe</a:t>
            </a:r>
            <a:r>
              <a:rPr lang="en-US" sz="2000" b="1" i="1">
                <a:solidFill>
                  <a:srgbClr val="002060"/>
                </a:solidFill>
              </a:rPr>
              <a:t>2</a:t>
            </a:r>
            <a:r>
              <a:rPr lang="en-US" sz="2800" b="1" i="1">
                <a:solidFill>
                  <a:srgbClr val="002060"/>
                </a:solidFill>
              </a:rPr>
              <a:t>O</a:t>
            </a:r>
            <a:r>
              <a:rPr lang="en-US" sz="2000" b="1" i="1">
                <a:solidFill>
                  <a:srgbClr val="002060"/>
                </a:solidFill>
              </a:rPr>
              <a:t>3</a:t>
            </a:r>
            <a:r>
              <a:rPr lang="en-US" sz="2800" b="1" i="1">
                <a:solidFill>
                  <a:srgbClr val="002060"/>
                </a:solidFill>
              </a:rPr>
              <a:t>•</a:t>
            </a:r>
            <a:r>
              <a:rPr lang="ru-RU" sz="2800" b="1" i="1">
                <a:solidFill>
                  <a:srgbClr val="002060"/>
                </a:solidFill>
              </a:rPr>
              <a:t>Н</a:t>
            </a:r>
            <a:r>
              <a:rPr lang="ru-RU" sz="2000" b="1" i="1">
                <a:solidFill>
                  <a:srgbClr val="002060"/>
                </a:solidFill>
              </a:rPr>
              <a:t>2</a:t>
            </a:r>
            <a:r>
              <a:rPr lang="ru-RU" sz="2800" b="1" i="1">
                <a:solidFill>
                  <a:srgbClr val="002060"/>
                </a:solidFill>
              </a:rPr>
              <a:t>О)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Блок-схема: сохраненные данные 17"/>
          <p:cNvSpPr/>
          <p:nvPr/>
        </p:nvSpPr>
        <p:spPr>
          <a:xfrm rot="16200000">
            <a:off x="1600200" y="1981200"/>
            <a:ext cx="990600" cy="685800"/>
          </a:xfrm>
          <a:prstGeom prst="flowChartOnlineStora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9" name="Скругленная соединительная линия 18"/>
          <p:cNvCxnSpPr/>
          <p:nvPr/>
        </p:nvCxnSpPr>
        <p:spPr>
          <a:xfrm rot="5400000">
            <a:off x="952500" y="1638300"/>
            <a:ext cx="1600200" cy="0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кругленная соединительная линия 19"/>
          <p:cNvCxnSpPr/>
          <p:nvPr/>
        </p:nvCxnSpPr>
        <p:spPr>
          <a:xfrm rot="5400000">
            <a:off x="1752601" y="1524000"/>
            <a:ext cx="1371600" cy="3175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Блок-схема: сохраненные данные 21"/>
          <p:cNvSpPr/>
          <p:nvPr/>
        </p:nvSpPr>
        <p:spPr>
          <a:xfrm rot="16200000">
            <a:off x="6750844" y="1321594"/>
            <a:ext cx="1000125" cy="785813"/>
          </a:xfrm>
          <a:prstGeom prst="flowChartOnlineStora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Блок-схема: сохраненные данные 22"/>
          <p:cNvSpPr/>
          <p:nvPr/>
        </p:nvSpPr>
        <p:spPr>
          <a:xfrm rot="16200000">
            <a:off x="6786563" y="4572000"/>
            <a:ext cx="928687" cy="785813"/>
          </a:xfrm>
          <a:prstGeom prst="flowChartOnlineStorag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4" name="Блок-схема: сохраненные данные 23"/>
          <p:cNvSpPr/>
          <p:nvPr/>
        </p:nvSpPr>
        <p:spPr>
          <a:xfrm rot="16200000">
            <a:off x="1600200" y="4953000"/>
            <a:ext cx="990600" cy="685800"/>
          </a:xfrm>
          <a:prstGeom prst="flowChartOnlineStora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5" name="Скругленная соединительная линия 24"/>
          <p:cNvCxnSpPr/>
          <p:nvPr/>
        </p:nvCxnSpPr>
        <p:spPr>
          <a:xfrm rot="5400000">
            <a:off x="1029494" y="4609306"/>
            <a:ext cx="1447800" cy="158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5400000">
            <a:off x="1677194" y="4647406"/>
            <a:ext cx="1524000" cy="158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Дуга 36"/>
          <p:cNvSpPr/>
          <p:nvPr/>
        </p:nvSpPr>
        <p:spPr>
          <a:xfrm rot="8133637">
            <a:off x="1636713" y="36513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Дуга 37"/>
          <p:cNvSpPr/>
          <p:nvPr/>
        </p:nvSpPr>
        <p:spPr>
          <a:xfrm rot="8133637">
            <a:off x="1636713" y="3084513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Блок-схема: сохраненные данные 38"/>
          <p:cNvSpPr/>
          <p:nvPr/>
        </p:nvSpPr>
        <p:spPr>
          <a:xfrm rot="16200000">
            <a:off x="4193382" y="3121818"/>
            <a:ext cx="1028700" cy="728663"/>
          </a:xfrm>
          <a:prstGeom prst="flowChartOnlineStorag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Плюс 39"/>
          <p:cNvSpPr/>
          <p:nvPr/>
        </p:nvSpPr>
        <p:spPr>
          <a:xfrm>
            <a:off x="2971800" y="2895600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1" name="Скругленная соединительная линия 40"/>
          <p:cNvCxnSpPr/>
          <p:nvPr/>
        </p:nvCxnSpPr>
        <p:spPr>
          <a:xfrm rot="5400000">
            <a:off x="3582194" y="2742406"/>
            <a:ext cx="1524000" cy="158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rot="5400000">
            <a:off x="4310857" y="2761456"/>
            <a:ext cx="1524000" cy="1587"/>
          </a:xfrm>
          <a:prstGeom prst="curvedConnector3">
            <a:avLst>
              <a:gd name="adj1" fmla="val 627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кругленная соединительная линия 42"/>
          <p:cNvCxnSpPr/>
          <p:nvPr/>
        </p:nvCxnSpPr>
        <p:spPr>
          <a:xfrm rot="5400000">
            <a:off x="6096794" y="1118394"/>
            <a:ext cx="1524000" cy="158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 rot="5400000">
            <a:off x="6882607" y="1118394"/>
            <a:ext cx="1524000" cy="158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кругленная соединительная линия 44"/>
          <p:cNvCxnSpPr/>
          <p:nvPr/>
        </p:nvCxnSpPr>
        <p:spPr>
          <a:xfrm rot="5400000">
            <a:off x="6096794" y="4475956"/>
            <a:ext cx="1524000" cy="1588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кругленная соединительная линия 45"/>
          <p:cNvCxnSpPr/>
          <p:nvPr/>
        </p:nvCxnSpPr>
        <p:spPr>
          <a:xfrm rot="5400000">
            <a:off x="6882607" y="4475956"/>
            <a:ext cx="1524000" cy="158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трелка вправо 46"/>
          <p:cNvSpPr/>
          <p:nvPr/>
        </p:nvSpPr>
        <p:spPr>
          <a:xfrm rot="20220224">
            <a:off x="5307013" y="2074863"/>
            <a:ext cx="1368425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 rot="1532862">
            <a:off x="5224463" y="3949700"/>
            <a:ext cx="1476375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600200" y="2971800"/>
            <a:ext cx="1114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2060"/>
                </a:solidFill>
              </a:rPr>
              <a:t>FeCL</a:t>
            </a:r>
            <a:r>
              <a:rPr lang="en-US" sz="1800" b="1">
                <a:solidFill>
                  <a:srgbClr val="002060"/>
                </a:solidFill>
              </a:rPr>
              <a:t>2</a:t>
            </a:r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1676400" y="5943600"/>
            <a:ext cx="1038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2060"/>
                </a:solidFill>
              </a:rPr>
              <a:t>FeCl</a:t>
            </a:r>
            <a:r>
              <a:rPr lang="en-US" sz="1800" b="1">
                <a:solidFill>
                  <a:srgbClr val="002060"/>
                </a:solidFill>
              </a:rPr>
              <a:t>3</a:t>
            </a:r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214813" y="4214813"/>
            <a:ext cx="941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2060"/>
                </a:solidFill>
              </a:rPr>
              <a:t>NaOH</a:t>
            </a:r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6572250" y="2357438"/>
            <a:ext cx="2357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i="1">
                <a:solidFill>
                  <a:srgbClr val="002060"/>
                </a:solidFill>
              </a:rPr>
              <a:t>Fe(OH)</a:t>
            </a:r>
            <a:r>
              <a:rPr lang="en-US" sz="1800" b="1" i="1">
                <a:solidFill>
                  <a:srgbClr val="002060"/>
                </a:solidFill>
              </a:rPr>
              <a:t>2</a:t>
            </a:r>
            <a:r>
              <a:rPr lang="ru-RU" sz="1800" b="1" i="1">
                <a:solidFill>
                  <a:srgbClr val="002060"/>
                </a:solidFill>
              </a:rPr>
              <a:t> -</a:t>
            </a:r>
            <a:r>
              <a:rPr lang="ru-RU" b="1" i="1">
                <a:solidFill>
                  <a:srgbClr val="002060"/>
                </a:solidFill>
              </a:rPr>
              <a:t>осадок темно-зеленого цвета</a:t>
            </a:r>
            <a:endParaRPr lang="ru-RU" sz="3200" b="1" i="1">
              <a:solidFill>
                <a:srgbClr val="002060"/>
              </a:solidFill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500813" y="5500688"/>
            <a:ext cx="3148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i="1">
                <a:solidFill>
                  <a:srgbClr val="002060"/>
                </a:solidFill>
              </a:rPr>
              <a:t>Fe(OH)</a:t>
            </a:r>
            <a:r>
              <a:rPr lang="en-US" sz="1800" b="1" i="1">
                <a:solidFill>
                  <a:srgbClr val="002060"/>
                </a:solidFill>
              </a:rPr>
              <a:t>3</a:t>
            </a:r>
            <a:r>
              <a:rPr lang="ru-RU" sz="1800" b="1" i="1">
                <a:solidFill>
                  <a:srgbClr val="002060"/>
                </a:solidFill>
              </a:rPr>
              <a:t> - </a:t>
            </a:r>
            <a:r>
              <a:rPr lang="ru-RU" b="1" i="1">
                <a:solidFill>
                  <a:srgbClr val="002060"/>
                </a:solidFill>
              </a:rPr>
              <a:t>осадок </a:t>
            </a:r>
          </a:p>
          <a:p>
            <a:pPr eaLnBrk="1" hangingPunct="1"/>
            <a:r>
              <a:rPr lang="ru-RU" b="1" i="1">
                <a:solidFill>
                  <a:srgbClr val="002060"/>
                </a:solidFill>
              </a:rPr>
              <a:t>коричневого </a:t>
            </a:r>
          </a:p>
          <a:p>
            <a:pPr eaLnBrk="1" hangingPunct="1"/>
            <a:r>
              <a:rPr lang="ru-RU" b="1" i="1">
                <a:solidFill>
                  <a:srgbClr val="002060"/>
                </a:solidFill>
              </a:rPr>
              <a:t>цвета</a:t>
            </a:r>
            <a:endParaRPr lang="ru-RU" sz="3200" b="1" i="1">
              <a:solidFill>
                <a:srgbClr val="002060"/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 rot="7599436">
            <a:off x="6727825" y="-581025"/>
            <a:ext cx="831850" cy="11620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Дуга 27"/>
          <p:cNvSpPr/>
          <p:nvPr/>
        </p:nvSpPr>
        <p:spPr>
          <a:xfrm rot="8133637">
            <a:off x="6731000" y="2795588"/>
            <a:ext cx="1039813" cy="108108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Дуга 28"/>
          <p:cNvSpPr/>
          <p:nvPr/>
        </p:nvSpPr>
        <p:spPr>
          <a:xfrm rot="7599436">
            <a:off x="4156075" y="1100138"/>
            <a:ext cx="831850" cy="11620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85786" y="1071546"/>
            <a:ext cx="7215238" cy="421484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Cambria" pitchFamily="18" charset="0"/>
              </a:rPr>
              <a:t>Пятая остановка </a:t>
            </a:r>
            <a:r>
              <a:rPr lang="ru-RU" sz="5400" b="1" i="1" dirty="0" smtClean="0">
                <a:solidFill>
                  <a:srgbClr val="C00000"/>
                </a:solidFill>
                <a:latin typeface="Cambria" pitchFamily="18" charset="0"/>
              </a:rPr>
              <a:t>«Подумай»</a:t>
            </a:r>
            <a:endParaRPr lang="ru-RU" sz="54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285720" y="142852"/>
            <a:ext cx="8501122" cy="16004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 Р О В Е Р Ь Т Е </a:t>
            </a:r>
            <a:b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Е Б Я</a:t>
            </a:r>
          </a:p>
        </p:txBody>
      </p:sp>
      <p:sp>
        <p:nvSpPr>
          <p:cNvPr id="3" name="Куб 2"/>
          <p:cNvSpPr/>
          <p:nvPr/>
        </p:nvSpPr>
        <p:spPr>
          <a:xfrm>
            <a:off x="642938" y="3286125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3643313" y="3286125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</a:p>
          <a:p>
            <a:pPr algn="ctr">
              <a:defRPr/>
            </a:pPr>
            <a:r>
              <a:rPr lang="en-US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MgO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6286500" y="5072063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KOH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MgCL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28625" y="5072063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AL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ALCL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3429000" y="5072063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HgSO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уб 7"/>
          <p:cNvSpPr/>
          <p:nvPr/>
        </p:nvSpPr>
        <p:spPr>
          <a:xfrm>
            <a:off x="6500813" y="3286125"/>
            <a:ext cx="2216150" cy="1571625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>
              <a:defRPr/>
            </a:pP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1928813"/>
            <a:ext cx="8715375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чем будет реагировать железо?</a:t>
            </a: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(найдите три кубика с возможными соединениями)</a:t>
            </a:r>
          </a:p>
        </p:txBody>
      </p:sp>
      <p:sp>
        <p:nvSpPr>
          <p:cNvPr id="10" name="Управляющая кнопка: далее 9">
            <a:hlinkClick r:id="" action="ppaction://noaction" highlightClick="1"/>
            <a:hlinkHover r:id="rId2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357166"/>
            <a:ext cx="7572428" cy="61436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Cambria" pitchFamily="18" charset="0"/>
              </a:rPr>
              <a:t>Цели урока: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Cambria" pitchFamily="18" charset="0"/>
              </a:rPr>
              <a:t>●В процессе исследования изучить физические и химические свойства железа и его соединений;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Cambria" pitchFamily="18" charset="0"/>
              </a:rPr>
              <a:t>●Развивать дальнейшие умения составлять молекулярное и ионное уравнения химических реакций;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Cambria" pitchFamily="18" charset="0"/>
              </a:rPr>
              <a:t>●учить сравнивать, обобщать, анализировать и делать выводы;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Cambria" pitchFamily="18" charset="0"/>
              </a:rPr>
              <a:t>●развивать познавательную деятельность через эксперимент и посредством заданий развивающего характера</a:t>
            </a:r>
            <a:endParaRPr lang="ru-RU" sz="2800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285720" y="142852"/>
            <a:ext cx="8501122" cy="16004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 Р О В Е Р Ь Т Е </a:t>
            </a:r>
            <a:b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Е Б Я</a:t>
            </a:r>
          </a:p>
        </p:txBody>
      </p:sp>
      <p:sp>
        <p:nvSpPr>
          <p:cNvPr id="3" name="Овал 2"/>
          <p:cNvSpPr/>
          <p:nvPr/>
        </p:nvSpPr>
        <p:spPr>
          <a:xfrm>
            <a:off x="357188" y="1857375"/>
            <a:ext cx="8358187" cy="128587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Дана соль : </a:t>
            </a:r>
            <a:r>
              <a:rPr lang="ru-RU" sz="28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Сульфат железа (</a:t>
            </a:r>
            <a:r>
              <a:rPr lang="en-US" sz="28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III)</a:t>
            </a:r>
            <a:endParaRPr lang="ru-RU" sz="2800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какими веществами она реагирует?</a:t>
            </a:r>
          </a:p>
        </p:txBody>
      </p:sp>
      <p:sp>
        <p:nvSpPr>
          <p:cNvPr id="4" name="Табличка 3"/>
          <p:cNvSpPr/>
          <p:nvPr/>
        </p:nvSpPr>
        <p:spPr>
          <a:xfrm>
            <a:off x="500063" y="3357563"/>
            <a:ext cx="1857375" cy="1500187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KOH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абличка 4"/>
          <p:cNvSpPr/>
          <p:nvPr/>
        </p:nvSpPr>
        <p:spPr>
          <a:xfrm>
            <a:off x="6715125" y="3357563"/>
            <a:ext cx="2000250" cy="1428750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AL(OH)</a:t>
            </a:r>
            <a:r>
              <a:rPr lang="en-US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абличка 5"/>
          <p:cNvSpPr/>
          <p:nvPr/>
        </p:nvSpPr>
        <p:spPr>
          <a:xfrm>
            <a:off x="571500" y="5143500"/>
            <a:ext cx="1714500" cy="1428750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en-US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абличка 6"/>
          <p:cNvSpPr/>
          <p:nvPr/>
        </p:nvSpPr>
        <p:spPr>
          <a:xfrm>
            <a:off x="6858000" y="5000625"/>
            <a:ext cx="1785938" cy="1428750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3643313" y="5072063"/>
            <a:ext cx="1785937" cy="1428750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NaNO</a:t>
            </a:r>
            <a:r>
              <a:rPr lang="en-US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абличка 8"/>
          <p:cNvSpPr/>
          <p:nvPr/>
        </p:nvSpPr>
        <p:spPr>
          <a:xfrm>
            <a:off x="3571875" y="3357563"/>
            <a:ext cx="1857375" cy="1500187"/>
          </a:xfrm>
          <a:prstGeom prst="plaqu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noaction" highlightClick="1"/>
            <a:hlinkHover r:id="rId3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285852" y="857232"/>
            <a:ext cx="7143800" cy="464347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Cambria" pitchFamily="18" charset="0"/>
              </a:rPr>
              <a:t>Шестая остановка </a:t>
            </a:r>
            <a:r>
              <a:rPr lang="ru-RU" sz="4000" b="1" i="1" dirty="0" smtClean="0">
                <a:solidFill>
                  <a:srgbClr val="C00000"/>
                </a:solidFill>
                <a:latin typeface="Cambria" pitchFamily="18" charset="0"/>
              </a:rPr>
              <a:t>«Значение железа»</a:t>
            </a:r>
            <a:endParaRPr lang="ru-RU" sz="40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42976" y="142852"/>
            <a:ext cx="6359458" cy="908864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Железо в организме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4313" y="1143000"/>
            <a:ext cx="8715375" cy="56324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Железо в виде ионов присутствует в организмах всех растений и животных и, конечно же, человека, но в растениях и животных в  малых количествах (в среднем 0,02%).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Основная биологическая функция железа – участие в транспорте кислорода ко всем органам и окислительных процессах. </a:t>
            </a:r>
          </a:p>
          <a:p>
            <a:pPr>
              <a:defRPr/>
            </a:pP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организме  человека с массой тела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приблизительно70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кг содержится 4,2 г железа, а в 1 л крови – 450 мг.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недостатке железа в организме развивается железистая анемия.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Перенос железа в организме осуществляет важнейший белок –гемоглобин, в котором находится больше половины всего железа организма. </a:t>
            </a:r>
          </a:p>
        </p:txBody>
      </p:sp>
      <p:pic>
        <p:nvPicPr>
          <p:cNvPr id="8200" name="Picture 8" descr="http://mygazeta.com/i/2012/11/13161801571cheloveka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72396" y="0"/>
            <a:ext cx="1428760" cy="10715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далее 4">
            <a:hlinkClick r:id="" action="ppaction://noaction" highlightClick="1"/>
            <a:hlinkHover r:id="rId3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14313" y="3571875"/>
            <a:ext cx="5786437" cy="2962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Основная роль железа в организме – участие в «рождении» красных (эритроцитов) и белых (лимфоцитов) кровяных клеток. 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Эритроциты содержат гемоглобин - переносчик кислорода, а лимфоциты ответственны за иммунитет.</a:t>
            </a:r>
          </a:p>
        </p:txBody>
      </p: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214313" y="214313"/>
            <a:ext cx="5715000" cy="33718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Почти 60%, поступающего в организм железа расходуется на синтез гемоглобина. 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Некоторое количество (примерно 20%) - откладывается в мышцах, костном мозге, печени и селезенке. 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Еще 20% его используется для синтеза различных ферментов.</a:t>
            </a:r>
          </a:p>
        </p:txBody>
      </p:sp>
      <p:pic>
        <p:nvPicPr>
          <p:cNvPr id="21509" name="Picture 5" descr="http://www.rcsb.org/pdb/education_discussion/molecule_of_the_month/images/2dhb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72264" y="285728"/>
            <a:ext cx="2357454" cy="2297007"/>
          </a:xfrm>
          <a:prstGeom prst="ellipse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1511" name="Picture 7" descr="http://img1.liveinternet.ru/images/attach/c/1/60/307/60307750_krov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15074" y="2857496"/>
            <a:ext cx="2071702" cy="1849683"/>
          </a:xfrm>
          <a:prstGeom prst="ellipse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Стрелка вправо 5"/>
          <p:cNvSpPr/>
          <p:nvPr/>
        </p:nvSpPr>
        <p:spPr>
          <a:xfrm rot="20748728">
            <a:off x="6000750" y="1643063"/>
            <a:ext cx="500063" cy="484187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6072188" y="4857750"/>
            <a:ext cx="500062" cy="484188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00892" y="4714884"/>
            <a:ext cx="2000264" cy="18573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88" y="1214438"/>
            <a:ext cx="1978025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гречка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500" y="1857375"/>
            <a:ext cx="2641600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говядина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38" y="1214438"/>
            <a:ext cx="2070100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печень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1714500"/>
            <a:ext cx="4197350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белая капуста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50" y="2428875"/>
            <a:ext cx="6215063" cy="954088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хлеб грубого помола </a:t>
            </a: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черный хлеб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50" y="3500438"/>
            <a:ext cx="4024313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бобы и курага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0563" y="3714750"/>
            <a:ext cx="1785937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орехи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750" y="4214813"/>
            <a:ext cx="2568575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мясо кур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86500" y="4214813"/>
            <a:ext cx="2132013" cy="5238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яблоки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00034" y="142852"/>
            <a:ext cx="8001056" cy="908864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Продукты, богатые Железом</a:t>
            </a:r>
          </a:p>
        </p:txBody>
      </p:sp>
      <p:pic>
        <p:nvPicPr>
          <p:cNvPr id="2458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0" y="5286388"/>
            <a:ext cx="1857387" cy="13843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458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00298" y="5000636"/>
            <a:ext cx="1928825" cy="13899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459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4876" y="5286388"/>
            <a:ext cx="1885169" cy="135732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16" y="5000636"/>
            <a:ext cx="1809763" cy="135732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88" y="3000375"/>
            <a:ext cx="8358187" cy="33718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анемии, для приготовления пищи, рекомендуется использовать чугунную посуду.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показали эксперименты, приготовление и кипячение соуса на протяжении 20 минут в такой посуде, способствует увеличению количества железа в 9 раз.</a:t>
            </a:r>
          </a:p>
          <a:p>
            <a:pPr>
              <a:defRPr/>
            </a:pP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Людям с пониженным гемоглобином необходимо чаще бывать на свежем воздухе.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8" y="214313"/>
            <a:ext cx="8286750" cy="25542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Будьте внимательны к своему здоровью: наличие достаточного количества гемоглобина – это наша жизнь!!!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 анемии (недостатке гемоглобина) увеличьте в своем рационе количество нежирного говяжьего мяса и печени, красной икры, а также яичных желтков.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357166"/>
            <a:ext cx="7643866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Токсичность железа</a:t>
            </a:r>
            <a:endParaRPr lang="ru-RU" sz="3600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500174"/>
            <a:ext cx="8358246" cy="50006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Избыточная доза железа- 200мг и выше может вызвать отравление.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Железо занимает 5-е место по уровни токсичности после ртути, кадмия, свинца и мышьяка.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Соединения </a:t>
            </a:r>
            <a:r>
              <a:rPr lang="en-US" sz="2800" b="1" dirty="0" smtClean="0">
                <a:solidFill>
                  <a:srgbClr val="002060"/>
                </a:solidFill>
                <a:latin typeface="Cambria" pitchFamily="18" charset="0"/>
              </a:rPr>
              <a:t>Fe</a:t>
            </a:r>
            <a:r>
              <a:rPr lang="en-US" sz="2800" b="1" dirty="0" smtClean="0">
                <a:solidFill>
                  <a:srgbClr val="002060"/>
                </a:solidFill>
                <a:latin typeface="Cambria" pitchFamily="18" charset="0"/>
                <a:cs typeface="Arial"/>
              </a:rPr>
              <a:t>²⁺ </a:t>
            </a: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  <a:cs typeface="Arial"/>
              </a:rPr>
              <a:t>токсичнее соединений </a:t>
            </a:r>
            <a:r>
              <a:rPr lang="en-US" sz="2800" b="1" dirty="0" smtClean="0">
                <a:solidFill>
                  <a:srgbClr val="002060"/>
                </a:solidFill>
                <a:latin typeface="Cambria" pitchFamily="18" charset="0"/>
                <a:cs typeface="Arial"/>
              </a:rPr>
              <a:t>Fe³⁺</a:t>
            </a:r>
            <a:endParaRPr lang="ru-RU" sz="2800" b="1" dirty="0" smtClean="0">
              <a:solidFill>
                <a:srgbClr val="002060"/>
              </a:solidFill>
              <a:latin typeface="Cambria" pitchFamily="18" charset="0"/>
              <a:cs typeface="Arial"/>
            </a:endParaRP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  <a:cs typeface="Arial"/>
              </a:rPr>
              <a:t>Ионы тяжелых металлов содержащиеся в водоемах, растениях, не только причиняют вред здоровью, но и разрушает его генофонд</a:t>
            </a:r>
          </a:p>
          <a:p>
            <a:pPr algn="just"/>
            <a:endParaRPr lang="ru-RU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428596" y="357166"/>
            <a:ext cx="8215370" cy="31668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 О Л Ь К Л О Р</a:t>
            </a: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en-US" sz="6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 Е Л Е З Е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3500438" y="3929063"/>
            <a:ext cx="1571625" cy="221456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rId3" action="ppaction://hlinksldjump" highlightClick="1"/>
            <a:hlinkHover r:id="rId3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85720" y="3929066"/>
            <a:ext cx="8501122" cy="1377494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«Ржавое железо не блестит» (никчемность и бездеятельность человека портит!!!)</a:t>
            </a: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285720" y="2071678"/>
            <a:ext cx="8501122" cy="1989713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Очень часто употребляемая пословица: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«Куй железо, пока горячо»  (делай все вовремя!!!, не пропусти момент!!!)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57158" y="5286388"/>
            <a:ext cx="8429684" cy="1377494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«Без разума сила все равно, что железо гнило» (главное в человеке - разумные  и осмысленные поступки!!!)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88" y="214313"/>
            <a:ext cx="8429625" cy="17367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народном фольклоре  метких изречений о важности и значении железа в человеческом обиходе встречается много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357188"/>
            <a:ext cx="8501063" cy="39163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Есть у железа страшный враг – «ржавчина». К чему она приводит, как с ней бороться и как важно не попасть в ее «сети» - и об этом говорит народная мудрость:</a:t>
            </a:r>
          </a:p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«Человека губит горе, железо портит влага» (турецкая)</a:t>
            </a:r>
          </a:p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«Сердца ржавеют, как ржавеет железо» (арабская)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625" y="4500563"/>
            <a:ext cx="8215313" cy="20097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«Ржавчина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железе, а неправда в человеке не утаится»</a:t>
            </a:r>
          </a:p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«Хорошее железо не ржавеет»</a:t>
            </a:r>
          </a:p>
          <a:p>
            <a:pPr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(русские)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24" y="357166"/>
            <a:ext cx="7143800" cy="15716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Cambria" pitchFamily="18" charset="0"/>
              </a:rPr>
              <a:t>Метод обучения: проблемно -    поисковый</a:t>
            </a:r>
            <a:endParaRPr lang="ru-RU" sz="32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1538" y="2500306"/>
            <a:ext cx="6929486" cy="28575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Cambria" pitchFamily="18" charset="0"/>
              </a:rPr>
              <a:t>Единственный путь, ведущий к знанию – это деятельность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Cambria" pitchFamily="18" charset="0"/>
              </a:rPr>
              <a:t>Б.Шоу</a:t>
            </a:r>
            <a:endParaRPr lang="ru-RU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42976" y="500042"/>
            <a:ext cx="7000924" cy="857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ambria" pitchFamily="18" charset="0"/>
              </a:rPr>
              <a:t>рефлексия</a:t>
            </a:r>
            <a:endParaRPr lang="ru-RU" sz="4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1785926"/>
            <a:ext cx="8001056" cy="450059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Сегодня я узнал(а) …….</a:t>
            </a:r>
          </a:p>
          <a:p>
            <a:endParaRPr lang="ru-RU" sz="3600" b="1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Я удивился(</a:t>
            </a:r>
            <a:r>
              <a:rPr lang="ru-RU" sz="3600" b="1" i="1" dirty="0" err="1" smtClean="0">
                <a:solidFill>
                  <a:srgbClr val="002060"/>
                </a:solidFill>
                <a:latin typeface="Cambria" pitchFamily="18" charset="0"/>
              </a:rPr>
              <a:t>лась</a:t>
            </a:r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)…….</a:t>
            </a:r>
          </a:p>
          <a:p>
            <a:endParaRPr lang="ru-RU" sz="3600" b="1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Теперь я умею……</a:t>
            </a:r>
          </a:p>
          <a:p>
            <a:endParaRPr lang="ru-RU" sz="3600" b="1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Cambria" pitchFamily="18" charset="0"/>
              </a:rPr>
              <a:t>Я хотел(а) бы……</a:t>
            </a:r>
          </a:p>
          <a:p>
            <a:endParaRPr lang="ru-RU" sz="3600" b="1" i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42910" y="214290"/>
            <a:ext cx="7929618" cy="5209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6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   Т Е П Е Р Ь </a:t>
            </a:r>
            <a:b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 Р О С С В О Р Д  </a:t>
            </a: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</a:t>
            </a:r>
          </a:p>
          <a:p>
            <a:pPr algn="ctr">
              <a:defRPr/>
            </a:pPr>
            <a:r>
              <a:rPr lang="ru-RU" sz="6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 Е Л Е З Е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3929063" y="5500688"/>
            <a:ext cx="1270000" cy="11430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" action="ppaction://noaction" highlightClick="1"/>
            <a:hlinkHover r:id="rId2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4800" y="533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148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1600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14800" y="21336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14800" y="2667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14800" y="3200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052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244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340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436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532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1628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334000" y="533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34000" y="1600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34000" y="21336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334000" y="2667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34000" y="3200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334000" y="3733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3340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334000" y="48006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3340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334000" y="5867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244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9436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5532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1628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1148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5052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8956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2860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676400" y="4267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7244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9436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5532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28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77" name="TextBox 39"/>
          <p:cNvSpPr txBox="1">
            <a:spLocks noChangeArrowheads="1"/>
          </p:cNvSpPr>
          <p:nvPr/>
        </p:nvSpPr>
        <p:spPr bwMode="auto">
          <a:xfrm>
            <a:off x="1143000" y="43434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5878" name="TextBox 40"/>
          <p:cNvSpPr txBox="1">
            <a:spLocks noChangeArrowheads="1"/>
          </p:cNvSpPr>
          <p:nvPr/>
        </p:nvSpPr>
        <p:spPr bwMode="auto">
          <a:xfrm>
            <a:off x="2438400" y="6096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5879" name="TextBox 41"/>
          <p:cNvSpPr txBox="1">
            <a:spLocks noChangeArrowheads="1"/>
          </p:cNvSpPr>
          <p:nvPr/>
        </p:nvSpPr>
        <p:spPr bwMode="auto">
          <a:xfrm>
            <a:off x="3124200" y="11430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880" name="TextBox 42"/>
          <p:cNvSpPr txBox="1">
            <a:spLocks noChangeArrowheads="1"/>
          </p:cNvSpPr>
          <p:nvPr/>
        </p:nvSpPr>
        <p:spPr bwMode="auto">
          <a:xfrm>
            <a:off x="4267200" y="1524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5881" name="TextBox 43"/>
          <p:cNvSpPr txBox="1">
            <a:spLocks noChangeArrowheads="1"/>
          </p:cNvSpPr>
          <p:nvPr/>
        </p:nvSpPr>
        <p:spPr bwMode="auto">
          <a:xfrm>
            <a:off x="5486400" y="1524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286000" y="5334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286000" y="48006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286000" y="5867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286000" y="3733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286000" y="32004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286000" y="26670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286000" y="21336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286000" y="16002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286000" y="1066800"/>
            <a:ext cx="609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91" name="TextBox 53"/>
          <p:cNvSpPr txBox="1">
            <a:spLocks noChangeArrowheads="1"/>
          </p:cNvSpPr>
          <p:nvPr/>
        </p:nvSpPr>
        <p:spPr bwMode="auto">
          <a:xfrm>
            <a:off x="4267200" y="5410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676400" y="4267200"/>
            <a:ext cx="29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г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286000" y="4267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е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2895600" y="4267200"/>
            <a:ext cx="404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м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505200" y="4267200"/>
            <a:ext cx="34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о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114800" y="4267200"/>
            <a:ext cx="29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г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4724400" y="4267200"/>
            <a:ext cx="346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л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334000" y="4267200"/>
            <a:ext cx="34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о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5943600" y="4267200"/>
            <a:ext cx="347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б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553200" y="42672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и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7162800" y="4267200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н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4800" y="990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04800" y="1752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04800" y="4038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04800" y="3276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04800" y="4800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04800" y="2514600"/>
            <a:ext cx="477838" cy="6492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2286000" y="1066800"/>
            <a:ext cx="34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р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286000" y="1676400"/>
            <a:ext cx="336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86000" y="2133600"/>
            <a:ext cx="31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з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286000" y="2743200"/>
            <a:ext cx="346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л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2286000" y="3200400"/>
            <a:ext cx="349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о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286000" y="3733800"/>
            <a:ext cx="411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ж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286000" y="4800600"/>
            <a:ext cx="352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н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2286000" y="53340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и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286000" y="58674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е</a:t>
            </a:r>
          </a:p>
        </p:txBody>
      </p:sp>
      <p:sp>
        <p:nvSpPr>
          <p:cNvPr id="28749" name="TextBox 80"/>
          <p:cNvSpPr txBox="1">
            <a:spLocks noChangeArrowheads="1"/>
          </p:cNvSpPr>
          <p:nvPr/>
        </p:nvSpPr>
        <p:spPr bwMode="auto">
          <a:xfrm>
            <a:off x="3505200" y="1066800"/>
            <a:ext cx="29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г</a:t>
            </a:r>
          </a:p>
        </p:txBody>
      </p:sp>
      <p:sp>
        <p:nvSpPr>
          <p:cNvPr id="28750" name="TextBox 81"/>
          <p:cNvSpPr txBox="1">
            <a:spLocks noChangeArrowheads="1"/>
          </p:cNvSpPr>
          <p:nvPr/>
        </p:nvSpPr>
        <p:spPr bwMode="auto">
          <a:xfrm>
            <a:off x="4114800" y="10668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е</a:t>
            </a:r>
          </a:p>
        </p:txBody>
      </p:sp>
      <p:sp>
        <p:nvSpPr>
          <p:cNvPr id="28751" name="TextBox 82"/>
          <p:cNvSpPr txBox="1">
            <a:spLocks noChangeArrowheads="1"/>
          </p:cNvSpPr>
          <p:nvPr/>
        </p:nvSpPr>
        <p:spPr bwMode="auto">
          <a:xfrm>
            <a:off x="4724400" y="1066800"/>
            <a:ext cx="404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м</a:t>
            </a:r>
          </a:p>
        </p:txBody>
      </p:sp>
      <p:sp>
        <p:nvSpPr>
          <p:cNvPr id="28752" name="TextBox 83"/>
          <p:cNvSpPr txBox="1">
            <a:spLocks noChangeArrowheads="1"/>
          </p:cNvSpPr>
          <p:nvPr/>
        </p:nvSpPr>
        <p:spPr bwMode="auto">
          <a:xfrm>
            <a:off x="5334000" y="1066800"/>
            <a:ext cx="336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28753" name="TextBox 84"/>
          <p:cNvSpPr txBox="1">
            <a:spLocks noChangeArrowheads="1"/>
          </p:cNvSpPr>
          <p:nvPr/>
        </p:nvSpPr>
        <p:spPr bwMode="auto">
          <a:xfrm>
            <a:off x="5943600" y="1066800"/>
            <a:ext cx="30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т</a:t>
            </a:r>
          </a:p>
        </p:txBody>
      </p:sp>
      <p:sp>
        <p:nvSpPr>
          <p:cNvPr id="28754" name="TextBox 85"/>
          <p:cNvSpPr txBox="1">
            <a:spLocks noChangeArrowheads="1"/>
          </p:cNvSpPr>
          <p:nvPr/>
        </p:nvSpPr>
        <p:spPr bwMode="auto">
          <a:xfrm>
            <a:off x="6553200" y="106680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и</a:t>
            </a:r>
          </a:p>
        </p:txBody>
      </p:sp>
      <p:sp>
        <p:nvSpPr>
          <p:cNvPr id="28755" name="TextBox 86"/>
          <p:cNvSpPr txBox="1">
            <a:spLocks noChangeArrowheads="1"/>
          </p:cNvSpPr>
          <p:nvPr/>
        </p:nvSpPr>
        <p:spPr bwMode="auto">
          <a:xfrm>
            <a:off x="7162800" y="1066800"/>
            <a:ext cx="30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т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4143375" y="571500"/>
            <a:ext cx="39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ф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4143375" y="15716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р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4143375" y="21431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р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4143375" y="2714625"/>
            <a:ext cx="338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у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4143375" y="3214688"/>
            <a:ext cx="395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м</a:t>
            </a: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 flipH="1">
            <a:off x="5357813" y="571500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м</a:t>
            </a: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5357813" y="1643063"/>
            <a:ext cx="32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г</a:t>
            </a: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5357813" y="2143125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н</a:t>
            </a: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5357813" y="2714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и</a:t>
            </a: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5357813" y="3214688"/>
            <a:ext cx="334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т</a:t>
            </a: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5357813" y="3786188"/>
            <a:ext cx="36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н</a:t>
            </a: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5357813" y="4786313"/>
            <a:ext cx="320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с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5357813" y="5357813"/>
            <a:ext cx="334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т</a:t>
            </a: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5357813" y="5857875"/>
            <a:ext cx="347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ь</a:t>
            </a: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4714875" y="5357813"/>
            <a:ext cx="320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с</a:t>
            </a: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5929313" y="5357813"/>
            <a:ext cx="338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 flipH="1">
            <a:off x="6572250" y="5357813"/>
            <a:ext cx="500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л</a:t>
            </a: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7143750" y="5357813"/>
            <a:ext cx="347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ru-RU" b="1"/>
              <a:t>ь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 nodeType="clickPar">
                      <p:stCondLst>
                        <p:cond delay="0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 nodeType="clickPar">
                      <p:stCondLst>
                        <p:cond delay="0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6" dur="500"/>
                                        <p:tgtEl>
                                          <p:spTgt spid="2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9" dur="2000"/>
                                        <p:tgtEl>
                                          <p:spTgt spid="28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2" dur="2000"/>
                                        <p:tgtEl>
                                          <p:spTgt spid="2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5" dur="2000"/>
                                        <p:tgtEl>
                                          <p:spTgt spid="2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8" dur="2000"/>
                                        <p:tgtEl>
                                          <p:spTgt spid="2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1" dur="2000"/>
                                        <p:tgtEl>
                                          <p:spTgt spid="2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4" dur="2000"/>
                                        <p:tgtEl>
                                          <p:spTgt spid="28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 nodeType="clickPar">
                      <p:stCondLst>
                        <p:cond delay="0"/>
                      </p:stCondLst>
                      <p:childTnLst>
                        <p:par>
                          <p:cTn id="2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3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4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 nodeType="clickPar">
                      <p:stCondLst>
                        <p:cond delay="0"/>
                      </p:stCondLst>
                      <p:childTnLst>
                        <p:par>
                          <p:cTn id="2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8" grpId="1"/>
      <p:bldP spid="79" grpId="0"/>
      <p:bldP spid="80" grpId="0"/>
      <p:bldP spid="28749" grpId="0"/>
      <p:bldP spid="28750" grpId="0"/>
      <p:bldP spid="28751" grpId="0"/>
      <p:bldP spid="28752" grpId="0"/>
      <p:bldP spid="28753" grpId="0"/>
      <p:bldP spid="28754" grpId="0"/>
      <p:bldP spid="28755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57158" y="142852"/>
            <a:ext cx="8429684" cy="1168539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 Белок крови, </a:t>
            </a:r>
            <a:r>
              <a:rPr lang="ru-RU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переНосящий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по организму кислород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57158" y="1428736"/>
            <a:ext cx="8501122" cy="1168539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Тип реакции, в которую вступают </a:t>
            </a:r>
            <a:r>
              <a:rPr lang="ru-RU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гидроксиды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железа при нагревании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28596" y="2786058"/>
            <a:ext cx="8358246" cy="64918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Минерал – Красный железняк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8596" y="4429132"/>
            <a:ext cx="8286808" cy="1168539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Особое свойство железа, отличающее его от многих других металлов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28596" y="3571876"/>
            <a:ext cx="8358246" cy="64918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Латинское название железа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1472" y="5786454"/>
            <a:ext cx="8001056" cy="64918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Ковкий сплав железа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  <p:bldP spid="7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285720" y="142852"/>
            <a:ext cx="8501122" cy="16004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 Р О В Е Р Ь Т Е </a:t>
            </a:r>
            <a:b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Е Б 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8" y="2071688"/>
            <a:ext cx="8358187" cy="9144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какими веществами будут реагировать</a:t>
            </a:r>
            <a:endParaRPr lang="en-US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оба оксида - </a:t>
            </a:r>
            <a:r>
              <a:rPr lang="en-US" sz="28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FeO</a:t>
            </a: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6572250" y="5214938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2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928688" y="5214938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3714750" y="5214938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2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928688" y="3357563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6572250" y="3357563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Mg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3714750" y="3357563"/>
            <a:ext cx="1857375" cy="1285875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3200" b="1" i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i="1" baseline="-2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noaction" highlightClick="1"/>
            <a:hlinkHover r:id="rId2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8" grpId="1" animBg="1"/>
      <p:bldP spid="11" grpId="0" animBg="1"/>
      <p:bldP spid="11" grpId="1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знак завершения 1"/>
          <p:cNvSpPr/>
          <p:nvPr/>
        </p:nvSpPr>
        <p:spPr>
          <a:xfrm>
            <a:off x="642910" y="142852"/>
            <a:ext cx="7929618" cy="642942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О Д Е Р Ж А Н И Е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8992" y="857232"/>
            <a:ext cx="2214578" cy="179332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Блок-схема: знак завершения 3"/>
          <p:cNvSpPr/>
          <p:nvPr/>
        </p:nvSpPr>
        <p:spPr>
          <a:xfrm>
            <a:off x="214282" y="1142984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Положение</a:t>
            </a:r>
          </a:p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В периодической системе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85720" y="2500306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action="ppaction://hlinksldjump"/>
              </a:rPr>
              <a:t>НАХОЖДЕНИЕ</a:t>
            </a:r>
            <a:b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action="ppaction://hlinksldjump"/>
              </a:rPr>
            </a:b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action="ppaction://hlinksldjump"/>
              </a:rPr>
              <a:t>В ПРИРОДЕ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85720" y="3929066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ОТКРЫТИЕ И ПОЛУЧЕНИЕ 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643570" y="1142984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5" action="ppaction://hlinksldjump"/>
              </a:rPr>
              <a:t>ХИМИЧЕСКИЕ СВОЙСТВА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5572132" y="2571744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6" action="ppaction://hlinksldjump"/>
              </a:rPr>
              <a:t>ЖЕЛЕЗО В ОРГАНИЗМЕ И ЕГО РОЛЬ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5572132" y="3929066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СОЕДИНЕНИЯ</a:t>
            </a:r>
          </a:p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ЖЕЛЕЗА</a:t>
            </a:r>
            <a:endParaRPr lang="en-US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hlinkClick r:id="rId7" action="ppaction://hlinksldjump"/>
            </a:endParaRPr>
          </a:p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 И ИХ СВОЙСТВА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5572132" y="5357826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8" action="ppaction://hlinksldjump"/>
              </a:rPr>
              <a:t>ПРИМЕНЕНИЕ ЖЕЛЕЗА И ЕГО СПЛАВОВ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285720" y="5357826"/>
            <a:ext cx="3214710" cy="114300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9" action="ppaction://hlinksldjump"/>
              </a:rPr>
              <a:t>ФИЗИЧЕСКИЕ </a:t>
            </a:r>
            <a:endParaRPr lang="en-US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hlinkClick r:id="rId9" action="ppaction://hlinksldjump"/>
            </a:endParaRPr>
          </a:p>
          <a:p>
            <a:pPr algn="ctr">
              <a:defRPr/>
            </a:pP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9" action="ppaction://hlinksldjump"/>
              </a:rPr>
              <a:t>СВОЙСТВА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2928934"/>
            <a:ext cx="434871" cy="30764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П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Р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О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В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Е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Р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К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0" action="ppaction://hlinksldjump"/>
              </a:rPr>
              <a:t>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>
            <a:hlinkClick r:id="rId11" action="ppaction://hlinksldjump"/>
          </p:cNvPr>
          <p:cNvSpPr txBox="1"/>
          <p:nvPr/>
        </p:nvSpPr>
        <p:spPr>
          <a:xfrm>
            <a:off x="3929058" y="2928934"/>
            <a:ext cx="450833" cy="30764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</a:p>
          <a:p>
            <a:pPr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  <a:p>
            <a:pPr>
              <a:defRPr/>
            </a:pP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57224" y="1000108"/>
            <a:ext cx="7715304" cy="414340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Cambria" pitchFamily="18" charset="0"/>
              </a:rPr>
              <a:t>Первая остановка </a:t>
            </a:r>
            <a:r>
              <a:rPr lang="ru-RU" sz="5400" b="1" i="1" dirty="0" smtClean="0">
                <a:solidFill>
                  <a:srgbClr val="C00000"/>
                </a:solidFill>
                <a:latin typeface="Cambria" pitchFamily="18" charset="0"/>
              </a:rPr>
              <a:t>«Космическая»</a:t>
            </a:r>
            <a:endParaRPr lang="ru-RU" sz="54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85750" y="214313"/>
            <a:ext cx="4786313" cy="33718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Первое металлическое железо, попавшее в руки человека, имело, явно, метеоритное происхождение.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Руды железа широко распространены и часто встречаются даже на поверхности Земли </a:t>
            </a:r>
          </a:p>
        </p:txBody>
      </p:sp>
      <p:pic>
        <p:nvPicPr>
          <p:cNvPr id="6149" name="Picture 5" descr="http://im4-tub-ru.yandex.net/i?id=289247219-3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857232"/>
            <a:ext cx="2928958" cy="292895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5143500" y="2143125"/>
            <a:ext cx="785813" cy="609600"/>
          </a:xfrm>
          <a:prstGeom prst="rightArrow">
            <a:avLst>
              <a:gd name="adj1" fmla="val 50000"/>
              <a:gd name="adj2" fmla="val 40625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152400" y="4495800"/>
            <a:ext cx="876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i="1"/>
              <a:t> </a:t>
            </a:r>
          </a:p>
        </p:txBody>
      </p:sp>
      <p:sp>
        <p:nvSpPr>
          <p:cNvPr id="7174" name="Прямоугольник 6"/>
          <p:cNvSpPr>
            <a:spLocks noChangeArrowheads="1"/>
          </p:cNvSpPr>
          <p:nvPr/>
        </p:nvSpPr>
        <p:spPr bwMode="auto">
          <a:xfrm>
            <a:off x="714375" y="3643313"/>
            <a:ext cx="6929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7175" name="Прямоугольник 6"/>
          <p:cNvSpPr>
            <a:spLocks noChangeArrowheads="1"/>
          </p:cNvSpPr>
          <p:nvPr/>
        </p:nvSpPr>
        <p:spPr bwMode="auto">
          <a:xfrm>
            <a:off x="357188" y="3714750"/>
            <a:ext cx="4643437" cy="2962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Железные изделия из метеоритного железа найдены в захоронениях, относящихся к очень давним временам (IV - V тысячелетиях до н.э.), в Египте и Месопотамии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00760" y="4143380"/>
            <a:ext cx="2809900" cy="228601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5143500" y="4929188"/>
            <a:ext cx="785813" cy="609600"/>
          </a:xfrm>
          <a:prstGeom prst="rightArrow">
            <a:avLst>
              <a:gd name="adj1" fmla="val 50000"/>
              <a:gd name="adj2" fmla="val 40625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5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85750" y="142875"/>
            <a:ext cx="8429625" cy="6477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Нахождение в природе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14313" y="857250"/>
            <a:ext cx="5276850" cy="25542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земной коре на долю железа приходится около 4,1% массы земной коры (4-е место среди всех элементов, 2-е среди металлов).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Известно большое число руд и минералов, содержащих железо. </a:t>
            </a:r>
          </a:p>
        </p:txBody>
      </p:sp>
      <p:pic>
        <p:nvPicPr>
          <p:cNvPr id="5125" name="Picture 5" descr="http://900igr.net/datai/khimija/ZHelezo-metall/0003-005-Nakhozhdenie-v-prirod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57884" y="928670"/>
            <a:ext cx="1571636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 rot="20403456">
            <a:off x="5584825" y="2527300"/>
            <a:ext cx="685800" cy="609600"/>
          </a:xfrm>
          <a:prstGeom prst="rightArrow">
            <a:avLst>
              <a:gd name="adj1" fmla="val 50000"/>
              <a:gd name="adj2" fmla="val 28125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133" name="Picture 13" descr="http://im8-tub-ru.yandex.net/i?id=39130930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2425839" cy="185739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3071813" y="3571875"/>
            <a:ext cx="5786437" cy="2962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Оно бывает в виде различных соединений: оксидов,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гидроксидов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 солей. </a:t>
            </a: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свободном виде железо находят в метеоритах, изредка встречается самородное железо (феррит) в земной коре как продукт застывания магмы. </a:t>
            </a:r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 rot="1336590">
            <a:off x="2174875" y="5608638"/>
            <a:ext cx="704850" cy="685800"/>
          </a:xfrm>
          <a:prstGeom prst="leftArrow">
            <a:avLst>
              <a:gd name="adj1" fmla="val 50000"/>
              <a:gd name="adj2" fmla="val 2777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643050"/>
            <a:ext cx="1500198" cy="150019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Управляющая кнопка: далее 9">
            <a:hlinkClick r:id="" action="ppaction://noaction" highlightClick="1"/>
            <a:hlinkHover r:id="rId5" action="ppaction://hlinksldjump"/>
          </p:cNvPr>
          <p:cNvSpPr/>
          <p:nvPr/>
        </p:nvSpPr>
        <p:spPr>
          <a:xfrm>
            <a:off x="8715375" y="6357938"/>
            <a:ext cx="42862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  <p:bldP spid="5126" grpId="0" animBg="1"/>
      <p:bldP spid="5135" grpId="0" animBg="1"/>
      <p:bldP spid="51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ChangeArrowheads="1"/>
          </p:cNvSpPr>
          <p:nvPr/>
        </p:nvSpPr>
        <p:spPr bwMode="auto">
          <a:xfrm>
            <a:off x="357188" y="2500313"/>
            <a:ext cx="7715250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eaLnBrk="0" hangingPunct="0"/>
            <a:r>
              <a:rPr lang="ru-RU" sz="3200"/>
              <a:t> </a:t>
            </a:r>
            <a:r>
              <a:rPr lang="ru-RU" sz="7200"/>
              <a:t>                    </a:t>
            </a:r>
          </a:p>
          <a:p>
            <a:pPr eaLnBrk="0" hangingPunct="0"/>
            <a:endParaRPr lang="ru-RU"/>
          </a:p>
          <a:p>
            <a:pPr eaLnBrk="0" hangingPunct="0"/>
            <a:endParaRPr lang="ru-RU"/>
          </a:p>
        </p:txBody>
      </p:sp>
      <p:sp>
        <p:nvSpPr>
          <p:cNvPr id="3" name="Блок-схема: узел 2"/>
          <p:cNvSpPr>
            <a:spLocks noChangeArrowheads="1"/>
          </p:cNvSpPr>
          <p:nvPr/>
        </p:nvSpPr>
        <p:spPr bwMode="auto">
          <a:xfrm>
            <a:off x="2286000" y="2357438"/>
            <a:ext cx="4000500" cy="220662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Наиболее 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распространенные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добываемые 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руды и минералы</a:t>
            </a:r>
          </a:p>
        </p:txBody>
      </p:sp>
      <p:sp>
        <p:nvSpPr>
          <p:cNvPr id="4" name="Стрелка вправо 3"/>
          <p:cNvSpPr/>
          <p:nvPr/>
        </p:nvSpPr>
        <p:spPr>
          <a:xfrm rot="13455474">
            <a:off x="1766888" y="1987550"/>
            <a:ext cx="1106487" cy="376238"/>
          </a:xfrm>
          <a:prstGeom prst="rightArrow">
            <a:avLst>
              <a:gd name="adj1" fmla="val 6711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   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857625" y="5429250"/>
            <a:ext cx="5072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b="1" i="1"/>
              <a:t>магнитный железняк </a:t>
            </a:r>
            <a:endParaRPr lang="en-US" b="1" i="1"/>
          </a:p>
          <a:p>
            <a:r>
              <a:rPr lang="ru-RU" b="1" i="1"/>
              <a:t>(</a:t>
            </a:r>
            <a:r>
              <a:rPr lang="ru-RU" b="1" i="1">
                <a:hlinkClick r:id="rId2" action="ppaction://hlinkfile" tooltip="Магнетит"/>
              </a:rPr>
              <a:t>магнетит</a:t>
            </a:r>
            <a:r>
              <a:rPr lang="ru-RU" b="1" i="1"/>
              <a:t> - Fe</a:t>
            </a:r>
            <a:r>
              <a:rPr lang="ru-RU" b="1" i="1" baseline="-25000"/>
              <a:t>3</a:t>
            </a:r>
            <a:r>
              <a:rPr lang="ru-RU" b="1" i="1"/>
              <a:t>O</a:t>
            </a:r>
            <a:r>
              <a:rPr lang="ru-RU" b="1" i="1" baseline="-25000"/>
              <a:t>4</a:t>
            </a:r>
            <a:r>
              <a:rPr lang="ru-RU" b="1" i="1"/>
              <a:t>; </a:t>
            </a:r>
          </a:p>
          <a:p>
            <a:r>
              <a:rPr lang="ru-RU" b="1" i="1"/>
              <a:t>содержит 72,4 % Fe), </a:t>
            </a:r>
            <a:endParaRPr lang="ru-RU" sz="2000" b="1" i="1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786063" y="214313"/>
            <a:ext cx="24288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/>
              <a:t>бурый железняк  (</a:t>
            </a:r>
            <a:r>
              <a:rPr lang="ru-RU" b="1" i="1">
                <a:solidFill>
                  <a:srgbClr val="0070C0"/>
                </a:solidFill>
                <a:hlinkClick r:id="rId3" action="ppaction://hlinkfile" tooltip="Лимонит"/>
              </a:rPr>
              <a:t>лимонит</a:t>
            </a:r>
            <a:r>
              <a:rPr lang="ru-RU" b="1" i="1">
                <a:solidFill>
                  <a:srgbClr val="0070C0"/>
                </a:solidFill>
              </a:rPr>
              <a:t>  -</a:t>
            </a:r>
            <a:r>
              <a:rPr lang="ru-RU" b="1" i="1"/>
              <a:t> </a:t>
            </a:r>
          </a:p>
          <a:p>
            <a:r>
              <a:rPr lang="ru-RU" b="1" i="1"/>
              <a:t>Fe</a:t>
            </a:r>
            <a:r>
              <a:rPr lang="ru-RU" sz="1800" b="1" i="1"/>
              <a:t>2</a:t>
            </a:r>
            <a:r>
              <a:rPr lang="ru-RU" b="1" i="1"/>
              <a:t>О</a:t>
            </a:r>
            <a:r>
              <a:rPr lang="ru-RU" sz="1800" b="1" i="1"/>
              <a:t>3</a:t>
            </a:r>
            <a:r>
              <a:rPr lang="ru-RU" b="1" i="1"/>
              <a:t>*пН</a:t>
            </a:r>
            <a:r>
              <a:rPr lang="ru-RU" sz="1800" b="1" i="1"/>
              <a:t>2</a:t>
            </a:r>
            <a:r>
              <a:rPr lang="ru-RU" b="1" i="1"/>
              <a:t>О;</a:t>
            </a:r>
          </a:p>
          <a:p>
            <a:r>
              <a:rPr lang="ru-RU" b="1" i="1"/>
              <a:t>содержит до 65% </a:t>
            </a:r>
            <a:r>
              <a:rPr lang="en-US" b="1" i="1"/>
              <a:t>Fe</a:t>
            </a:r>
            <a:r>
              <a:rPr lang="ru-RU" b="1" i="1"/>
              <a:t>)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286500" y="1857375"/>
            <a:ext cx="2857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/>
              <a:t>красный железняк (</a:t>
            </a:r>
            <a:r>
              <a:rPr lang="ru-RU" b="1" i="1">
                <a:hlinkClick r:id="rId4" action="ppaction://hlinkfile" tooltip="Гематит"/>
              </a:rPr>
              <a:t>гематит</a:t>
            </a:r>
            <a:r>
              <a:rPr lang="ru-RU" b="1" i="1"/>
              <a:t> - Fe</a:t>
            </a:r>
            <a:r>
              <a:rPr lang="ru-RU" b="1" i="1" baseline="-25000"/>
              <a:t>2</a:t>
            </a:r>
            <a:r>
              <a:rPr lang="ru-RU" b="1" i="1"/>
              <a:t>O</a:t>
            </a:r>
            <a:r>
              <a:rPr lang="ru-RU" b="1" i="1" baseline="-25000"/>
              <a:t>3</a:t>
            </a:r>
            <a:r>
              <a:rPr lang="ru-RU" b="1" i="1"/>
              <a:t>; содержит до 70 % Fe) </a:t>
            </a:r>
          </a:p>
        </p:txBody>
      </p:sp>
      <p:sp>
        <p:nvSpPr>
          <p:cNvPr id="9" name="Стрелка вправо 8"/>
          <p:cNvSpPr/>
          <p:nvPr/>
        </p:nvSpPr>
        <p:spPr>
          <a:xfrm rot="18561575">
            <a:off x="5253831" y="1696244"/>
            <a:ext cx="1216025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8917491">
            <a:off x="5954713" y="4189413"/>
            <a:ext cx="484187" cy="11604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2" name="Picture 4" descr="http://www.kabinetgeo.narod.ru/burgel_big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1" y="214291"/>
            <a:ext cx="2077405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414" name="Picture 6" descr="http://www.7granei.ru/file/57283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9388" y="214290"/>
            <a:ext cx="2234565" cy="164307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7416" name="Picture 8" descr="http://www.catalogmineralov.ru/pic/2008/115445291008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786190"/>
            <a:ext cx="2143110" cy="20002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14313" y="5357813"/>
            <a:ext cx="3357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железный шпат</a:t>
            </a:r>
            <a:endParaRPr lang="en-US" b="1" i="1" dirty="0"/>
          </a:p>
          <a:p>
            <a:pPr>
              <a:defRPr/>
            </a:pPr>
            <a:r>
              <a:rPr lang="ru-RU" b="1" i="1" dirty="0"/>
              <a:t> (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сидерит</a:t>
            </a:r>
            <a:r>
              <a:rPr lang="ru-RU" b="1" i="1" dirty="0"/>
              <a:t> – </a:t>
            </a:r>
            <a:r>
              <a:rPr lang="en-US" b="1" i="1" dirty="0"/>
              <a:t>FeCO</a:t>
            </a:r>
            <a:r>
              <a:rPr lang="en-US" sz="1800" b="1" i="1" dirty="0"/>
              <a:t>3</a:t>
            </a:r>
            <a:endParaRPr lang="ru-RU" b="1" i="1" dirty="0"/>
          </a:p>
          <a:p>
            <a:pPr>
              <a:defRPr/>
            </a:pPr>
            <a:r>
              <a:rPr lang="ru-RU" b="1" i="1" dirty="0"/>
              <a:t>содержит до </a:t>
            </a:r>
            <a:r>
              <a:rPr lang="en-US" b="1" i="1" dirty="0"/>
              <a:t>48</a:t>
            </a:r>
            <a:r>
              <a:rPr lang="ru-RU" b="1" i="1" dirty="0"/>
              <a:t>%</a:t>
            </a:r>
            <a:r>
              <a:rPr lang="en-US" b="1" i="1" dirty="0"/>
              <a:t> Fe</a:t>
            </a:r>
            <a:r>
              <a:rPr lang="ru-RU" b="1" i="1" dirty="0"/>
              <a:t>)</a:t>
            </a:r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3429000"/>
            <a:ext cx="1928826" cy="194524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5" name="Стрелка вправо 14"/>
          <p:cNvSpPr/>
          <p:nvPr/>
        </p:nvSpPr>
        <p:spPr>
          <a:xfrm rot="8403361">
            <a:off x="2109788" y="4525963"/>
            <a:ext cx="882650" cy="376237"/>
          </a:xfrm>
          <a:prstGeom prst="rightArrow">
            <a:avLst>
              <a:gd name="adj1" fmla="val 6711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    </a:t>
            </a: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/>
      <p:bldP spid="8" grpId="0"/>
      <p:bldP spid="9" grpId="0" animBg="1"/>
      <p:bldP spid="10" grpId="0" animBg="1"/>
      <p:bldP spid="13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14348" y="1214422"/>
            <a:ext cx="7643866" cy="42862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Cambria" pitchFamily="18" charset="0"/>
              </a:rPr>
              <a:t>Вторая остановка </a:t>
            </a:r>
            <a:r>
              <a:rPr lang="ru-RU" sz="4000" b="1" i="1" dirty="0" smtClean="0">
                <a:solidFill>
                  <a:srgbClr val="C00000"/>
                </a:solidFill>
                <a:latin typeface="Cambria" pitchFamily="18" charset="0"/>
              </a:rPr>
              <a:t>«Составление визитки для железа как химического элемента»</a:t>
            </a:r>
            <a:endParaRPr lang="ru-RU" sz="40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2409</TotalTime>
  <Words>1248</Words>
  <Application>Microsoft Office PowerPoint</Application>
  <PresentationFormat>Экран (4:3)</PresentationFormat>
  <Paragraphs>280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Амантай</cp:lastModifiedBy>
  <cp:revision>248</cp:revision>
  <dcterms:created xsi:type="dcterms:W3CDTF">2013-05-20T10:29:04Z</dcterms:created>
  <dcterms:modified xsi:type="dcterms:W3CDTF">2014-12-03T11:49:20Z</dcterms:modified>
</cp:coreProperties>
</file>