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288" r:id="rId2"/>
    <p:sldId id="257" r:id="rId3"/>
    <p:sldId id="299" r:id="rId4"/>
    <p:sldId id="289" r:id="rId5"/>
    <p:sldId id="286" r:id="rId6"/>
    <p:sldId id="281" r:id="rId7"/>
    <p:sldId id="290" r:id="rId8"/>
    <p:sldId id="282" r:id="rId9"/>
    <p:sldId id="283" r:id="rId10"/>
    <p:sldId id="291" r:id="rId11"/>
    <p:sldId id="267" r:id="rId12"/>
    <p:sldId id="260" r:id="rId13"/>
    <p:sldId id="292" r:id="rId14"/>
    <p:sldId id="284" r:id="rId15"/>
    <p:sldId id="293" r:id="rId16"/>
    <p:sldId id="285" r:id="rId17"/>
    <p:sldId id="264" r:id="rId18"/>
    <p:sldId id="294" r:id="rId19"/>
    <p:sldId id="268" r:id="rId20"/>
    <p:sldId id="295" r:id="rId21"/>
    <p:sldId id="269" r:id="rId22"/>
    <p:sldId id="296" r:id="rId23"/>
    <p:sldId id="270" r:id="rId24"/>
    <p:sldId id="272" r:id="rId25"/>
    <p:sldId id="273" r:id="rId26"/>
    <p:sldId id="297" r:id="rId27"/>
    <p:sldId id="298" r:id="rId28"/>
    <p:sldId id="276" r:id="rId29"/>
    <p:sldId id="277" r:id="rId30"/>
    <p:sldId id="278" r:id="rId31"/>
    <p:sldId id="287" r:id="rId3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05" autoAdjust="0"/>
  </p:normalViewPr>
  <p:slideViewPr>
    <p:cSldViewPr>
      <p:cViewPr>
        <p:scale>
          <a:sx n="42" d="100"/>
          <a:sy n="42" d="100"/>
        </p:scale>
        <p:origin x="-112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FE3C2-9D82-4526-BD05-20317805A147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0B386-8D89-490A-8614-660774A44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49EA03-6D20-42C8-A2A8-AF3BF99E84F1}" type="slidenum">
              <a:rPr lang="ru-RU"/>
              <a:pPr/>
              <a:t>3</a:t>
            </a:fld>
            <a:endParaRPr lang="ru-RU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	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0B386-8D89-490A-8614-660774A44A5E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74A9E8-DBE6-470C-9F77-0F20B46070AD}" type="slidenum">
              <a:rPr lang="ru-RU"/>
              <a:pPr/>
              <a:t>29</a:t>
            </a:fld>
            <a:endParaRPr lang="ru-RU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29000"/>
          </a:xfrm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827" y="4344032"/>
            <a:ext cx="5488347" cy="411383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gi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jpe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1\Рабочий стол\лес\9bb5b1110812.jpg"/>
          <p:cNvPicPr>
            <a:picLocks noChangeAspect="1" noChangeArrowheads="1"/>
          </p:cNvPicPr>
          <p:nvPr/>
        </p:nvPicPr>
        <p:blipFill>
          <a:blip r:embed="rId2"/>
          <a:srcRect l="2679" t="6496" r="2679" b="537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1\Рабочий стол\лес\0_5375d_3fc6e4c0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78878_f2eb762d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2273442"/>
            <a:ext cx="6858047" cy="4584558"/>
          </a:xfrm>
          <a:prstGeom prst="rect">
            <a:avLst/>
          </a:prstGeom>
          <a:ln w="76200">
            <a:noFill/>
          </a:ln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214414" y="285728"/>
            <a:ext cx="67151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Возле пней и на лужайке </a:t>
            </a:r>
            <a:endParaRPr lang="ru-RU" sz="2800" b="1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всегда гуляем стайкой. </a:t>
            </a:r>
            <a:endParaRPr lang="ru-RU" sz="2800" b="1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Очень дружные ребята, </a:t>
            </a:r>
            <a:endParaRPr lang="ru-RU" sz="2800" b="1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Называют нас</a:t>
            </a:r>
            <a:r>
              <a:rPr lang="ru-RU" sz="3200" b="1" dirty="0" smtClean="0">
                <a:ea typeface="Calibri" pitchFamily="34" charset="0"/>
                <a:cs typeface="Times New Roman" pitchFamily="18" charset="0"/>
              </a:rPr>
              <a:t>…</a:t>
            </a: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lang="ru-RU" sz="4000" b="1" dirty="0" smtClean="0"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15140" y="3500438"/>
            <a:ext cx="226215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905"/>
                <a:solidFill>
                  <a:srgbClr val="990AC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опята</a:t>
            </a:r>
            <a:endParaRPr lang="ru-RU" sz="6600" b="1" cap="none" spc="0" dirty="0">
              <a:ln w="1905"/>
              <a:solidFill>
                <a:srgbClr val="990AC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4567238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838200"/>
            <a:ext cx="4259263" cy="559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1\Рабочий стол\лес\2731795_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52400" y="152400"/>
            <a:ext cx="31242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Бледная</a:t>
            </a:r>
          </a:p>
          <a:p>
            <a:pPr>
              <a:spcBef>
                <a:spcPct val="50000"/>
              </a:spcBef>
            </a:pPr>
            <a:r>
              <a:rPr lang="ru-RU" sz="4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4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поганка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73025" y="1600200"/>
            <a:ext cx="8607425" cy="527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Самый </a:t>
            </a:r>
            <a:endParaRPr lang="en-US" sz="32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ru-RU" sz="32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опасный</a:t>
            </a:r>
            <a:endParaRPr lang="en-US" sz="32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ru-RU" sz="32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 гриб. </a:t>
            </a:r>
            <a:endParaRPr lang="en-US" sz="32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en-US" sz="32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en-US" sz="32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en-US" sz="32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en-US" sz="32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en-US" sz="32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ru-RU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Встречается она часто. Неопытные </a:t>
            </a:r>
            <a:endParaRPr lang="en-US" sz="28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ru-RU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грибники иногда путают ее с шампиньонами </a:t>
            </a:r>
            <a:endParaRPr lang="en-US" sz="28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ru-RU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или сыроежками.</a:t>
            </a:r>
          </a:p>
        </p:txBody>
      </p:sp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52400"/>
            <a:ext cx="6057900" cy="531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1752600" y="3733800"/>
            <a:ext cx="3429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96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457200" y="3352800"/>
            <a:ext cx="1752600" cy="1555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600" i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!</a:t>
            </a:r>
            <a:endParaRPr lang="ru-RU" sz="9600" i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789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1\Рабочий стол\лес\Tropinka_v_berezovom_lesu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500042"/>
            <a:ext cx="65008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Жёлто-рыжие сестрички, </a:t>
            </a:r>
            <a:endParaRPr lang="ru-RU" sz="3600" b="1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Величают нас </a:t>
            </a:r>
            <a:r>
              <a:rPr lang="ru-RU" sz="4000" b="1" dirty="0" smtClean="0">
                <a:ea typeface="Calibri" pitchFamily="34" charset="0"/>
                <a:cs typeface="Times New Roman" pitchFamily="18" charset="0"/>
              </a:rPr>
              <a:t>…</a:t>
            </a:r>
            <a:r>
              <a:rPr lang="ru-RU" sz="36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4000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2357430"/>
            <a:ext cx="4725114" cy="4134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5286380" y="4643446"/>
            <a:ext cx="3571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990AC6"/>
                </a:solidFill>
              </a:rPr>
              <a:t>лисички</a:t>
            </a:r>
            <a:endParaRPr lang="ru-RU" sz="6600" b="1" dirty="0">
              <a:solidFill>
                <a:srgbClr val="990AC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0" y="304800"/>
            <a:ext cx="373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Лисичка</a:t>
            </a: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228600"/>
            <a:ext cx="5410200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0"/>
            <a:ext cx="3276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228600" y="4419600"/>
            <a:ext cx="87630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Обладает приятным вкусом, только немного </a:t>
            </a:r>
          </a:p>
          <a:p>
            <a:r>
              <a:rPr lang="ru-RU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жестковата. Лисички можно варить, жарить, мариновать и солить. Молодые лисички </a:t>
            </a:r>
          </a:p>
          <a:p>
            <a:r>
              <a:rPr lang="ru-RU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намного вкуснее, чем перезревшие. Растет в </a:t>
            </a:r>
          </a:p>
          <a:p>
            <a:r>
              <a:rPr lang="ru-RU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смешанных лесах.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1\Рабочий стол\лес\3507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8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357166"/>
            <a:ext cx="57864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гриб нарядный </a:t>
            </a:r>
            <a:endParaRPr lang="ru-RU" sz="3200" b="1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Растёт с осиной рядом, </a:t>
            </a:r>
            <a:endParaRPr lang="ru-RU" sz="3200" b="1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головку надет </a:t>
            </a:r>
            <a:endParaRPr lang="ru-RU" sz="3200" b="1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Ярко-красный берет</a:t>
            </a:r>
            <a:r>
              <a:rPr lang="ru-RU" sz="32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429124" y="5357826"/>
            <a:ext cx="41730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990AC6"/>
                </a:solidFill>
              </a:rPr>
              <a:t>подосиновик</a:t>
            </a:r>
            <a:endParaRPr lang="ru-RU" sz="5400" b="1" dirty="0">
              <a:solidFill>
                <a:srgbClr val="990AC6"/>
              </a:solidFill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2886443"/>
            <a:ext cx="3714776" cy="3971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4" name="Oval 38"/>
          <p:cNvSpPr>
            <a:spLocks noChangeArrowheads="1"/>
          </p:cNvSpPr>
          <p:nvPr/>
        </p:nvSpPr>
        <p:spPr bwMode="auto">
          <a:xfrm>
            <a:off x="3276600" y="2133600"/>
            <a:ext cx="76200" cy="762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35" name="Oval 39"/>
          <p:cNvSpPr>
            <a:spLocks noChangeArrowheads="1"/>
          </p:cNvSpPr>
          <p:nvPr/>
        </p:nvSpPr>
        <p:spPr bwMode="auto">
          <a:xfrm>
            <a:off x="3505200" y="1981200"/>
            <a:ext cx="76200" cy="762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32" name="Oval 36"/>
          <p:cNvSpPr>
            <a:spLocks noChangeArrowheads="1"/>
          </p:cNvSpPr>
          <p:nvPr/>
        </p:nvSpPr>
        <p:spPr bwMode="auto">
          <a:xfrm>
            <a:off x="3810000" y="2133600"/>
            <a:ext cx="76200" cy="762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33" name="Oval 37"/>
          <p:cNvSpPr>
            <a:spLocks noChangeArrowheads="1"/>
          </p:cNvSpPr>
          <p:nvPr/>
        </p:nvSpPr>
        <p:spPr bwMode="auto">
          <a:xfrm>
            <a:off x="5257800" y="2286000"/>
            <a:ext cx="76200" cy="762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38" name="Oval 42"/>
          <p:cNvSpPr>
            <a:spLocks noChangeArrowheads="1"/>
          </p:cNvSpPr>
          <p:nvPr/>
        </p:nvSpPr>
        <p:spPr bwMode="auto">
          <a:xfrm>
            <a:off x="6019800" y="2057400"/>
            <a:ext cx="76200" cy="762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37" name="Oval 41"/>
          <p:cNvSpPr>
            <a:spLocks noChangeArrowheads="1"/>
          </p:cNvSpPr>
          <p:nvPr/>
        </p:nvSpPr>
        <p:spPr bwMode="auto">
          <a:xfrm>
            <a:off x="5791200" y="2286000"/>
            <a:ext cx="76200" cy="762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36" name="Oval 40"/>
          <p:cNvSpPr>
            <a:spLocks noChangeArrowheads="1"/>
          </p:cNvSpPr>
          <p:nvPr/>
        </p:nvSpPr>
        <p:spPr bwMode="auto">
          <a:xfrm>
            <a:off x="5410200" y="2057400"/>
            <a:ext cx="76200" cy="762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88" y="3733800"/>
            <a:ext cx="9117012" cy="3124200"/>
          </a:xfrm>
          <a:prstGeom prst="rect">
            <a:avLst/>
          </a:prstGeom>
          <a:noFill/>
        </p:spPr>
      </p:pic>
      <p:sp>
        <p:nvSpPr>
          <p:cNvPr id="4106" name="Freeform 10"/>
          <p:cNvSpPr>
            <a:spLocks/>
          </p:cNvSpPr>
          <p:nvPr/>
        </p:nvSpPr>
        <p:spPr bwMode="auto">
          <a:xfrm>
            <a:off x="63500" y="4102100"/>
            <a:ext cx="4203700" cy="2070100"/>
          </a:xfrm>
          <a:custGeom>
            <a:avLst/>
            <a:gdLst/>
            <a:ahLst/>
            <a:cxnLst>
              <a:cxn ang="0">
                <a:pos x="2504" y="440"/>
              </a:cxn>
              <a:cxn ang="0">
                <a:pos x="2024" y="632"/>
              </a:cxn>
              <a:cxn ang="0">
                <a:pos x="1544" y="632"/>
              </a:cxn>
              <a:cxn ang="0">
                <a:pos x="1592" y="392"/>
              </a:cxn>
              <a:cxn ang="0">
                <a:pos x="1448" y="344"/>
              </a:cxn>
              <a:cxn ang="0">
                <a:pos x="1304" y="488"/>
              </a:cxn>
              <a:cxn ang="0">
                <a:pos x="1448" y="632"/>
              </a:cxn>
              <a:cxn ang="0">
                <a:pos x="1256" y="632"/>
              </a:cxn>
              <a:cxn ang="0">
                <a:pos x="872" y="344"/>
              </a:cxn>
              <a:cxn ang="0">
                <a:pos x="968" y="152"/>
              </a:cxn>
              <a:cxn ang="0">
                <a:pos x="920" y="8"/>
              </a:cxn>
              <a:cxn ang="0">
                <a:pos x="680" y="104"/>
              </a:cxn>
              <a:cxn ang="0">
                <a:pos x="776" y="344"/>
              </a:cxn>
              <a:cxn ang="0">
                <a:pos x="104" y="248"/>
              </a:cxn>
              <a:cxn ang="0">
                <a:pos x="200" y="296"/>
              </a:cxn>
              <a:cxn ang="0">
                <a:pos x="632" y="392"/>
              </a:cxn>
              <a:cxn ang="0">
                <a:pos x="968" y="488"/>
              </a:cxn>
              <a:cxn ang="0">
                <a:pos x="776" y="632"/>
              </a:cxn>
              <a:cxn ang="0">
                <a:pos x="536" y="728"/>
              </a:cxn>
              <a:cxn ang="0">
                <a:pos x="392" y="920"/>
              </a:cxn>
              <a:cxn ang="0">
                <a:pos x="200" y="1016"/>
              </a:cxn>
              <a:cxn ang="0">
                <a:pos x="8" y="1208"/>
              </a:cxn>
              <a:cxn ang="0">
                <a:pos x="152" y="1064"/>
              </a:cxn>
              <a:cxn ang="0">
                <a:pos x="392" y="968"/>
              </a:cxn>
              <a:cxn ang="0">
                <a:pos x="536" y="824"/>
              </a:cxn>
              <a:cxn ang="0">
                <a:pos x="680" y="776"/>
              </a:cxn>
              <a:cxn ang="0">
                <a:pos x="536" y="1064"/>
              </a:cxn>
              <a:cxn ang="0">
                <a:pos x="536" y="1304"/>
              </a:cxn>
              <a:cxn ang="0">
                <a:pos x="584" y="1016"/>
              </a:cxn>
              <a:cxn ang="0">
                <a:pos x="680" y="920"/>
              </a:cxn>
              <a:cxn ang="0">
                <a:pos x="824" y="680"/>
              </a:cxn>
              <a:cxn ang="0">
                <a:pos x="1016" y="680"/>
              </a:cxn>
              <a:cxn ang="0">
                <a:pos x="1112" y="872"/>
              </a:cxn>
              <a:cxn ang="0">
                <a:pos x="1112" y="968"/>
              </a:cxn>
              <a:cxn ang="0">
                <a:pos x="1160" y="872"/>
              </a:cxn>
              <a:cxn ang="0">
                <a:pos x="1064" y="632"/>
              </a:cxn>
              <a:cxn ang="0">
                <a:pos x="1352" y="728"/>
              </a:cxn>
              <a:cxn ang="0">
                <a:pos x="2216" y="680"/>
              </a:cxn>
              <a:cxn ang="0">
                <a:pos x="1640" y="968"/>
              </a:cxn>
              <a:cxn ang="0">
                <a:pos x="1688" y="824"/>
              </a:cxn>
              <a:cxn ang="0">
                <a:pos x="1448" y="824"/>
              </a:cxn>
              <a:cxn ang="0">
                <a:pos x="1544" y="1016"/>
              </a:cxn>
              <a:cxn ang="0">
                <a:pos x="968" y="1160"/>
              </a:cxn>
              <a:cxn ang="0">
                <a:pos x="1400" y="1112"/>
              </a:cxn>
              <a:cxn ang="0">
                <a:pos x="2360" y="728"/>
              </a:cxn>
              <a:cxn ang="0">
                <a:pos x="2600" y="440"/>
              </a:cxn>
              <a:cxn ang="0">
                <a:pos x="2552" y="392"/>
              </a:cxn>
              <a:cxn ang="0">
                <a:pos x="2504" y="440"/>
              </a:cxn>
            </a:cxnLst>
            <a:rect l="0" t="0" r="r" b="b"/>
            <a:pathLst>
              <a:path w="2632" h="1312">
                <a:moveTo>
                  <a:pt x="2504" y="440"/>
                </a:moveTo>
                <a:cubicBezTo>
                  <a:pt x="2416" y="480"/>
                  <a:pt x="2184" y="600"/>
                  <a:pt x="2024" y="632"/>
                </a:cubicBezTo>
                <a:cubicBezTo>
                  <a:pt x="1864" y="664"/>
                  <a:pt x="1616" y="672"/>
                  <a:pt x="1544" y="632"/>
                </a:cubicBezTo>
                <a:cubicBezTo>
                  <a:pt x="1472" y="592"/>
                  <a:pt x="1608" y="440"/>
                  <a:pt x="1592" y="392"/>
                </a:cubicBezTo>
                <a:cubicBezTo>
                  <a:pt x="1576" y="344"/>
                  <a:pt x="1496" y="328"/>
                  <a:pt x="1448" y="344"/>
                </a:cubicBezTo>
                <a:cubicBezTo>
                  <a:pt x="1400" y="360"/>
                  <a:pt x="1304" y="440"/>
                  <a:pt x="1304" y="488"/>
                </a:cubicBezTo>
                <a:cubicBezTo>
                  <a:pt x="1304" y="536"/>
                  <a:pt x="1456" y="608"/>
                  <a:pt x="1448" y="632"/>
                </a:cubicBezTo>
                <a:cubicBezTo>
                  <a:pt x="1440" y="656"/>
                  <a:pt x="1352" y="680"/>
                  <a:pt x="1256" y="632"/>
                </a:cubicBezTo>
                <a:cubicBezTo>
                  <a:pt x="1160" y="584"/>
                  <a:pt x="920" y="424"/>
                  <a:pt x="872" y="344"/>
                </a:cubicBezTo>
                <a:cubicBezTo>
                  <a:pt x="824" y="264"/>
                  <a:pt x="960" y="208"/>
                  <a:pt x="968" y="152"/>
                </a:cubicBezTo>
                <a:cubicBezTo>
                  <a:pt x="976" y="96"/>
                  <a:pt x="968" y="16"/>
                  <a:pt x="920" y="8"/>
                </a:cubicBezTo>
                <a:cubicBezTo>
                  <a:pt x="872" y="0"/>
                  <a:pt x="704" y="48"/>
                  <a:pt x="680" y="104"/>
                </a:cubicBezTo>
                <a:cubicBezTo>
                  <a:pt x="656" y="160"/>
                  <a:pt x="872" y="320"/>
                  <a:pt x="776" y="344"/>
                </a:cubicBezTo>
                <a:cubicBezTo>
                  <a:pt x="680" y="368"/>
                  <a:pt x="200" y="256"/>
                  <a:pt x="104" y="248"/>
                </a:cubicBezTo>
                <a:cubicBezTo>
                  <a:pt x="8" y="240"/>
                  <a:pt x="112" y="272"/>
                  <a:pt x="200" y="296"/>
                </a:cubicBezTo>
                <a:cubicBezTo>
                  <a:pt x="288" y="320"/>
                  <a:pt x="504" y="360"/>
                  <a:pt x="632" y="392"/>
                </a:cubicBezTo>
                <a:cubicBezTo>
                  <a:pt x="760" y="424"/>
                  <a:pt x="944" y="448"/>
                  <a:pt x="968" y="488"/>
                </a:cubicBezTo>
                <a:cubicBezTo>
                  <a:pt x="992" y="528"/>
                  <a:pt x="848" y="592"/>
                  <a:pt x="776" y="632"/>
                </a:cubicBezTo>
                <a:cubicBezTo>
                  <a:pt x="704" y="672"/>
                  <a:pt x="600" y="680"/>
                  <a:pt x="536" y="728"/>
                </a:cubicBezTo>
                <a:cubicBezTo>
                  <a:pt x="472" y="776"/>
                  <a:pt x="448" y="872"/>
                  <a:pt x="392" y="920"/>
                </a:cubicBezTo>
                <a:cubicBezTo>
                  <a:pt x="336" y="968"/>
                  <a:pt x="264" y="968"/>
                  <a:pt x="200" y="1016"/>
                </a:cubicBezTo>
                <a:cubicBezTo>
                  <a:pt x="136" y="1064"/>
                  <a:pt x="16" y="1200"/>
                  <a:pt x="8" y="1208"/>
                </a:cubicBezTo>
                <a:cubicBezTo>
                  <a:pt x="0" y="1216"/>
                  <a:pt x="88" y="1104"/>
                  <a:pt x="152" y="1064"/>
                </a:cubicBezTo>
                <a:cubicBezTo>
                  <a:pt x="216" y="1024"/>
                  <a:pt x="328" y="1008"/>
                  <a:pt x="392" y="968"/>
                </a:cubicBezTo>
                <a:cubicBezTo>
                  <a:pt x="456" y="928"/>
                  <a:pt x="488" y="856"/>
                  <a:pt x="536" y="824"/>
                </a:cubicBezTo>
                <a:cubicBezTo>
                  <a:pt x="584" y="792"/>
                  <a:pt x="680" y="736"/>
                  <a:pt x="680" y="776"/>
                </a:cubicBezTo>
                <a:cubicBezTo>
                  <a:pt x="680" y="816"/>
                  <a:pt x="560" y="976"/>
                  <a:pt x="536" y="1064"/>
                </a:cubicBezTo>
                <a:cubicBezTo>
                  <a:pt x="512" y="1152"/>
                  <a:pt x="528" y="1312"/>
                  <a:pt x="536" y="1304"/>
                </a:cubicBezTo>
                <a:cubicBezTo>
                  <a:pt x="544" y="1296"/>
                  <a:pt x="560" y="1080"/>
                  <a:pt x="584" y="1016"/>
                </a:cubicBezTo>
                <a:cubicBezTo>
                  <a:pt x="608" y="952"/>
                  <a:pt x="640" y="976"/>
                  <a:pt x="680" y="920"/>
                </a:cubicBezTo>
                <a:cubicBezTo>
                  <a:pt x="720" y="864"/>
                  <a:pt x="768" y="720"/>
                  <a:pt x="824" y="680"/>
                </a:cubicBezTo>
                <a:cubicBezTo>
                  <a:pt x="880" y="640"/>
                  <a:pt x="968" y="648"/>
                  <a:pt x="1016" y="680"/>
                </a:cubicBezTo>
                <a:cubicBezTo>
                  <a:pt x="1064" y="712"/>
                  <a:pt x="1096" y="824"/>
                  <a:pt x="1112" y="872"/>
                </a:cubicBezTo>
                <a:cubicBezTo>
                  <a:pt x="1128" y="920"/>
                  <a:pt x="1104" y="968"/>
                  <a:pt x="1112" y="968"/>
                </a:cubicBezTo>
                <a:cubicBezTo>
                  <a:pt x="1120" y="968"/>
                  <a:pt x="1168" y="928"/>
                  <a:pt x="1160" y="872"/>
                </a:cubicBezTo>
                <a:cubicBezTo>
                  <a:pt x="1152" y="816"/>
                  <a:pt x="1032" y="656"/>
                  <a:pt x="1064" y="632"/>
                </a:cubicBezTo>
                <a:cubicBezTo>
                  <a:pt x="1096" y="608"/>
                  <a:pt x="1160" y="720"/>
                  <a:pt x="1352" y="728"/>
                </a:cubicBezTo>
                <a:cubicBezTo>
                  <a:pt x="1544" y="736"/>
                  <a:pt x="2168" y="640"/>
                  <a:pt x="2216" y="680"/>
                </a:cubicBezTo>
                <a:cubicBezTo>
                  <a:pt x="2264" y="720"/>
                  <a:pt x="1728" y="944"/>
                  <a:pt x="1640" y="968"/>
                </a:cubicBezTo>
                <a:cubicBezTo>
                  <a:pt x="1552" y="992"/>
                  <a:pt x="1720" y="848"/>
                  <a:pt x="1688" y="824"/>
                </a:cubicBezTo>
                <a:cubicBezTo>
                  <a:pt x="1656" y="800"/>
                  <a:pt x="1472" y="792"/>
                  <a:pt x="1448" y="824"/>
                </a:cubicBezTo>
                <a:cubicBezTo>
                  <a:pt x="1424" y="856"/>
                  <a:pt x="1624" y="960"/>
                  <a:pt x="1544" y="1016"/>
                </a:cubicBezTo>
                <a:cubicBezTo>
                  <a:pt x="1464" y="1072"/>
                  <a:pt x="992" y="1144"/>
                  <a:pt x="968" y="1160"/>
                </a:cubicBezTo>
                <a:cubicBezTo>
                  <a:pt x="944" y="1176"/>
                  <a:pt x="1168" y="1184"/>
                  <a:pt x="1400" y="1112"/>
                </a:cubicBezTo>
                <a:cubicBezTo>
                  <a:pt x="1632" y="1040"/>
                  <a:pt x="2160" y="840"/>
                  <a:pt x="2360" y="728"/>
                </a:cubicBezTo>
                <a:cubicBezTo>
                  <a:pt x="2560" y="616"/>
                  <a:pt x="2568" y="496"/>
                  <a:pt x="2600" y="440"/>
                </a:cubicBezTo>
                <a:cubicBezTo>
                  <a:pt x="2632" y="384"/>
                  <a:pt x="2568" y="392"/>
                  <a:pt x="2552" y="392"/>
                </a:cubicBezTo>
                <a:cubicBezTo>
                  <a:pt x="2536" y="392"/>
                  <a:pt x="2592" y="400"/>
                  <a:pt x="2504" y="44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3" name="Freeform 7"/>
          <p:cNvSpPr>
            <a:spLocks/>
          </p:cNvSpPr>
          <p:nvPr/>
        </p:nvSpPr>
        <p:spPr bwMode="auto">
          <a:xfrm>
            <a:off x="3886200" y="2209800"/>
            <a:ext cx="1524000" cy="2794000"/>
          </a:xfrm>
          <a:custGeom>
            <a:avLst/>
            <a:gdLst/>
            <a:ahLst/>
            <a:cxnLst>
              <a:cxn ang="0">
                <a:pos x="408" y="40"/>
              </a:cxn>
              <a:cxn ang="0">
                <a:pos x="888" y="40"/>
              </a:cxn>
              <a:cxn ang="0">
                <a:pos x="888" y="136"/>
              </a:cxn>
              <a:cxn ang="0">
                <a:pos x="888" y="520"/>
              </a:cxn>
              <a:cxn ang="0">
                <a:pos x="984" y="1096"/>
              </a:cxn>
              <a:cxn ang="0">
                <a:pos x="1080" y="1624"/>
              </a:cxn>
              <a:cxn ang="0">
                <a:pos x="936" y="2056"/>
              </a:cxn>
              <a:cxn ang="0">
                <a:pos x="312" y="2104"/>
              </a:cxn>
              <a:cxn ang="0">
                <a:pos x="24" y="1816"/>
              </a:cxn>
              <a:cxn ang="0">
                <a:pos x="168" y="1192"/>
              </a:cxn>
              <a:cxn ang="0">
                <a:pos x="360" y="280"/>
              </a:cxn>
              <a:cxn ang="0">
                <a:pos x="360" y="40"/>
              </a:cxn>
              <a:cxn ang="0">
                <a:pos x="456" y="40"/>
              </a:cxn>
              <a:cxn ang="0">
                <a:pos x="552" y="40"/>
              </a:cxn>
              <a:cxn ang="0">
                <a:pos x="648" y="40"/>
              </a:cxn>
            </a:cxnLst>
            <a:rect l="0" t="0" r="r" b="b"/>
            <a:pathLst>
              <a:path w="1088" h="2144">
                <a:moveTo>
                  <a:pt x="408" y="40"/>
                </a:moveTo>
                <a:cubicBezTo>
                  <a:pt x="608" y="32"/>
                  <a:pt x="808" y="24"/>
                  <a:pt x="888" y="40"/>
                </a:cubicBezTo>
                <a:cubicBezTo>
                  <a:pt x="968" y="56"/>
                  <a:pt x="888" y="56"/>
                  <a:pt x="888" y="136"/>
                </a:cubicBezTo>
                <a:cubicBezTo>
                  <a:pt x="888" y="216"/>
                  <a:pt x="872" y="360"/>
                  <a:pt x="888" y="520"/>
                </a:cubicBezTo>
                <a:cubicBezTo>
                  <a:pt x="904" y="680"/>
                  <a:pt x="952" y="912"/>
                  <a:pt x="984" y="1096"/>
                </a:cubicBezTo>
                <a:cubicBezTo>
                  <a:pt x="1016" y="1280"/>
                  <a:pt x="1088" y="1464"/>
                  <a:pt x="1080" y="1624"/>
                </a:cubicBezTo>
                <a:cubicBezTo>
                  <a:pt x="1072" y="1784"/>
                  <a:pt x="1064" y="1976"/>
                  <a:pt x="936" y="2056"/>
                </a:cubicBezTo>
                <a:cubicBezTo>
                  <a:pt x="808" y="2136"/>
                  <a:pt x="464" y="2144"/>
                  <a:pt x="312" y="2104"/>
                </a:cubicBezTo>
                <a:cubicBezTo>
                  <a:pt x="160" y="2064"/>
                  <a:pt x="48" y="1968"/>
                  <a:pt x="24" y="1816"/>
                </a:cubicBezTo>
                <a:cubicBezTo>
                  <a:pt x="0" y="1664"/>
                  <a:pt x="112" y="1448"/>
                  <a:pt x="168" y="1192"/>
                </a:cubicBezTo>
                <a:cubicBezTo>
                  <a:pt x="224" y="936"/>
                  <a:pt x="328" y="472"/>
                  <a:pt x="360" y="280"/>
                </a:cubicBezTo>
                <a:cubicBezTo>
                  <a:pt x="392" y="88"/>
                  <a:pt x="344" y="80"/>
                  <a:pt x="360" y="40"/>
                </a:cubicBezTo>
                <a:cubicBezTo>
                  <a:pt x="376" y="0"/>
                  <a:pt x="424" y="40"/>
                  <a:pt x="456" y="40"/>
                </a:cubicBezTo>
                <a:cubicBezTo>
                  <a:pt x="488" y="40"/>
                  <a:pt x="520" y="40"/>
                  <a:pt x="552" y="40"/>
                </a:cubicBezTo>
                <a:cubicBezTo>
                  <a:pt x="584" y="40"/>
                  <a:pt x="616" y="40"/>
                  <a:pt x="648" y="40"/>
                </a:cubicBezTo>
              </a:path>
            </a:pathLst>
          </a:custGeom>
          <a:gradFill rotWithShape="1">
            <a:gsLst>
              <a:gs pos="0">
                <a:srgbClr val="969696"/>
              </a:gs>
              <a:gs pos="50000">
                <a:srgbClr val="969696">
                  <a:gamma/>
                  <a:tint val="33725"/>
                  <a:invGamma/>
                </a:srgbClr>
              </a:gs>
              <a:gs pos="100000">
                <a:srgbClr val="969696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5" name="Freeform 9"/>
          <p:cNvSpPr>
            <a:spLocks/>
          </p:cNvSpPr>
          <p:nvPr/>
        </p:nvSpPr>
        <p:spPr bwMode="auto">
          <a:xfrm>
            <a:off x="2971800" y="990600"/>
            <a:ext cx="3657600" cy="1485900"/>
          </a:xfrm>
          <a:custGeom>
            <a:avLst/>
            <a:gdLst/>
            <a:ahLst/>
            <a:cxnLst>
              <a:cxn ang="0">
                <a:pos x="312" y="776"/>
              </a:cxn>
              <a:cxn ang="0">
                <a:pos x="1848" y="776"/>
              </a:cxn>
              <a:cxn ang="0">
                <a:pos x="1800" y="392"/>
              </a:cxn>
              <a:cxn ang="0">
                <a:pos x="1320" y="56"/>
              </a:cxn>
              <a:cxn ang="0">
                <a:pos x="744" y="56"/>
              </a:cxn>
              <a:cxn ang="0">
                <a:pos x="264" y="344"/>
              </a:cxn>
              <a:cxn ang="0">
                <a:pos x="24" y="728"/>
              </a:cxn>
              <a:cxn ang="0">
                <a:pos x="408" y="776"/>
              </a:cxn>
            </a:cxnLst>
            <a:rect l="0" t="0" r="r" b="b"/>
            <a:pathLst>
              <a:path w="2096" h="840">
                <a:moveTo>
                  <a:pt x="312" y="776"/>
                </a:moveTo>
                <a:cubicBezTo>
                  <a:pt x="956" y="808"/>
                  <a:pt x="1600" y="840"/>
                  <a:pt x="1848" y="776"/>
                </a:cubicBezTo>
                <a:cubicBezTo>
                  <a:pt x="2096" y="712"/>
                  <a:pt x="1888" y="512"/>
                  <a:pt x="1800" y="392"/>
                </a:cubicBezTo>
                <a:cubicBezTo>
                  <a:pt x="1712" y="272"/>
                  <a:pt x="1496" y="112"/>
                  <a:pt x="1320" y="56"/>
                </a:cubicBezTo>
                <a:cubicBezTo>
                  <a:pt x="1144" y="0"/>
                  <a:pt x="920" y="8"/>
                  <a:pt x="744" y="56"/>
                </a:cubicBezTo>
                <a:cubicBezTo>
                  <a:pt x="568" y="104"/>
                  <a:pt x="384" y="232"/>
                  <a:pt x="264" y="344"/>
                </a:cubicBezTo>
                <a:cubicBezTo>
                  <a:pt x="144" y="456"/>
                  <a:pt x="0" y="656"/>
                  <a:pt x="24" y="728"/>
                </a:cubicBezTo>
                <a:cubicBezTo>
                  <a:pt x="48" y="800"/>
                  <a:pt x="344" y="768"/>
                  <a:pt x="408" y="776"/>
                </a:cubicBezTo>
              </a:path>
            </a:pathLst>
          </a:custGeom>
          <a:gradFill rotWithShape="1">
            <a:gsLst>
              <a:gs pos="0">
                <a:srgbClr val="663300">
                  <a:gamma/>
                  <a:shade val="46275"/>
                  <a:invGamma/>
                </a:srgbClr>
              </a:gs>
              <a:gs pos="100000">
                <a:srgbClr val="6633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4" name="Freeform 8"/>
          <p:cNvSpPr>
            <a:spLocks/>
          </p:cNvSpPr>
          <p:nvPr/>
        </p:nvSpPr>
        <p:spPr bwMode="auto">
          <a:xfrm>
            <a:off x="4191000" y="2895600"/>
            <a:ext cx="1066800" cy="368300"/>
          </a:xfrm>
          <a:custGeom>
            <a:avLst/>
            <a:gdLst/>
            <a:ahLst/>
            <a:cxnLst>
              <a:cxn ang="0">
                <a:pos x="104" y="32"/>
              </a:cxn>
              <a:cxn ang="0">
                <a:pos x="680" y="32"/>
              </a:cxn>
              <a:cxn ang="0">
                <a:pos x="728" y="128"/>
              </a:cxn>
              <a:cxn ang="0">
                <a:pos x="728" y="224"/>
              </a:cxn>
              <a:cxn ang="0">
                <a:pos x="632" y="128"/>
              </a:cxn>
              <a:cxn ang="0">
                <a:pos x="584" y="176"/>
              </a:cxn>
              <a:cxn ang="0">
                <a:pos x="488" y="128"/>
              </a:cxn>
              <a:cxn ang="0">
                <a:pos x="440" y="224"/>
              </a:cxn>
              <a:cxn ang="0">
                <a:pos x="344" y="80"/>
              </a:cxn>
              <a:cxn ang="0">
                <a:pos x="200" y="176"/>
              </a:cxn>
              <a:cxn ang="0">
                <a:pos x="200" y="80"/>
              </a:cxn>
              <a:cxn ang="0">
                <a:pos x="56" y="224"/>
              </a:cxn>
              <a:cxn ang="0">
                <a:pos x="104" y="32"/>
              </a:cxn>
            </a:cxnLst>
            <a:rect l="0" t="0" r="r" b="b"/>
            <a:pathLst>
              <a:path w="784" h="232">
                <a:moveTo>
                  <a:pt x="104" y="32"/>
                </a:moveTo>
                <a:cubicBezTo>
                  <a:pt x="208" y="0"/>
                  <a:pt x="576" y="16"/>
                  <a:pt x="680" y="32"/>
                </a:cubicBezTo>
                <a:cubicBezTo>
                  <a:pt x="784" y="48"/>
                  <a:pt x="720" y="96"/>
                  <a:pt x="728" y="128"/>
                </a:cubicBezTo>
                <a:cubicBezTo>
                  <a:pt x="736" y="160"/>
                  <a:pt x="744" y="224"/>
                  <a:pt x="728" y="224"/>
                </a:cubicBezTo>
                <a:cubicBezTo>
                  <a:pt x="712" y="224"/>
                  <a:pt x="656" y="136"/>
                  <a:pt x="632" y="128"/>
                </a:cubicBezTo>
                <a:cubicBezTo>
                  <a:pt x="608" y="120"/>
                  <a:pt x="608" y="176"/>
                  <a:pt x="584" y="176"/>
                </a:cubicBezTo>
                <a:cubicBezTo>
                  <a:pt x="560" y="176"/>
                  <a:pt x="512" y="120"/>
                  <a:pt x="488" y="128"/>
                </a:cubicBezTo>
                <a:cubicBezTo>
                  <a:pt x="464" y="136"/>
                  <a:pt x="464" y="232"/>
                  <a:pt x="440" y="224"/>
                </a:cubicBezTo>
                <a:cubicBezTo>
                  <a:pt x="416" y="216"/>
                  <a:pt x="384" y="88"/>
                  <a:pt x="344" y="80"/>
                </a:cubicBezTo>
                <a:cubicBezTo>
                  <a:pt x="304" y="72"/>
                  <a:pt x="224" y="176"/>
                  <a:pt x="200" y="176"/>
                </a:cubicBezTo>
                <a:cubicBezTo>
                  <a:pt x="176" y="176"/>
                  <a:pt x="224" y="72"/>
                  <a:pt x="200" y="80"/>
                </a:cubicBezTo>
                <a:cubicBezTo>
                  <a:pt x="176" y="88"/>
                  <a:pt x="72" y="232"/>
                  <a:pt x="56" y="224"/>
                </a:cubicBezTo>
                <a:cubicBezTo>
                  <a:pt x="40" y="216"/>
                  <a:pt x="0" y="64"/>
                  <a:pt x="104" y="32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7" name="Freeform 11"/>
          <p:cNvSpPr>
            <a:spLocks/>
          </p:cNvSpPr>
          <p:nvPr/>
        </p:nvSpPr>
        <p:spPr bwMode="auto">
          <a:xfrm>
            <a:off x="5029200" y="4953000"/>
            <a:ext cx="2895600" cy="1143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6" y="97"/>
              </a:cxn>
              <a:cxn ang="0">
                <a:pos x="84" y="104"/>
              </a:cxn>
              <a:cxn ang="0">
                <a:pos x="132" y="152"/>
              </a:cxn>
              <a:cxn ang="0">
                <a:pos x="195" y="263"/>
              </a:cxn>
              <a:cxn ang="0">
                <a:pos x="264" y="465"/>
              </a:cxn>
              <a:cxn ang="0">
                <a:pos x="326" y="478"/>
              </a:cxn>
              <a:cxn ang="0">
                <a:pos x="389" y="485"/>
              </a:cxn>
              <a:cxn ang="0">
                <a:pos x="451" y="527"/>
              </a:cxn>
              <a:cxn ang="0">
                <a:pos x="542" y="576"/>
              </a:cxn>
              <a:cxn ang="0">
                <a:pos x="569" y="617"/>
              </a:cxn>
              <a:cxn ang="0">
                <a:pos x="597" y="659"/>
              </a:cxn>
              <a:cxn ang="0">
                <a:pos x="639" y="680"/>
              </a:cxn>
              <a:cxn ang="0">
                <a:pos x="736" y="701"/>
              </a:cxn>
              <a:cxn ang="0">
                <a:pos x="861" y="721"/>
              </a:cxn>
              <a:cxn ang="0">
                <a:pos x="1083" y="784"/>
              </a:cxn>
              <a:cxn ang="0">
                <a:pos x="1284" y="819"/>
              </a:cxn>
              <a:cxn ang="0">
                <a:pos x="1326" y="846"/>
              </a:cxn>
              <a:cxn ang="0">
                <a:pos x="1534" y="881"/>
              </a:cxn>
              <a:cxn ang="0">
                <a:pos x="1673" y="909"/>
              </a:cxn>
              <a:cxn ang="0">
                <a:pos x="1721" y="902"/>
              </a:cxn>
              <a:cxn ang="0">
                <a:pos x="1707" y="881"/>
              </a:cxn>
              <a:cxn ang="0">
                <a:pos x="1603" y="853"/>
              </a:cxn>
              <a:cxn ang="0">
                <a:pos x="1458" y="819"/>
              </a:cxn>
              <a:cxn ang="0">
                <a:pos x="1451" y="798"/>
              </a:cxn>
              <a:cxn ang="0">
                <a:pos x="1590" y="770"/>
              </a:cxn>
              <a:cxn ang="0">
                <a:pos x="1527" y="603"/>
              </a:cxn>
              <a:cxn ang="0">
                <a:pos x="1492" y="610"/>
              </a:cxn>
              <a:cxn ang="0">
                <a:pos x="1465" y="687"/>
              </a:cxn>
              <a:cxn ang="0">
                <a:pos x="1416" y="694"/>
              </a:cxn>
              <a:cxn ang="0">
                <a:pos x="1409" y="770"/>
              </a:cxn>
              <a:cxn ang="0">
                <a:pos x="1277" y="763"/>
              </a:cxn>
              <a:cxn ang="0">
                <a:pos x="1138" y="721"/>
              </a:cxn>
              <a:cxn ang="0">
                <a:pos x="958" y="714"/>
              </a:cxn>
              <a:cxn ang="0">
                <a:pos x="979" y="666"/>
              </a:cxn>
              <a:cxn ang="0">
                <a:pos x="1041" y="617"/>
              </a:cxn>
              <a:cxn ang="0">
                <a:pos x="1034" y="548"/>
              </a:cxn>
              <a:cxn ang="0">
                <a:pos x="916" y="451"/>
              </a:cxn>
              <a:cxn ang="0">
                <a:pos x="868" y="596"/>
              </a:cxn>
              <a:cxn ang="0">
                <a:pos x="812" y="603"/>
              </a:cxn>
              <a:cxn ang="0">
                <a:pos x="715" y="596"/>
              </a:cxn>
              <a:cxn ang="0">
                <a:pos x="604" y="562"/>
              </a:cxn>
              <a:cxn ang="0">
                <a:pos x="535" y="534"/>
              </a:cxn>
              <a:cxn ang="0">
                <a:pos x="493" y="520"/>
              </a:cxn>
              <a:cxn ang="0">
                <a:pos x="479" y="478"/>
              </a:cxn>
              <a:cxn ang="0">
                <a:pos x="354" y="430"/>
              </a:cxn>
              <a:cxn ang="0">
                <a:pos x="292" y="423"/>
              </a:cxn>
              <a:cxn ang="0">
                <a:pos x="181" y="201"/>
              </a:cxn>
              <a:cxn ang="0">
                <a:pos x="160" y="125"/>
              </a:cxn>
              <a:cxn ang="0">
                <a:pos x="118" y="97"/>
              </a:cxn>
              <a:cxn ang="0">
                <a:pos x="104" y="76"/>
              </a:cxn>
              <a:cxn ang="0">
                <a:pos x="84" y="69"/>
              </a:cxn>
              <a:cxn ang="0">
                <a:pos x="70" y="27"/>
              </a:cxn>
              <a:cxn ang="0">
                <a:pos x="28" y="0"/>
              </a:cxn>
              <a:cxn ang="0">
                <a:pos x="0" y="0"/>
              </a:cxn>
            </a:cxnLst>
            <a:rect l="0" t="0" r="r" b="b"/>
            <a:pathLst>
              <a:path w="1727" h="912">
                <a:moveTo>
                  <a:pt x="0" y="0"/>
                </a:moveTo>
                <a:cubicBezTo>
                  <a:pt x="32" y="22"/>
                  <a:pt x="44" y="60"/>
                  <a:pt x="56" y="97"/>
                </a:cubicBezTo>
                <a:cubicBezTo>
                  <a:pt x="59" y="106"/>
                  <a:pt x="75" y="102"/>
                  <a:pt x="84" y="104"/>
                </a:cubicBezTo>
                <a:cubicBezTo>
                  <a:pt x="108" y="121"/>
                  <a:pt x="107" y="136"/>
                  <a:pt x="132" y="152"/>
                </a:cubicBezTo>
                <a:cubicBezTo>
                  <a:pt x="156" y="188"/>
                  <a:pt x="170" y="227"/>
                  <a:pt x="195" y="263"/>
                </a:cubicBezTo>
                <a:cubicBezTo>
                  <a:pt x="217" y="330"/>
                  <a:pt x="193" y="421"/>
                  <a:pt x="264" y="465"/>
                </a:cubicBezTo>
                <a:cubicBezTo>
                  <a:pt x="270" y="469"/>
                  <a:pt x="322" y="477"/>
                  <a:pt x="326" y="478"/>
                </a:cubicBezTo>
                <a:cubicBezTo>
                  <a:pt x="347" y="481"/>
                  <a:pt x="368" y="483"/>
                  <a:pt x="389" y="485"/>
                </a:cubicBezTo>
                <a:cubicBezTo>
                  <a:pt x="409" y="505"/>
                  <a:pt x="424" y="518"/>
                  <a:pt x="451" y="527"/>
                </a:cubicBezTo>
                <a:cubicBezTo>
                  <a:pt x="481" y="549"/>
                  <a:pt x="506" y="567"/>
                  <a:pt x="542" y="576"/>
                </a:cubicBezTo>
                <a:cubicBezTo>
                  <a:pt x="557" y="632"/>
                  <a:pt x="537" y="579"/>
                  <a:pt x="569" y="617"/>
                </a:cubicBezTo>
                <a:cubicBezTo>
                  <a:pt x="580" y="630"/>
                  <a:pt x="581" y="654"/>
                  <a:pt x="597" y="659"/>
                </a:cubicBezTo>
                <a:cubicBezTo>
                  <a:pt x="669" y="683"/>
                  <a:pt x="563" y="645"/>
                  <a:pt x="639" y="680"/>
                </a:cubicBezTo>
                <a:cubicBezTo>
                  <a:pt x="678" y="698"/>
                  <a:pt x="692" y="695"/>
                  <a:pt x="736" y="701"/>
                </a:cubicBezTo>
                <a:cubicBezTo>
                  <a:pt x="776" y="714"/>
                  <a:pt x="819" y="713"/>
                  <a:pt x="861" y="721"/>
                </a:cubicBezTo>
                <a:cubicBezTo>
                  <a:pt x="923" y="752"/>
                  <a:pt x="1014" y="774"/>
                  <a:pt x="1083" y="784"/>
                </a:cubicBezTo>
                <a:cubicBezTo>
                  <a:pt x="1155" y="832"/>
                  <a:pt x="1165" y="814"/>
                  <a:pt x="1284" y="819"/>
                </a:cubicBezTo>
                <a:cubicBezTo>
                  <a:pt x="1331" y="833"/>
                  <a:pt x="1277" y="813"/>
                  <a:pt x="1326" y="846"/>
                </a:cubicBezTo>
                <a:cubicBezTo>
                  <a:pt x="1373" y="877"/>
                  <a:pt x="1488" y="878"/>
                  <a:pt x="1534" y="881"/>
                </a:cubicBezTo>
                <a:cubicBezTo>
                  <a:pt x="1579" y="896"/>
                  <a:pt x="1627" y="894"/>
                  <a:pt x="1673" y="909"/>
                </a:cubicBezTo>
                <a:cubicBezTo>
                  <a:pt x="1689" y="907"/>
                  <a:pt x="1709" y="912"/>
                  <a:pt x="1721" y="902"/>
                </a:cubicBezTo>
                <a:cubicBezTo>
                  <a:pt x="1727" y="897"/>
                  <a:pt x="1714" y="886"/>
                  <a:pt x="1707" y="881"/>
                </a:cubicBezTo>
                <a:cubicBezTo>
                  <a:pt x="1680" y="864"/>
                  <a:pt x="1634" y="858"/>
                  <a:pt x="1603" y="853"/>
                </a:cubicBezTo>
                <a:cubicBezTo>
                  <a:pt x="1551" y="835"/>
                  <a:pt x="1492" y="868"/>
                  <a:pt x="1458" y="819"/>
                </a:cubicBezTo>
                <a:cubicBezTo>
                  <a:pt x="1456" y="812"/>
                  <a:pt x="1448" y="805"/>
                  <a:pt x="1451" y="798"/>
                </a:cubicBezTo>
                <a:cubicBezTo>
                  <a:pt x="1460" y="776"/>
                  <a:pt x="1571" y="772"/>
                  <a:pt x="1590" y="770"/>
                </a:cubicBezTo>
                <a:cubicBezTo>
                  <a:pt x="1610" y="701"/>
                  <a:pt x="1597" y="626"/>
                  <a:pt x="1527" y="603"/>
                </a:cubicBezTo>
                <a:cubicBezTo>
                  <a:pt x="1515" y="605"/>
                  <a:pt x="1502" y="604"/>
                  <a:pt x="1492" y="610"/>
                </a:cubicBezTo>
                <a:cubicBezTo>
                  <a:pt x="1464" y="626"/>
                  <a:pt x="1484" y="673"/>
                  <a:pt x="1465" y="687"/>
                </a:cubicBezTo>
                <a:cubicBezTo>
                  <a:pt x="1452" y="697"/>
                  <a:pt x="1432" y="692"/>
                  <a:pt x="1416" y="694"/>
                </a:cubicBezTo>
                <a:cubicBezTo>
                  <a:pt x="1414" y="719"/>
                  <a:pt x="1432" y="759"/>
                  <a:pt x="1409" y="770"/>
                </a:cubicBezTo>
                <a:cubicBezTo>
                  <a:pt x="1370" y="790"/>
                  <a:pt x="1321" y="768"/>
                  <a:pt x="1277" y="763"/>
                </a:cubicBezTo>
                <a:cubicBezTo>
                  <a:pt x="1229" y="757"/>
                  <a:pt x="1187" y="724"/>
                  <a:pt x="1138" y="721"/>
                </a:cubicBezTo>
                <a:cubicBezTo>
                  <a:pt x="1078" y="717"/>
                  <a:pt x="1018" y="716"/>
                  <a:pt x="958" y="714"/>
                </a:cubicBezTo>
                <a:cubicBezTo>
                  <a:pt x="948" y="686"/>
                  <a:pt x="950" y="676"/>
                  <a:pt x="979" y="666"/>
                </a:cubicBezTo>
                <a:cubicBezTo>
                  <a:pt x="1003" y="642"/>
                  <a:pt x="1023" y="644"/>
                  <a:pt x="1041" y="617"/>
                </a:cubicBezTo>
                <a:cubicBezTo>
                  <a:pt x="1039" y="594"/>
                  <a:pt x="1038" y="571"/>
                  <a:pt x="1034" y="548"/>
                </a:cubicBezTo>
                <a:cubicBezTo>
                  <a:pt x="1021" y="480"/>
                  <a:pt x="977" y="466"/>
                  <a:pt x="916" y="451"/>
                </a:cubicBezTo>
                <a:cubicBezTo>
                  <a:pt x="811" y="487"/>
                  <a:pt x="945" y="427"/>
                  <a:pt x="868" y="596"/>
                </a:cubicBezTo>
                <a:cubicBezTo>
                  <a:pt x="860" y="613"/>
                  <a:pt x="831" y="601"/>
                  <a:pt x="812" y="603"/>
                </a:cubicBezTo>
                <a:cubicBezTo>
                  <a:pt x="780" y="601"/>
                  <a:pt x="747" y="600"/>
                  <a:pt x="715" y="596"/>
                </a:cubicBezTo>
                <a:cubicBezTo>
                  <a:pt x="678" y="592"/>
                  <a:pt x="641" y="571"/>
                  <a:pt x="604" y="562"/>
                </a:cubicBezTo>
                <a:cubicBezTo>
                  <a:pt x="580" y="546"/>
                  <a:pt x="562" y="542"/>
                  <a:pt x="535" y="534"/>
                </a:cubicBezTo>
                <a:cubicBezTo>
                  <a:pt x="521" y="530"/>
                  <a:pt x="493" y="520"/>
                  <a:pt x="493" y="520"/>
                </a:cubicBezTo>
                <a:cubicBezTo>
                  <a:pt x="488" y="506"/>
                  <a:pt x="493" y="482"/>
                  <a:pt x="479" y="478"/>
                </a:cubicBezTo>
                <a:cubicBezTo>
                  <a:pt x="448" y="469"/>
                  <a:pt x="380" y="433"/>
                  <a:pt x="354" y="430"/>
                </a:cubicBezTo>
                <a:cubicBezTo>
                  <a:pt x="333" y="428"/>
                  <a:pt x="313" y="425"/>
                  <a:pt x="292" y="423"/>
                </a:cubicBezTo>
                <a:cubicBezTo>
                  <a:pt x="270" y="356"/>
                  <a:pt x="254" y="225"/>
                  <a:pt x="181" y="201"/>
                </a:cubicBezTo>
                <a:cubicBezTo>
                  <a:pt x="179" y="190"/>
                  <a:pt x="169" y="131"/>
                  <a:pt x="160" y="125"/>
                </a:cubicBezTo>
                <a:cubicBezTo>
                  <a:pt x="146" y="116"/>
                  <a:pt x="118" y="97"/>
                  <a:pt x="118" y="97"/>
                </a:cubicBezTo>
                <a:cubicBezTo>
                  <a:pt x="113" y="90"/>
                  <a:pt x="110" y="81"/>
                  <a:pt x="104" y="76"/>
                </a:cubicBezTo>
                <a:cubicBezTo>
                  <a:pt x="99" y="72"/>
                  <a:pt x="88" y="75"/>
                  <a:pt x="84" y="69"/>
                </a:cubicBezTo>
                <a:cubicBezTo>
                  <a:pt x="76" y="57"/>
                  <a:pt x="75" y="41"/>
                  <a:pt x="70" y="27"/>
                </a:cubicBezTo>
                <a:cubicBezTo>
                  <a:pt x="65" y="11"/>
                  <a:pt x="28" y="0"/>
                  <a:pt x="28" y="0"/>
                </a:cubicBezTo>
                <a:cubicBezTo>
                  <a:pt x="4" y="8"/>
                  <a:pt x="12" y="12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5270500" y="3352800"/>
            <a:ext cx="3873500" cy="1778000"/>
            <a:chOff x="3320" y="2112"/>
            <a:chExt cx="2440" cy="1120"/>
          </a:xfrm>
        </p:grpSpPr>
        <p:sp>
          <p:nvSpPr>
            <p:cNvPr id="4114" name="Freeform 18"/>
            <p:cNvSpPr>
              <a:spLocks/>
            </p:cNvSpPr>
            <p:nvPr/>
          </p:nvSpPr>
          <p:spPr bwMode="auto">
            <a:xfrm>
              <a:off x="3320" y="2304"/>
              <a:ext cx="2440" cy="928"/>
            </a:xfrm>
            <a:custGeom>
              <a:avLst/>
              <a:gdLst/>
              <a:ahLst/>
              <a:cxnLst>
                <a:cxn ang="0">
                  <a:pos x="104" y="672"/>
                </a:cxn>
                <a:cxn ang="0">
                  <a:pos x="680" y="768"/>
                </a:cxn>
                <a:cxn ang="0">
                  <a:pos x="872" y="624"/>
                </a:cxn>
                <a:cxn ang="0">
                  <a:pos x="776" y="336"/>
                </a:cxn>
                <a:cxn ang="0">
                  <a:pos x="728" y="144"/>
                </a:cxn>
                <a:cxn ang="0">
                  <a:pos x="728" y="48"/>
                </a:cxn>
                <a:cxn ang="0">
                  <a:pos x="776" y="0"/>
                </a:cxn>
                <a:cxn ang="0">
                  <a:pos x="872" y="48"/>
                </a:cxn>
                <a:cxn ang="0">
                  <a:pos x="872" y="288"/>
                </a:cxn>
                <a:cxn ang="0">
                  <a:pos x="920" y="576"/>
                </a:cxn>
                <a:cxn ang="0">
                  <a:pos x="824" y="768"/>
                </a:cxn>
                <a:cxn ang="0">
                  <a:pos x="1160" y="720"/>
                </a:cxn>
                <a:cxn ang="0">
                  <a:pos x="1832" y="528"/>
                </a:cxn>
                <a:cxn ang="0">
                  <a:pos x="1832" y="336"/>
                </a:cxn>
                <a:cxn ang="0">
                  <a:pos x="1832" y="192"/>
                </a:cxn>
                <a:cxn ang="0">
                  <a:pos x="1928" y="144"/>
                </a:cxn>
                <a:cxn ang="0">
                  <a:pos x="1976" y="336"/>
                </a:cxn>
                <a:cxn ang="0">
                  <a:pos x="1880" y="576"/>
                </a:cxn>
                <a:cxn ang="0">
                  <a:pos x="2216" y="528"/>
                </a:cxn>
                <a:cxn ang="0">
                  <a:pos x="2072" y="576"/>
                </a:cxn>
                <a:cxn ang="0">
                  <a:pos x="1880" y="624"/>
                </a:cxn>
                <a:cxn ang="0">
                  <a:pos x="1640" y="624"/>
                </a:cxn>
                <a:cxn ang="0">
                  <a:pos x="1400" y="720"/>
                </a:cxn>
                <a:cxn ang="0">
                  <a:pos x="1976" y="768"/>
                </a:cxn>
                <a:cxn ang="0">
                  <a:pos x="2408" y="912"/>
                </a:cxn>
                <a:cxn ang="0">
                  <a:pos x="2168" y="864"/>
                </a:cxn>
                <a:cxn ang="0">
                  <a:pos x="1736" y="768"/>
                </a:cxn>
                <a:cxn ang="0">
                  <a:pos x="1544" y="768"/>
                </a:cxn>
                <a:cxn ang="0">
                  <a:pos x="1304" y="768"/>
                </a:cxn>
                <a:cxn ang="0">
                  <a:pos x="968" y="816"/>
                </a:cxn>
                <a:cxn ang="0">
                  <a:pos x="680" y="816"/>
                </a:cxn>
                <a:cxn ang="0">
                  <a:pos x="152" y="720"/>
                </a:cxn>
                <a:cxn ang="0">
                  <a:pos x="56" y="672"/>
                </a:cxn>
                <a:cxn ang="0">
                  <a:pos x="104" y="672"/>
                </a:cxn>
              </a:cxnLst>
              <a:rect l="0" t="0" r="r" b="b"/>
              <a:pathLst>
                <a:path w="2440" h="928">
                  <a:moveTo>
                    <a:pt x="104" y="672"/>
                  </a:moveTo>
                  <a:cubicBezTo>
                    <a:pt x="208" y="688"/>
                    <a:pt x="552" y="776"/>
                    <a:pt x="680" y="768"/>
                  </a:cubicBezTo>
                  <a:cubicBezTo>
                    <a:pt x="808" y="760"/>
                    <a:pt x="856" y="696"/>
                    <a:pt x="872" y="624"/>
                  </a:cubicBezTo>
                  <a:cubicBezTo>
                    <a:pt x="888" y="552"/>
                    <a:pt x="800" y="416"/>
                    <a:pt x="776" y="336"/>
                  </a:cubicBezTo>
                  <a:cubicBezTo>
                    <a:pt x="752" y="256"/>
                    <a:pt x="736" y="192"/>
                    <a:pt x="728" y="144"/>
                  </a:cubicBezTo>
                  <a:cubicBezTo>
                    <a:pt x="720" y="96"/>
                    <a:pt x="720" y="72"/>
                    <a:pt x="728" y="48"/>
                  </a:cubicBezTo>
                  <a:cubicBezTo>
                    <a:pt x="736" y="24"/>
                    <a:pt x="752" y="0"/>
                    <a:pt x="776" y="0"/>
                  </a:cubicBezTo>
                  <a:cubicBezTo>
                    <a:pt x="800" y="0"/>
                    <a:pt x="856" y="0"/>
                    <a:pt x="872" y="48"/>
                  </a:cubicBezTo>
                  <a:cubicBezTo>
                    <a:pt x="888" y="96"/>
                    <a:pt x="864" y="200"/>
                    <a:pt x="872" y="288"/>
                  </a:cubicBezTo>
                  <a:cubicBezTo>
                    <a:pt x="880" y="376"/>
                    <a:pt x="928" y="496"/>
                    <a:pt x="920" y="576"/>
                  </a:cubicBezTo>
                  <a:cubicBezTo>
                    <a:pt x="912" y="656"/>
                    <a:pt x="784" y="744"/>
                    <a:pt x="824" y="768"/>
                  </a:cubicBezTo>
                  <a:cubicBezTo>
                    <a:pt x="864" y="792"/>
                    <a:pt x="992" y="760"/>
                    <a:pt x="1160" y="720"/>
                  </a:cubicBezTo>
                  <a:cubicBezTo>
                    <a:pt x="1328" y="680"/>
                    <a:pt x="1720" y="592"/>
                    <a:pt x="1832" y="528"/>
                  </a:cubicBezTo>
                  <a:cubicBezTo>
                    <a:pt x="1944" y="464"/>
                    <a:pt x="1832" y="392"/>
                    <a:pt x="1832" y="336"/>
                  </a:cubicBezTo>
                  <a:cubicBezTo>
                    <a:pt x="1832" y="280"/>
                    <a:pt x="1816" y="224"/>
                    <a:pt x="1832" y="192"/>
                  </a:cubicBezTo>
                  <a:cubicBezTo>
                    <a:pt x="1848" y="160"/>
                    <a:pt x="1904" y="120"/>
                    <a:pt x="1928" y="144"/>
                  </a:cubicBezTo>
                  <a:cubicBezTo>
                    <a:pt x="1952" y="168"/>
                    <a:pt x="1984" y="264"/>
                    <a:pt x="1976" y="336"/>
                  </a:cubicBezTo>
                  <a:cubicBezTo>
                    <a:pt x="1968" y="408"/>
                    <a:pt x="1840" y="544"/>
                    <a:pt x="1880" y="576"/>
                  </a:cubicBezTo>
                  <a:cubicBezTo>
                    <a:pt x="1920" y="608"/>
                    <a:pt x="2184" y="528"/>
                    <a:pt x="2216" y="528"/>
                  </a:cubicBezTo>
                  <a:cubicBezTo>
                    <a:pt x="2248" y="528"/>
                    <a:pt x="2128" y="560"/>
                    <a:pt x="2072" y="576"/>
                  </a:cubicBezTo>
                  <a:cubicBezTo>
                    <a:pt x="2016" y="592"/>
                    <a:pt x="1952" y="616"/>
                    <a:pt x="1880" y="624"/>
                  </a:cubicBezTo>
                  <a:cubicBezTo>
                    <a:pt x="1808" y="632"/>
                    <a:pt x="1720" y="608"/>
                    <a:pt x="1640" y="624"/>
                  </a:cubicBezTo>
                  <a:cubicBezTo>
                    <a:pt x="1560" y="640"/>
                    <a:pt x="1344" y="696"/>
                    <a:pt x="1400" y="720"/>
                  </a:cubicBezTo>
                  <a:cubicBezTo>
                    <a:pt x="1456" y="744"/>
                    <a:pt x="1808" y="736"/>
                    <a:pt x="1976" y="768"/>
                  </a:cubicBezTo>
                  <a:cubicBezTo>
                    <a:pt x="2144" y="800"/>
                    <a:pt x="2376" y="896"/>
                    <a:pt x="2408" y="912"/>
                  </a:cubicBezTo>
                  <a:cubicBezTo>
                    <a:pt x="2440" y="928"/>
                    <a:pt x="2280" y="888"/>
                    <a:pt x="2168" y="864"/>
                  </a:cubicBezTo>
                  <a:cubicBezTo>
                    <a:pt x="2056" y="840"/>
                    <a:pt x="1840" y="784"/>
                    <a:pt x="1736" y="768"/>
                  </a:cubicBezTo>
                  <a:cubicBezTo>
                    <a:pt x="1632" y="752"/>
                    <a:pt x="1616" y="768"/>
                    <a:pt x="1544" y="768"/>
                  </a:cubicBezTo>
                  <a:cubicBezTo>
                    <a:pt x="1472" y="768"/>
                    <a:pt x="1400" y="760"/>
                    <a:pt x="1304" y="768"/>
                  </a:cubicBezTo>
                  <a:cubicBezTo>
                    <a:pt x="1208" y="776"/>
                    <a:pt x="1072" y="808"/>
                    <a:pt x="968" y="816"/>
                  </a:cubicBezTo>
                  <a:cubicBezTo>
                    <a:pt x="864" y="824"/>
                    <a:pt x="816" y="832"/>
                    <a:pt x="680" y="816"/>
                  </a:cubicBezTo>
                  <a:cubicBezTo>
                    <a:pt x="544" y="800"/>
                    <a:pt x="256" y="744"/>
                    <a:pt x="152" y="720"/>
                  </a:cubicBezTo>
                  <a:cubicBezTo>
                    <a:pt x="48" y="696"/>
                    <a:pt x="64" y="680"/>
                    <a:pt x="56" y="672"/>
                  </a:cubicBezTo>
                  <a:cubicBezTo>
                    <a:pt x="48" y="664"/>
                    <a:pt x="0" y="656"/>
                    <a:pt x="104" y="67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auto">
            <a:xfrm>
              <a:off x="3984" y="2112"/>
              <a:ext cx="288" cy="264"/>
            </a:xfrm>
            <a:custGeom>
              <a:avLst/>
              <a:gdLst/>
              <a:ahLst/>
              <a:cxnLst>
                <a:cxn ang="0">
                  <a:pos x="312" y="776"/>
                </a:cxn>
                <a:cxn ang="0">
                  <a:pos x="1848" y="776"/>
                </a:cxn>
                <a:cxn ang="0">
                  <a:pos x="1800" y="392"/>
                </a:cxn>
                <a:cxn ang="0">
                  <a:pos x="1320" y="56"/>
                </a:cxn>
                <a:cxn ang="0">
                  <a:pos x="744" y="56"/>
                </a:cxn>
                <a:cxn ang="0">
                  <a:pos x="264" y="344"/>
                </a:cxn>
                <a:cxn ang="0">
                  <a:pos x="24" y="728"/>
                </a:cxn>
                <a:cxn ang="0">
                  <a:pos x="408" y="776"/>
                </a:cxn>
              </a:cxnLst>
              <a:rect l="0" t="0" r="r" b="b"/>
              <a:pathLst>
                <a:path w="2096" h="840">
                  <a:moveTo>
                    <a:pt x="312" y="776"/>
                  </a:moveTo>
                  <a:cubicBezTo>
                    <a:pt x="956" y="808"/>
                    <a:pt x="1600" y="840"/>
                    <a:pt x="1848" y="776"/>
                  </a:cubicBezTo>
                  <a:cubicBezTo>
                    <a:pt x="2096" y="712"/>
                    <a:pt x="1888" y="512"/>
                    <a:pt x="1800" y="392"/>
                  </a:cubicBezTo>
                  <a:cubicBezTo>
                    <a:pt x="1712" y="272"/>
                    <a:pt x="1496" y="112"/>
                    <a:pt x="1320" y="56"/>
                  </a:cubicBezTo>
                  <a:cubicBezTo>
                    <a:pt x="1144" y="0"/>
                    <a:pt x="920" y="8"/>
                    <a:pt x="744" y="56"/>
                  </a:cubicBezTo>
                  <a:cubicBezTo>
                    <a:pt x="568" y="104"/>
                    <a:pt x="384" y="232"/>
                    <a:pt x="264" y="344"/>
                  </a:cubicBezTo>
                  <a:cubicBezTo>
                    <a:pt x="144" y="456"/>
                    <a:pt x="0" y="656"/>
                    <a:pt x="24" y="728"/>
                  </a:cubicBezTo>
                  <a:cubicBezTo>
                    <a:pt x="48" y="800"/>
                    <a:pt x="344" y="768"/>
                    <a:pt x="408" y="776"/>
                  </a:cubicBezTo>
                </a:path>
              </a:pathLst>
            </a:custGeom>
            <a:gradFill rotWithShape="1">
              <a:gsLst>
                <a:gs pos="0">
                  <a:srgbClr val="663300">
                    <a:gamma/>
                    <a:shade val="46275"/>
                    <a:invGamma/>
                  </a:srgbClr>
                </a:gs>
                <a:gs pos="100000">
                  <a:srgbClr val="6633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auto">
            <a:xfrm>
              <a:off x="5088" y="2352"/>
              <a:ext cx="240" cy="144"/>
            </a:xfrm>
            <a:custGeom>
              <a:avLst/>
              <a:gdLst/>
              <a:ahLst/>
              <a:cxnLst>
                <a:cxn ang="0">
                  <a:pos x="312" y="776"/>
                </a:cxn>
                <a:cxn ang="0">
                  <a:pos x="1848" y="776"/>
                </a:cxn>
                <a:cxn ang="0">
                  <a:pos x="1800" y="392"/>
                </a:cxn>
                <a:cxn ang="0">
                  <a:pos x="1320" y="56"/>
                </a:cxn>
                <a:cxn ang="0">
                  <a:pos x="744" y="56"/>
                </a:cxn>
                <a:cxn ang="0">
                  <a:pos x="264" y="344"/>
                </a:cxn>
                <a:cxn ang="0">
                  <a:pos x="24" y="728"/>
                </a:cxn>
                <a:cxn ang="0">
                  <a:pos x="408" y="776"/>
                </a:cxn>
              </a:cxnLst>
              <a:rect l="0" t="0" r="r" b="b"/>
              <a:pathLst>
                <a:path w="2096" h="840">
                  <a:moveTo>
                    <a:pt x="312" y="776"/>
                  </a:moveTo>
                  <a:cubicBezTo>
                    <a:pt x="956" y="808"/>
                    <a:pt x="1600" y="840"/>
                    <a:pt x="1848" y="776"/>
                  </a:cubicBezTo>
                  <a:cubicBezTo>
                    <a:pt x="2096" y="712"/>
                    <a:pt x="1888" y="512"/>
                    <a:pt x="1800" y="392"/>
                  </a:cubicBezTo>
                  <a:cubicBezTo>
                    <a:pt x="1712" y="272"/>
                    <a:pt x="1496" y="112"/>
                    <a:pt x="1320" y="56"/>
                  </a:cubicBezTo>
                  <a:cubicBezTo>
                    <a:pt x="1144" y="0"/>
                    <a:pt x="920" y="8"/>
                    <a:pt x="744" y="56"/>
                  </a:cubicBezTo>
                  <a:cubicBezTo>
                    <a:pt x="568" y="104"/>
                    <a:pt x="384" y="232"/>
                    <a:pt x="264" y="344"/>
                  </a:cubicBezTo>
                  <a:cubicBezTo>
                    <a:pt x="144" y="456"/>
                    <a:pt x="0" y="656"/>
                    <a:pt x="24" y="728"/>
                  </a:cubicBezTo>
                  <a:cubicBezTo>
                    <a:pt x="48" y="800"/>
                    <a:pt x="344" y="768"/>
                    <a:pt x="408" y="776"/>
                  </a:cubicBezTo>
                </a:path>
              </a:pathLst>
            </a:custGeom>
            <a:gradFill rotWithShape="1">
              <a:gsLst>
                <a:gs pos="0">
                  <a:srgbClr val="663300">
                    <a:gamma/>
                    <a:shade val="46275"/>
                    <a:invGamma/>
                  </a:srgbClr>
                </a:gs>
                <a:gs pos="100000">
                  <a:srgbClr val="6633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6781800" y="1066800"/>
            <a:ext cx="2133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шляпка</a:t>
            </a:r>
          </a:p>
        </p:txBody>
      </p:sp>
      <p:sp>
        <p:nvSpPr>
          <p:cNvPr id="4120" name="Text Box 24"/>
          <p:cNvSpPr txBox="1">
            <a:spLocks noChangeArrowheads="1"/>
          </p:cNvSpPr>
          <p:nvPr/>
        </p:nvSpPr>
        <p:spPr bwMode="auto">
          <a:xfrm>
            <a:off x="1828800" y="5867400"/>
            <a:ext cx="563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грибница (мицелий)</a:t>
            </a:r>
          </a:p>
        </p:txBody>
      </p:sp>
      <p:sp>
        <p:nvSpPr>
          <p:cNvPr id="4123" name="AutoShape 27"/>
          <p:cNvSpPr>
            <a:spLocks noChangeArrowheads="1"/>
          </p:cNvSpPr>
          <p:nvPr/>
        </p:nvSpPr>
        <p:spPr bwMode="auto">
          <a:xfrm rot="-1058983">
            <a:off x="6096000" y="1828800"/>
            <a:ext cx="1257300" cy="268288"/>
          </a:xfrm>
          <a:prstGeom prst="leftArrow">
            <a:avLst>
              <a:gd name="adj1" fmla="val 23231"/>
              <a:gd name="adj2" fmla="val 174242"/>
            </a:avLst>
          </a:prstGeom>
          <a:gradFill rotWithShape="1">
            <a:gsLst>
              <a:gs pos="0">
                <a:srgbClr val="009900">
                  <a:gamma/>
                  <a:shade val="46275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25" name="Text Box 29"/>
          <p:cNvSpPr txBox="1">
            <a:spLocks noChangeArrowheads="1"/>
          </p:cNvSpPr>
          <p:nvPr/>
        </p:nvSpPr>
        <p:spPr bwMode="auto">
          <a:xfrm>
            <a:off x="0" y="2514600"/>
            <a:ext cx="434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плодовое тело</a:t>
            </a:r>
          </a:p>
        </p:txBody>
      </p:sp>
      <p:sp>
        <p:nvSpPr>
          <p:cNvPr id="4126" name="AutoShape 30"/>
          <p:cNvSpPr>
            <a:spLocks noChangeArrowheads="1"/>
          </p:cNvSpPr>
          <p:nvPr/>
        </p:nvSpPr>
        <p:spPr bwMode="auto">
          <a:xfrm rot="-24614319">
            <a:off x="1169987" y="3630613"/>
            <a:ext cx="1247775" cy="234950"/>
          </a:xfrm>
          <a:prstGeom prst="leftArrow">
            <a:avLst>
              <a:gd name="adj1" fmla="val 23231"/>
              <a:gd name="adj2" fmla="val 197459"/>
            </a:avLst>
          </a:prstGeom>
          <a:gradFill rotWithShape="1">
            <a:gsLst>
              <a:gs pos="0">
                <a:srgbClr val="009900">
                  <a:gamma/>
                  <a:shade val="46275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28" name="Text Box 32"/>
          <p:cNvSpPr txBox="1">
            <a:spLocks noChangeArrowheads="1"/>
          </p:cNvSpPr>
          <p:nvPr/>
        </p:nvSpPr>
        <p:spPr bwMode="auto">
          <a:xfrm>
            <a:off x="5867400" y="2514600"/>
            <a:ext cx="2971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ножка</a:t>
            </a:r>
          </a:p>
        </p:txBody>
      </p:sp>
      <p:sp>
        <p:nvSpPr>
          <p:cNvPr id="4129" name="AutoShape 33"/>
          <p:cNvSpPr>
            <a:spLocks noChangeArrowheads="1"/>
          </p:cNvSpPr>
          <p:nvPr/>
        </p:nvSpPr>
        <p:spPr bwMode="auto">
          <a:xfrm rot="-1058983">
            <a:off x="4800600" y="3200400"/>
            <a:ext cx="1257300" cy="268288"/>
          </a:xfrm>
          <a:prstGeom prst="leftArrow">
            <a:avLst>
              <a:gd name="adj1" fmla="val 23231"/>
              <a:gd name="adj2" fmla="val 174242"/>
            </a:avLst>
          </a:prstGeom>
          <a:gradFill rotWithShape="1">
            <a:gsLst>
              <a:gs pos="0">
                <a:srgbClr val="009900">
                  <a:gamma/>
                  <a:shade val="46275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30" name="Text Box 34"/>
          <p:cNvSpPr txBox="1">
            <a:spLocks noChangeArrowheads="1"/>
          </p:cNvSpPr>
          <p:nvPr/>
        </p:nvSpPr>
        <p:spPr bwMode="auto">
          <a:xfrm>
            <a:off x="0" y="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Строение гриба.</a:t>
            </a:r>
          </a:p>
        </p:txBody>
      </p:sp>
      <p:sp>
        <p:nvSpPr>
          <p:cNvPr id="4139" name="Text Box 43"/>
          <p:cNvSpPr txBox="1">
            <a:spLocks noChangeArrowheads="1"/>
          </p:cNvSpPr>
          <p:nvPr/>
        </p:nvSpPr>
        <p:spPr bwMode="auto">
          <a:xfrm>
            <a:off x="457200" y="1371600"/>
            <a:ext cx="259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споры</a:t>
            </a:r>
          </a:p>
        </p:txBody>
      </p:sp>
      <p:sp>
        <p:nvSpPr>
          <p:cNvPr id="4140" name="Freeform 44"/>
          <p:cNvSpPr>
            <a:spLocks/>
          </p:cNvSpPr>
          <p:nvPr/>
        </p:nvSpPr>
        <p:spPr bwMode="auto">
          <a:xfrm>
            <a:off x="3048000" y="2286000"/>
            <a:ext cx="1371600" cy="228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2" y="96"/>
              </a:cxn>
              <a:cxn ang="0">
                <a:pos x="864" y="144"/>
              </a:cxn>
            </a:cxnLst>
            <a:rect l="0" t="0" r="r" b="b"/>
            <a:pathLst>
              <a:path w="864" h="144">
                <a:moveTo>
                  <a:pt x="0" y="0"/>
                </a:moveTo>
                <a:cubicBezTo>
                  <a:pt x="24" y="36"/>
                  <a:pt x="48" y="72"/>
                  <a:pt x="192" y="96"/>
                </a:cubicBezTo>
                <a:cubicBezTo>
                  <a:pt x="336" y="120"/>
                  <a:pt x="752" y="136"/>
                  <a:pt x="864" y="144"/>
                </a:cubicBezTo>
              </a:path>
            </a:pathLst>
          </a:custGeom>
          <a:solidFill>
            <a:srgbClr val="FFCCFF"/>
          </a:solidFill>
          <a:ln w="9525" cap="flat" cmpd="sng">
            <a:solidFill>
              <a:srgbClr val="663300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141" name="Freeform 45"/>
          <p:cNvSpPr>
            <a:spLocks/>
          </p:cNvSpPr>
          <p:nvPr/>
        </p:nvSpPr>
        <p:spPr bwMode="auto">
          <a:xfrm>
            <a:off x="5105400" y="2362200"/>
            <a:ext cx="1143000" cy="152400"/>
          </a:xfrm>
          <a:custGeom>
            <a:avLst/>
            <a:gdLst/>
            <a:ahLst/>
            <a:cxnLst>
              <a:cxn ang="0">
                <a:pos x="768" y="0"/>
              </a:cxn>
              <a:cxn ang="0">
                <a:pos x="672" y="48"/>
              </a:cxn>
              <a:cxn ang="0">
                <a:pos x="384" y="96"/>
              </a:cxn>
              <a:cxn ang="0">
                <a:pos x="0" y="96"/>
              </a:cxn>
            </a:cxnLst>
            <a:rect l="0" t="0" r="r" b="b"/>
            <a:pathLst>
              <a:path w="768" h="104">
                <a:moveTo>
                  <a:pt x="768" y="0"/>
                </a:moveTo>
                <a:cubicBezTo>
                  <a:pt x="752" y="16"/>
                  <a:pt x="736" y="32"/>
                  <a:pt x="672" y="48"/>
                </a:cubicBezTo>
                <a:cubicBezTo>
                  <a:pt x="608" y="64"/>
                  <a:pt x="496" y="88"/>
                  <a:pt x="384" y="96"/>
                </a:cubicBezTo>
                <a:cubicBezTo>
                  <a:pt x="272" y="104"/>
                  <a:pt x="64" y="96"/>
                  <a:pt x="0" y="96"/>
                </a:cubicBezTo>
              </a:path>
            </a:pathLst>
          </a:custGeom>
          <a:solidFill>
            <a:srgbClr val="FFCCFF"/>
          </a:solidFill>
          <a:ln w="9525" cap="flat" cmpd="sng">
            <a:solidFill>
              <a:srgbClr val="663300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99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6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100"/>
                            </p:stCondLst>
                            <p:childTnLst>
                              <p:par>
                                <p:cTn id="2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2000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1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60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1  E" pathEditMode="relative" ptsTypes="">
                                      <p:cBhvr>
                                        <p:cTn id="38" dur="30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78834E-6 L 0.00834 0.36641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18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08813E-6 L -0.00416 0.4052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20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0555 L 5.55112E-17 0.3331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6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127E-6 L 0.00417 0.37197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8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1  E" pathEditMode="relative" ptsTypes="">
                                      <p:cBhvr>
                                        <p:cTn id="48" dur="2000" fill="hold"/>
                                        <p:tgtEl>
                                          <p:spTgt spid="4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1  E" pathEditMode="relative" ptsTypes="">
                                      <p:cBhvr>
                                        <p:cTn id="50" dur="20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8" presetClass="entr" presetSubtype="1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3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6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3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6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86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600"/>
                            </p:stCondLst>
                            <p:childTnLst>
                              <p:par>
                                <p:cTn id="7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20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4" grpId="0" animBg="1"/>
      <p:bldP spid="4135" grpId="0" animBg="1"/>
      <p:bldP spid="4132" grpId="0" animBg="1"/>
      <p:bldP spid="4133" grpId="0" animBg="1"/>
      <p:bldP spid="4138" grpId="0" animBg="1"/>
      <p:bldP spid="4137" grpId="0" animBg="1"/>
      <p:bldP spid="4136" grpId="0" animBg="1"/>
      <p:bldP spid="4106" grpId="0" animBg="1"/>
      <p:bldP spid="4107" grpId="0" animBg="1"/>
      <p:bldP spid="4117" grpId="0"/>
      <p:bldP spid="4120" grpId="0"/>
      <p:bldP spid="4123" grpId="0" animBg="1"/>
      <p:bldP spid="4125" grpId="0"/>
      <p:bldP spid="4126" grpId="0" animBg="1"/>
      <p:bldP spid="4128" grpId="0"/>
      <p:bldP spid="4129" grpId="0" animBg="1"/>
      <p:bldP spid="41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1\Рабочий стол\лес\e835709dcae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448800" cy="708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Александр\Мои документы\ЖОНКИНА ПИСАНИНА\5484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2928934"/>
            <a:ext cx="4381530" cy="3286148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42910" y="428604"/>
            <a:ext cx="800105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стою на гладкой толстой ножке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 коричневой шляпкой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нежной бархатной прокладкой.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57884" y="3571876"/>
            <a:ext cx="26349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990AC6"/>
                </a:solidFill>
              </a:rPr>
              <a:t>белый</a:t>
            </a:r>
          </a:p>
          <a:p>
            <a:r>
              <a:rPr lang="ru-RU" sz="6000" b="1" dirty="0" smtClean="0">
                <a:solidFill>
                  <a:srgbClr val="990AC6"/>
                </a:solidFill>
              </a:rPr>
              <a:t>гриб</a:t>
            </a:r>
            <a:endParaRPr lang="ru-RU" sz="6000" b="1" dirty="0">
              <a:solidFill>
                <a:srgbClr val="990AC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1\Рабочий стол\лес\lesnoy-sad02.jpg"/>
          <p:cNvPicPr>
            <a:picLocks noChangeAspect="1" noChangeArrowheads="1"/>
          </p:cNvPicPr>
          <p:nvPr/>
        </p:nvPicPr>
        <p:blipFill>
          <a:blip r:embed="rId2"/>
          <a:srcRect l="165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-285776"/>
            <a:ext cx="8229600" cy="1143000"/>
          </a:xfrm>
        </p:spPr>
        <p:txBody>
          <a:bodyPr/>
          <a:lstStyle/>
          <a:p>
            <a:r>
              <a:rPr lang="ru-RU" sz="6000" u="sng" dirty="0">
                <a:solidFill>
                  <a:srgbClr val="FF0000"/>
                </a:solidFill>
              </a:rPr>
              <a:t>Грибы-двойники</a:t>
            </a: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323850" y="5949950"/>
            <a:ext cx="417601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Сатанинский гриб</a:t>
            </a:r>
          </a:p>
        </p:txBody>
      </p:sp>
      <p:sp>
        <p:nvSpPr>
          <p:cNvPr id="77835" name="Text Box 11"/>
          <p:cNvSpPr txBox="1">
            <a:spLocks noChangeArrowheads="1"/>
          </p:cNvSpPr>
          <p:nvPr/>
        </p:nvSpPr>
        <p:spPr bwMode="auto">
          <a:xfrm>
            <a:off x="6033148" y="6211669"/>
            <a:ext cx="31108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Желчный гриб</a:t>
            </a:r>
          </a:p>
        </p:txBody>
      </p:sp>
      <p:pic>
        <p:nvPicPr>
          <p:cNvPr id="77838" name="Picture 14" descr="сат гр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9077" y="3796910"/>
            <a:ext cx="2938477" cy="2203858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77839" name="Picture 15" descr="желчный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388" y="2786058"/>
            <a:ext cx="2415030" cy="3381381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9" name="Picture 2" descr="E:\Документы Лена\2 класс\Чтение\Грибы\84e790a3f6f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488" y="785794"/>
            <a:ext cx="3500462" cy="2690371"/>
          </a:xfrm>
          <a:prstGeom prst="rect">
            <a:avLst/>
          </a:prstGeom>
          <a:noFill/>
          <a:ln w="76200">
            <a:noFill/>
          </a:ln>
          <a:effectLst>
            <a:softEdge rad="63500"/>
          </a:effectLst>
        </p:spPr>
      </p:pic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0" y="857232"/>
            <a:ext cx="303211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Белый гриб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  <a:blipFill>
            <a:blip r:embed="rId2" cstate="email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B050"/>
                </a:solidFill>
              </a:rPr>
              <a:t>Отличия</a:t>
            </a:r>
            <a:endParaRPr lang="ru-RU" sz="6000" dirty="0">
              <a:solidFill>
                <a:srgbClr val="00B050"/>
              </a:solidFill>
            </a:endParaRP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1285852" y="857232"/>
            <a:ext cx="15247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AF01B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4000" b="1" dirty="0">
                <a:solidFill>
                  <a:srgbClr val="AF01B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опята</a:t>
            </a:r>
          </a:p>
        </p:txBody>
      </p:sp>
      <p:sp>
        <p:nvSpPr>
          <p:cNvPr id="76811" name="Text Box 11"/>
          <p:cNvSpPr txBox="1">
            <a:spLocks noChangeArrowheads="1"/>
          </p:cNvSpPr>
          <p:nvPr/>
        </p:nvSpPr>
        <p:spPr bwMode="auto">
          <a:xfrm>
            <a:off x="5072066" y="928670"/>
            <a:ext cx="33791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AF01B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</a:t>
            </a:r>
            <a:r>
              <a:rPr lang="ru-RU" sz="4000" b="1" dirty="0" smtClean="0">
                <a:solidFill>
                  <a:srgbClr val="AF01B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ожные </a:t>
            </a:r>
            <a:r>
              <a:rPr lang="ru-RU" sz="4000" b="1" dirty="0">
                <a:solidFill>
                  <a:srgbClr val="AF01B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опята</a:t>
            </a:r>
          </a:p>
        </p:txBody>
      </p:sp>
      <p:pic>
        <p:nvPicPr>
          <p:cNvPr id="76814" name="Picture 14" descr="openok_lozhnyj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73809" y="1643050"/>
            <a:ext cx="3777919" cy="271464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4" name="TextBox 13"/>
          <p:cNvSpPr txBox="1"/>
          <p:nvPr/>
        </p:nvSpPr>
        <p:spPr>
          <a:xfrm>
            <a:off x="142844" y="4572008"/>
            <a:ext cx="45677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Шляпка буроватого, коричнево-</a:t>
            </a:r>
          </a:p>
          <a:p>
            <a:r>
              <a:rPr lang="ru-RU" b="1" dirty="0" smtClean="0"/>
              <a:t>жёлтого цвета, с мелкими  чешуйками.</a:t>
            </a:r>
          </a:p>
          <a:p>
            <a:r>
              <a:rPr lang="ru-RU" b="1" dirty="0" smtClean="0"/>
              <a:t>Снизу шляпка пластинчатая, желтовато-</a:t>
            </a:r>
          </a:p>
          <a:p>
            <a:r>
              <a:rPr lang="ru-RU" b="1" dirty="0" smtClean="0"/>
              <a:t>белая  с буроватыми пятнами. </a:t>
            </a:r>
          </a:p>
          <a:p>
            <a:r>
              <a:rPr lang="ru-RU" b="1" dirty="0" smtClean="0"/>
              <a:t>Ножка с  </a:t>
            </a:r>
            <a:r>
              <a:rPr lang="ru-RU" b="1" i="1" u="sng" dirty="0" smtClean="0"/>
              <a:t>белым</a:t>
            </a:r>
            <a:r>
              <a:rPr lang="ru-RU" b="1" i="1" dirty="0" smtClean="0"/>
              <a:t> </a:t>
            </a:r>
            <a:r>
              <a:rPr lang="ru-RU" b="1" i="1" u="sng" dirty="0" smtClean="0"/>
              <a:t>колечком</a:t>
            </a:r>
            <a:r>
              <a:rPr lang="ru-RU" b="1" dirty="0" smtClean="0"/>
              <a:t>, книзу</a:t>
            </a:r>
          </a:p>
          <a:p>
            <a:r>
              <a:rPr lang="ru-RU" b="1" dirty="0" smtClean="0"/>
              <a:t> темнеющая.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596793" y="4500570"/>
            <a:ext cx="454720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Шляпка яркая, оранжево – жёлтая</a:t>
            </a:r>
          </a:p>
          <a:p>
            <a:r>
              <a:rPr lang="ru-RU" sz="2000" b="1" dirty="0" smtClean="0"/>
              <a:t>или </a:t>
            </a:r>
            <a:r>
              <a:rPr lang="ru-RU" sz="2000" b="1" dirty="0" err="1" smtClean="0"/>
              <a:t>кирпично</a:t>
            </a:r>
            <a:r>
              <a:rPr lang="ru-RU" sz="2000" b="1" dirty="0" smtClean="0"/>
              <a:t> – красная, без чешуек.</a:t>
            </a:r>
          </a:p>
          <a:p>
            <a:r>
              <a:rPr lang="ru-RU" sz="2000" b="1" dirty="0" smtClean="0"/>
              <a:t>Пластинки не белые, а жёлто – зелено-</a:t>
            </a:r>
          </a:p>
          <a:p>
            <a:r>
              <a:rPr lang="ru-RU" sz="2000" b="1" dirty="0" err="1" smtClean="0"/>
              <a:t>ватые</a:t>
            </a:r>
            <a:r>
              <a:rPr lang="ru-RU" sz="2000" b="1" dirty="0" smtClean="0"/>
              <a:t>. </a:t>
            </a:r>
          </a:p>
          <a:p>
            <a:r>
              <a:rPr lang="ru-RU" sz="2000" b="1" dirty="0" smtClean="0"/>
              <a:t>Ножка гладкая, </a:t>
            </a:r>
            <a:r>
              <a:rPr lang="ru-RU" sz="2000" b="1" i="1" u="sng" dirty="0" smtClean="0"/>
              <a:t>без колечка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48" y="1500174"/>
            <a:ext cx="307183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  <a:blipFill>
            <a:blip r:embed="rId2" cstate="email"/>
            <a:tile tx="0" ty="0" sx="100000" sy="100000" flip="none" algn="tl"/>
          </a:blipFill>
        </p:spPr>
        <p:txBody>
          <a:bodyPr/>
          <a:lstStyle/>
          <a:p>
            <a:r>
              <a:rPr lang="ru-RU" sz="6000" dirty="0" smtClean="0">
                <a:solidFill>
                  <a:srgbClr val="00B050"/>
                </a:solidFill>
              </a:rPr>
              <a:t>отличия</a:t>
            </a:r>
            <a:endParaRPr lang="ru-RU" sz="6000" dirty="0">
              <a:solidFill>
                <a:srgbClr val="00B050"/>
              </a:solidFill>
            </a:endParaRP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1643042" y="1214422"/>
            <a:ext cx="17247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AF01B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лисичка</a:t>
            </a:r>
            <a:endParaRPr lang="ru-RU" sz="3200" b="1" dirty="0">
              <a:solidFill>
                <a:srgbClr val="AF01B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6811" name="Text Box 11"/>
          <p:cNvSpPr txBox="1">
            <a:spLocks noChangeArrowheads="1"/>
          </p:cNvSpPr>
          <p:nvPr/>
        </p:nvSpPr>
        <p:spPr bwMode="auto">
          <a:xfrm>
            <a:off x="5500694" y="1285860"/>
            <a:ext cx="27273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AF01B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ложная лисичка</a:t>
            </a:r>
            <a:endParaRPr lang="ru-RU" sz="2800" b="1" dirty="0">
              <a:solidFill>
                <a:srgbClr val="AF01B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572008"/>
            <a:ext cx="45677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Шляпка  воронковидная, с неровными,</a:t>
            </a:r>
          </a:p>
          <a:p>
            <a:r>
              <a:rPr lang="ru-RU" sz="2000" b="1" dirty="0" smtClean="0"/>
              <a:t>волнистыми краями. Пластинки узкие.</a:t>
            </a:r>
          </a:p>
          <a:p>
            <a:r>
              <a:rPr lang="ru-RU" sz="2000" b="1" dirty="0" smtClean="0"/>
              <a:t> Шляпка плавно переходит в ножку. </a:t>
            </a:r>
          </a:p>
          <a:p>
            <a:r>
              <a:rPr lang="ru-RU" sz="2000" b="1" dirty="0" smtClean="0"/>
              <a:t>Цвет всего гриба светло – жёлтый или бледно -  оранжевый.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66180" y="4429132"/>
            <a:ext cx="397782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  Шляпка воронкообразная, </a:t>
            </a:r>
          </a:p>
          <a:p>
            <a:r>
              <a:rPr lang="ru-RU" sz="2400" b="1" i="1" u="sng" dirty="0" smtClean="0"/>
              <a:t> ярко – оранжевая</a:t>
            </a:r>
            <a:r>
              <a:rPr lang="ru-RU" sz="2400" b="1" dirty="0" smtClean="0"/>
              <a:t>.</a:t>
            </a:r>
          </a:p>
          <a:p>
            <a:endParaRPr lang="ru-RU" b="1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00" y="1684721"/>
            <a:ext cx="2500330" cy="270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29256" y="1785926"/>
            <a:ext cx="250033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1\Рабочий стол\лес\8128089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1\Рабочий стол\лес\0a20e787b3d2fb69b5ba74eaf68e6bb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0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6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52400" y="1600200"/>
            <a:ext cx="8858280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15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Их любит собирать и 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употреблять в пищу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человек.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1500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15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Своим корнем-грибницей они всасывают из почвы влагу с солями и отдают ее деревьям.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1500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15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Санитары леса. Разлагают листву, стволы погибших деревьев, образуя перегной.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1500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15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Ими питаются животные. (Ядовитые грибы служат лекарством и пищей для животных.)   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428604"/>
            <a:ext cx="74377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Роль грибов в природе.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Рисунок 3" descr="bestgif.narod.ru_13117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667000" y="5855854"/>
            <a:ext cx="1066800" cy="1002146"/>
          </a:xfrm>
          <a:prstGeom prst="rect">
            <a:avLst/>
          </a:prstGeom>
        </p:spPr>
      </p:pic>
      <p:pic>
        <p:nvPicPr>
          <p:cNvPr id="7" name="Рисунок 6" descr="bestgif.narod.ru_13117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500958" y="5929330"/>
            <a:ext cx="988584" cy="928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0" y="142852"/>
            <a:ext cx="468254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3600" b="1" i="1" dirty="0" smtClean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ru-RU" sz="3600" b="1" i="1" dirty="0" smtClean="0">
                <a:solidFill>
                  <a:schemeClr val="accent4">
                    <a:lumMod val="75000"/>
                  </a:schemeClr>
                </a:solidFill>
                <a:latin typeface="Verdana" pitchFamily="34" charset="0"/>
              </a:rPr>
              <a:t>ОНИ ПИТАЮТСЯ </a:t>
            </a:r>
            <a:endParaRPr lang="ru-RU" sz="3600" b="1" i="1" dirty="0">
              <a:solidFill>
                <a:schemeClr val="accent4">
                  <a:lumMod val="75000"/>
                </a:schemeClr>
              </a:solidFill>
              <a:latin typeface="Verdana" pitchFamily="34" charset="0"/>
            </a:endParaRPr>
          </a:p>
          <a:p>
            <a:pPr eaLnBrk="0" hangingPunct="0"/>
            <a:r>
              <a:rPr lang="ru-RU" sz="3600" b="1" i="1" dirty="0">
                <a:solidFill>
                  <a:schemeClr val="accent4">
                    <a:lumMod val="75000"/>
                  </a:schemeClr>
                </a:solidFill>
                <a:latin typeface="Verdana" pitchFamily="34" charset="0"/>
              </a:rPr>
              <a:t> </a:t>
            </a:r>
            <a:r>
              <a:rPr lang="ru-RU" sz="3600" b="1" i="1" dirty="0" smtClean="0">
                <a:solidFill>
                  <a:schemeClr val="accent4">
                    <a:lumMod val="75000"/>
                  </a:schemeClr>
                </a:solidFill>
                <a:latin typeface="Verdana" pitchFamily="34" charset="0"/>
              </a:rPr>
              <a:t>ГРИБАМИ…</a:t>
            </a:r>
            <a:endParaRPr lang="ru-RU" sz="3600" b="1" i="1" dirty="0">
              <a:solidFill>
                <a:schemeClr val="accent4">
                  <a:lumMod val="75000"/>
                </a:schemeClr>
              </a:solidFill>
              <a:latin typeface="Verdana" pitchFamily="34" charset="0"/>
            </a:endParaRPr>
          </a:p>
        </p:txBody>
      </p:sp>
      <p:pic>
        <p:nvPicPr>
          <p:cNvPr id="9220" name="Picture 4" descr="C:\Documents and Settings\Александр\Мои документы\ЖОНКИНА ПИСАНИНА\75524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86512" y="4572008"/>
            <a:ext cx="2643174" cy="2064980"/>
          </a:xfrm>
          <a:prstGeom prst="rect">
            <a:avLst/>
          </a:prstGeom>
          <a:noFill/>
          <a:ln>
            <a:solidFill>
              <a:srgbClr val="00B050"/>
            </a:solidFill>
            <a:prstDash val="dashDot"/>
          </a:ln>
          <a:effectLst>
            <a:softEdge rad="127000"/>
          </a:effectLst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76589" y="0"/>
            <a:ext cx="1881493" cy="24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4452946"/>
            <a:ext cx="2486026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29388" y="2428868"/>
            <a:ext cx="2286016" cy="208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1714488"/>
            <a:ext cx="295657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143240" y="4393552"/>
            <a:ext cx="3071834" cy="2300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" name="Рисунок 9" descr="синица с грибом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792384" y="2143117"/>
            <a:ext cx="3494128" cy="236436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advTm="6955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250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124200"/>
            <a:ext cx="2579688" cy="3352800"/>
          </a:xfrm>
          <a:prstGeom prst="rect">
            <a:avLst/>
          </a:prstGeom>
          <a:noFill/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743200" y="3886200"/>
            <a:ext cx="2971800" cy="2743200"/>
            <a:chOff x="3456" y="2352"/>
            <a:chExt cx="1968" cy="1767"/>
          </a:xfrm>
        </p:grpSpPr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3456" y="2352"/>
              <a:ext cx="1968" cy="1767"/>
              <a:chOff x="3456" y="2352"/>
              <a:chExt cx="1968" cy="1767"/>
            </a:xfrm>
          </p:grpSpPr>
          <p:pic>
            <p:nvPicPr>
              <p:cNvPr id="5127" name="Picture 7" descr="A7EEC5A3486C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56" y="2352"/>
                <a:ext cx="1968" cy="1767"/>
              </a:xfrm>
              <a:prstGeom prst="rect">
                <a:avLst/>
              </a:prstGeom>
              <a:noFill/>
            </p:spPr>
          </p:pic>
          <p:sp>
            <p:nvSpPr>
              <p:cNvPr id="5130" name="Freeform 10"/>
              <p:cNvSpPr>
                <a:spLocks/>
              </p:cNvSpPr>
              <p:nvPr/>
            </p:nvSpPr>
            <p:spPr bwMode="auto">
              <a:xfrm>
                <a:off x="4176" y="3456"/>
                <a:ext cx="192" cy="48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12" y="48"/>
                  </a:cxn>
                  <a:cxn ang="0">
                    <a:pos x="256" y="0"/>
                  </a:cxn>
                  <a:cxn ang="0">
                    <a:pos x="208" y="48"/>
                  </a:cxn>
                  <a:cxn ang="0">
                    <a:pos x="112" y="96"/>
                  </a:cxn>
                  <a:cxn ang="0">
                    <a:pos x="16" y="48"/>
                  </a:cxn>
                  <a:cxn ang="0">
                    <a:pos x="16" y="0"/>
                  </a:cxn>
                </a:cxnLst>
                <a:rect l="0" t="0" r="r" b="b"/>
                <a:pathLst>
                  <a:path w="272" h="96">
                    <a:moveTo>
                      <a:pt x="16" y="0"/>
                    </a:moveTo>
                    <a:cubicBezTo>
                      <a:pt x="32" y="0"/>
                      <a:pt x="72" y="48"/>
                      <a:pt x="112" y="48"/>
                    </a:cubicBezTo>
                    <a:cubicBezTo>
                      <a:pt x="152" y="48"/>
                      <a:pt x="240" y="0"/>
                      <a:pt x="256" y="0"/>
                    </a:cubicBezTo>
                    <a:cubicBezTo>
                      <a:pt x="272" y="0"/>
                      <a:pt x="232" y="32"/>
                      <a:pt x="208" y="48"/>
                    </a:cubicBezTo>
                    <a:cubicBezTo>
                      <a:pt x="184" y="64"/>
                      <a:pt x="144" y="96"/>
                      <a:pt x="112" y="96"/>
                    </a:cubicBezTo>
                    <a:cubicBezTo>
                      <a:pt x="80" y="96"/>
                      <a:pt x="32" y="64"/>
                      <a:pt x="16" y="48"/>
                    </a:cubicBezTo>
                    <a:cubicBezTo>
                      <a:pt x="0" y="32"/>
                      <a:pt x="0" y="0"/>
                      <a:pt x="16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4368" y="3216"/>
              <a:ext cx="864" cy="807"/>
              <a:chOff x="3456" y="2352"/>
              <a:chExt cx="1968" cy="1767"/>
            </a:xfrm>
          </p:grpSpPr>
          <p:pic>
            <p:nvPicPr>
              <p:cNvPr id="5133" name="Picture 13" descr="A7EEC5A3486C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56" y="2352"/>
                <a:ext cx="1968" cy="1767"/>
              </a:xfrm>
              <a:prstGeom prst="rect">
                <a:avLst/>
              </a:prstGeom>
              <a:noFill/>
            </p:spPr>
          </p:pic>
          <p:sp>
            <p:nvSpPr>
              <p:cNvPr id="5134" name="Freeform 14"/>
              <p:cNvSpPr>
                <a:spLocks/>
              </p:cNvSpPr>
              <p:nvPr/>
            </p:nvSpPr>
            <p:spPr bwMode="auto">
              <a:xfrm>
                <a:off x="4176" y="3456"/>
                <a:ext cx="192" cy="48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12" y="48"/>
                  </a:cxn>
                  <a:cxn ang="0">
                    <a:pos x="256" y="0"/>
                  </a:cxn>
                  <a:cxn ang="0">
                    <a:pos x="208" y="48"/>
                  </a:cxn>
                  <a:cxn ang="0">
                    <a:pos x="112" y="96"/>
                  </a:cxn>
                  <a:cxn ang="0">
                    <a:pos x="16" y="48"/>
                  </a:cxn>
                  <a:cxn ang="0">
                    <a:pos x="16" y="0"/>
                  </a:cxn>
                </a:cxnLst>
                <a:rect l="0" t="0" r="r" b="b"/>
                <a:pathLst>
                  <a:path w="272" h="96">
                    <a:moveTo>
                      <a:pt x="16" y="0"/>
                    </a:moveTo>
                    <a:cubicBezTo>
                      <a:pt x="32" y="0"/>
                      <a:pt x="72" y="48"/>
                      <a:pt x="112" y="48"/>
                    </a:cubicBezTo>
                    <a:cubicBezTo>
                      <a:pt x="152" y="48"/>
                      <a:pt x="240" y="0"/>
                      <a:pt x="256" y="0"/>
                    </a:cubicBezTo>
                    <a:cubicBezTo>
                      <a:pt x="272" y="0"/>
                      <a:pt x="232" y="32"/>
                      <a:pt x="208" y="48"/>
                    </a:cubicBezTo>
                    <a:cubicBezTo>
                      <a:pt x="184" y="64"/>
                      <a:pt x="144" y="96"/>
                      <a:pt x="112" y="96"/>
                    </a:cubicBezTo>
                    <a:cubicBezTo>
                      <a:pt x="80" y="96"/>
                      <a:pt x="32" y="64"/>
                      <a:pt x="16" y="48"/>
                    </a:cubicBezTo>
                    <a:cubicBezTo>
                      <a:pt x="0" y="32"/>
                      <a:pt x="0" y="0"/>
                      <a:pt x="16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5135" name="WordArt 15"/>
          <p:cNvSpPr>
            <a:spLocks noChangeArrowheads="1" noChangeShapeType="1" noTextEdit="1"/>
          </p:cNvSpPr>
          <p:nvPr/>
        </p:nvSpPr>
        <p:spPr bwMode="auto">
          <a:xfrm>
            <a:off x="1066800" y="381000"/>
            <a:ext cx="7086600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0" b="1" i="1" kern="10" spc="1441" dirty="0" smtClean="0">
                <a:ln w="2857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663300"/>
                </a:solidFill>
                <a:effectLst/>
                <a:latin typeface="Arial"/>
                <a:cs typeface="Arial"/>
              </a:rPr>
              <a:t>Съедобные и ядовитые </a:t>
            </a:r>
          </a:p>
          <a:p>
            <a:pPr algn="ctr"/>
            <a:r>
              <a:rPr lang="ru-RU" sz="8000" b="1" i="1" kern="10" spc="1441" dirty="0" smtClean="0">
                <a:ln w="2857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663300"/>
                </a:solidFill>
                <a:latin typeface="Arial"/>
                <a:cs typeface="Arial"/>
              </a:rPr>
              <a:t>грибы</a:t>
            </a:r>
            <a:endParaRPr lang="ru-RU" sz="7200" b="1" i="1" kern="10" spc="1441" dirty="0">
              <a:ln w="28575">
                <a:solidFill>
                  <a:srgbClr val="FF9900"/>
                </a:solidFill>
                <a:round/>
                <a:headEnd/>
                <a:tailEnd/>
              </a:ln>
              <a:solidFill>
                <a:srgbClr val="663300"/>
              </a:solidFill>
              <a:effectLst/>
              <a:latin typeface="Arial"/>
              <a:cs typeface="Arial"/>
            </a:endParaRPr>
          </a:p>
        </p:txBody>
      </p:sp>
      <p:pic>
        <p:nvPicPr>
          <p:cNvPr id="5154" name="Picture 3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05500" y="3657600"/>
            <a:ext cx="3238500" cy="297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6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00100" y="1071546"/>
            <a:ext cx="733527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природе ничего</a:t>
            </a:r>
          </a:p>
          <a:p>
            <a:pPr algn="ctr"/>
            <a:r>
              <a:rPr lang="ru-RU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лишнего нет!</a:t>
            </a:r>
            <a:endParaRPr lang="ru-RU" sz="7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3929066"/>
            <a:ext cx="84303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Относитесь к ней бережно!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Рисунок 4" descr="bestgif.narod.ru_13117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714612" y="5286388"/>
            <a:ext cx="1368844" cy="1285884"/>
          </a:xfrm>
          <a:prstGeom prst="rect">
            <a:avLst/>
          </a:prstGeom>
        </p:spPr>
      </p:pic>
      <p:pic>
        <p:nvPicPr>
          <p:cNvPr id="9" name="Рисунок 8" descr="Рисунок18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357422" y="0"/>
            <a:ext cx="1214446" cy="12471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685800" y="1295400"/>
            <a:ext cx="3733800" cy="3505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4724400" y="1295400"/>
            <a:ext cx="3657600" cy="3505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Дуга 3"/>
          <p:cNvSpPr/>
          <p:nvPr/>
        </p:nvSpPr>
        <p:spPr>
          <a:xfrm flipH="1" flipV="1">
            <a:off x="2133600" y="3352800"/>
            <a:ext cx="685800" cy="152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447800" y="2362200"/>
            <a:ext cx="457200" cy="457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048000" y="2362200"/>
            <a:ext cx="457200" cy="457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486400" y="2362200"/>
            <a:ext cx="457200" cy="457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086600" y="2438400"/>
            <a:ext cx="457200" cy="457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Арка 10"/>
          <p:cNvSpPr/>
          <p:nvPr/>
        </p:nvSpPr>
        <p:spPr>
          <a:xfrm rot="222802">
            <a:off x="1524000" y="3352800"/>
            <a:ext cx="2099366" cy="1552733"/>
          </a:xfrm>
          <a:prstGeom prst="blockArc">
            <a:avLst>
              <a:gd name="adj1" fmla="val 10620826"/>
              <a:gd name="adj2" fmla="val 0"/>
              <a:gd name="adj3" fmla="val 25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Арка 11"/>
          <p:cNvSpPr/>
          <p:nvPr/>
        </p:nvSpPr>
        <p:spPr>
          <a:xfrm rot="10800000">
            <a:off x="5486400" y="2819400"/>
            <a:ext cx="2099366" cy="1552733"/>
          </a:xfrm>
          <a:prstGeom prst="blockArc">
            <a:avLst>
              <a:gd name="adj1" fmla="val 10620826"/>
              <a:gd name="adj2" fmla="val 0"/>
              <a:gd name="adj3" fmla="val 25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1\Рабочий стол\лес\070_glade_in_the_forest_2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533400" y="228600"/>
            <a:ext cx="80772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Будь внимателен при сборе грибов!</a:t>
            </a:r>
            <a:r>
              <a:rPr lang="ru-RU" sz="60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pic>
        <p:nvPicPr>
          <p:cNvPr id="4506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0"/>
            <a:ext cx="5629275" cy="398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8" name="Picture 12" descr="mushroom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0250" y="3962400"/>
            <a:ext cx="3333750" cy="2505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14283" y="0"/>
            <a:ext cx="864399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</a:rPr>
              <a:t>СЪЕДОБНЫЕ ГРИБЫ</a:t>
            </a:r>
            <a:endParaRPr lang="ru-RU" sz="54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6149" name="Picture 5" descr="C:\Documents and Settings\Александр\Мои документы\ЖОНКИНА ПИСАНИНА\0_1a391_cd7eb242_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928934"/>
            <a:ext cx="3571876" cy="357187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8" name="TextBox 7"/>
          <p:cNvSpPr txBox="1"/>
          <p:nvPr/>
        </p:nvSpPr>
        <p:spPr>
          <a:xfrm>
            <a:off x="4143372" y="3643314"/>
            <a:ext cx="5000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990AC6"/>
                </a:solidFill>
              </a:rPr>
              <a:t>подберёзовик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14480" y="857232"/>
            <a:ext cx="64294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грибок </a:t>
            </a:r>
            <a:r>
              <a:rPr lang="ru-RU" sz="3200" b="1" dirty="0" smtClean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800" b="1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Берёзы сынок. </a:t>
            </a:r>
            <a:endParaRPr lang="ru-RU" sz="2800" b="1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его найдёт, </a:t>
            </a:r>
            <a:endParaRPr lang="ru-RU" sz="2800" b="1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Всяк в лукошко кладёт. </a:t>
            </a:r>
            <a:endParaRPr lang="ru-RU" sz="3200" dirty="0"/>
          </a:p>
        </p:txBody>
      </p:sp>
    </p:spTree>
  </p:cSld>
  <p:clrMapOvr>
    <a:masterClrMapping/>
  </p:clrMapOvr>
  <p:transition advTm="69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1\Рабочий стол\лес\8D36090C15C9-27.jpg"/>
          <p:cNvPicPr>
            <a:picLocks noChangeAspect="1" noChangeArrowheads="1"/>
          </p:cNvPicPr>
          <p:nvPr/>
        </p:nvPicPr>
        <p:blipFill>
          <a:blip r:embed="rId2"/>
          <a:srcRect l="8101" r="27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ru-RU" sz="6000" u="sng" dirty="0">
                <a:solidFill>
                  <a:srgbClr val="FF0000"/>
                </a:solidFill>
              </a:rPr>
              <a:t>Ядовитые грибы</a:t>
            </a: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785786" y="1285860"/>
            <a:ext cx="352788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Мухоморы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183" y="2714620"/>
            <a:ext cx="2853743" cy="364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8548" y="1142984"/>
            <a:ext cx="3635452" cy="236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08627" y="4071942"/>
            <a:ext cx="3533852" cy="237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43240" y="2755592"/>
            <a:ext cx="2428892" cy="364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152400" y="152400"/>
            <a:ext cx="86868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Ядовитые грибы - обладают токсичностью, не исчезающей после обработки!  </a:t>
            </a:r>
          </a:p>
          <a:p>
            <a:r>
              <a:rPr lang="ru-RU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Отравления - иногда </a:t>
            </a:r>
            <a:endParaRPr lang="ru-RU" sz="36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ru-RU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заканчиваются </a:t>
            </a:r>
            <a:endParaRPr lang="ru-RU" sz="36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ru-RU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смертельным </a:t>
            </a:r>
          </a:p>
          <a:p>
            <a:r>
              <a:rPr lang="ru-RU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исходом!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3886200"/>
            <a:ext cx="3200400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93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4267200"/>
            <a:ext cx="2438400" cy="2165350"/>
          </a:xfrm>
          <a:prstGeom prst="rect">
            <a:avLst/>
          </a:prstGeom>
          <a:noFill/>
        </p:spPr>
      </p:pic>
      <p:pic>
        <p:nvPicPr>
          <p:cNvPr id="41994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1447800"/>
            <a:ext cx="2362200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995" name="Oval 11"/>
          <p:cNvSpPr>
            <a:spLocks noChangeArrowheads="1"/>
          </p:cNvSpPr>
          <p:nvPr/>
        </p:nvSpPr>
        <p:spPr bwMode="auto">
          <a:xfrm>
            <a:off x="2743200" y="4191000"/>
            <a:ext cx="2057400" cy="2057400"/>
          </a:xfrm>
          <a:prstGeom prst="ellipse">
            <a:avLst/>
          </a:prstGeom>
          <a:solidFill>
            <a:schemeClr val="accent1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2971800" y="4419600"/>
            <a:ext cx="1828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600" i="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03</a:t>
            </a:r>
            <a:endParaRPr lang="ru-RU" sz="9600" i="0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5" grpId="0" animBg="1"/>
      <p:bldP spid="4199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</TotalTime>
  <Words>369</Words>
  <PresentationFormat>Экран (4:3)</PresentationFormat>
  <Paragraphs>104</Paragraphs>
  <Slides>31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Ядовитые грибы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Грибы-двойники</vt:lpstr>
      <vt:lpstr>Отличия</vt:lpstr>
      <vt:lpstr>отличия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28</cp:revision>
  <dcterms:created xsi:type="dcterms:W3CDTF">2012-02-01T18:36:16Z</dcterms:created>
  <dcterms:modified xsi:type="dcterms:W3CDTF">2012-02-02T19:48:28Z</dcterms:modified>
</cp:coreProperties>
</file>