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61" r:id="rId4"/>
    <p:sldId id="257" r:id="rId5"/>
    <p:sldId id="258" r:id="rId6"/>
    <p:sldId id="259" r:id="rId7"/>
    <p:sldId id="260" r:id="rId8"/>
    <p:sldId id="264" r:id="rId9"/>
    <p:sldId id="262" r:id="rId10"/>
    <p:sldId id="266" r:id="rId11"/>
    <p:sldId id="269" r:id="rId12"/>
    <p:sldId id="270" r:id="rId13"/>
    <p:sldId id="267" r:id="rId14"/>
    <p:sldId id="268" r:id="rId15"/>
    <p:sldId id="26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53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13.03.2013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13.03.2013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personal\Rishat\Desktop\Планы, презентации\Новая папка (2)\41557467750d626b8d429e097bd1ae9805247ea35b_b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496943" cy="626469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843808" y="836712"/>
            <a:ext cx="3119428" cy="175432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GB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I’ll be a doctor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512" y="332656"/>
          <a:ext cx="8784976" cy="60486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84976"/>
              </a:tblGrid>
              <a:tr h="6048672">
                <a:tc>
                  <a:txBody>
                    <a:bodyPr/>
                    <a:lstStyle/>
                    <a:p>
                      <a:pPr algn="ctr" eaLnBrk="1" hangingPunct="1">
                        <a:buFontTx/>
                        <a:buNone/>
                      </a:pPr>
                      <a:r>
                        <a:rPr lang="ru-RU" dirty="0" smtClean="0"/>
                        <a:t> </a:t>
                      </a:r>
                      <a:endParaRPr lang="en-GB" dirty="0" smtClean="0"/>
                    </a:p>
                    <a:p>
                      <a:pPr algn="ctr" eaLnBrk="1" hangingPunct="1">
                        <a:buFontTx/>
                        <a:buNone/>
                      </a:pPr>
                      <a:endParaRPr lang="en-GB" sz="4000" b="1" dirty="0" smtClean="0">
                        <a:latin typeface="Arial Black" pitchFamily="34" charset="0"/>
                      </a:endParaRPr>
                    </a:p>
                    <a:p>
                      <a:pPr algn="ctr" eaLnBrk="1" hangingPunct="1">
                        <a:buFontTx/>
                        <a:buNone/>
                      </a:pPr>
                      <a:endParaRPr lang="en-GB" sz="4000" b="1" dirty="0" smtClean="0">
                        <a:latin typeface="Arial Black" pitchFamily="34" charset="0"/>
                      </a:endParaRPr>
                    </a:p>
                    <a:p>
                      <a:pPr algn="ctr" eaLnBrk="1" hangingPunct="1">
                        <a:buFontTx/>
                        <a:buNone/>
                      </a:pPr>
                      <a:r>
                        <a:rPr lang="en-US" sz="3200" b="1" dirty="0" smtClean="0">
                          <a:latin typeface="Arial Black" pitchFamily="34" charset="0"/>
                        </a:rPr>
                        <a:t>Remember!</a:t>
                      </a:r>
                      <a:r>
                        <a:rPr lang="ru-RU" sz="3200" dirty="0" smtClean="0"/>
                        <a:t> </a:t>
                      </a:r>
                      <a:endParaRPr lang="en-GB" sz="3200" dirty="0" smtClean="0"/>
                    </a:p>
                    <a:p>
                      <a:pPr algn="ctr" eaLnBrk="1" hangingPunct="1">
                        <a:buFontTx/>
                        <a:buNone/>
                      </a:pPr>
                      <a:r>
                        <a:rPr lang="ru-RU" sz="3200" dirty="0" smtClean="0">
                          <a:latin typeface="Arial Black" pitchFamily="34" charset="0"/>
                        </a:rPr>
                        <a:t>В разговорной речи </a:t>
                      </a:r>
                      <a:r>
                        <a:rPr lang="en-US" sz="3200" dirty="0" smtClean="0">
                          <a:latin typeface="Arial Black" pitchFamily="34" charset="0"/>
                        </a:rPr>
                        <a:t>  </a:t>
                      </a:r>
                      <a:r>
                        <a:rPr lang="ru-RU" sz="3200" dirty="0" smtClean="0">
                          <a:latin typeface="Arial Black" pitchFamily="34" charset="0"/>
                        </a:rPr>
                        <a:t>англичане   употребляют </a:t>
                      </a:r>
                      <a:r>
                        <a:rPr lang="en-US" sz="3200" b="1" dirty="0" smtClean="0">
                          <a:solidFill>
                            <a:srgbClr val="993366"/>
                          </a:solidFill>
                          <a:latin typeface="Arial Black" pitchFamily="34" charset="0"/>
                        </a:rPr>
                        <a:t>WILL</a:t>
                      </a:r>
                      <a:r>
                        <a:rPr lang="ru-RU" sz="3200" dirty="0" smtClean="0">
                          <a:latin typeface="Arial Black" pitchFamily="34" charset="0"/>
                        </a:rPr>
                        <a:t> во всех случаях, хотя знают правило про </a:t>
                      </a:r>
                      <a:r>
                        <a:rPr lang="en-US" sz="3200" dirty="0" smtClean="0">
                          <a:latin typeface="Arial Black" pitchFamily="34" charset="0"/>
                        </a:rPr>
                        <a:t>WILL </a:t>
                      </a:r>
                      <a:r>
                        <a:rPr lang="ru-RU" sz="3200" dirty="0" smtClean="0">
                          <a:latin typeface="Arial Black" pitchFamily="34" charset="0"/>
                        </a:rPr>
                        <a:t>и</a:t>
                      </a:r>
                      <a:r>
                        <a:rPr lang="en-US" sz="3200" dirty="0" smtClean="0">
                          <a:latin typeface="Arial Black" pitchFamily="34" charset="0"/>
                        </a:rPr>
                        <a:t> SHALL!</a:t>
                      </a:r>
                    </a:p>
                    <a:p>
                      <a:pPr algn="ctr" eaLnBrk="1" hangingPunct="1">
                        <a:buFontTx/>
                        <a:buNone/>
                      </a:pPr>
                      <a:r>
                        <a:rPr lang="en-US" sz="3200" dirty="0" smtClean="0">
                          <a:latin typeface="Arial Black" pitchFamily="34" charset="0"/>
                        </a:rPr>
                        <a:t> </a:t>
                      </a:r>
                    </a:p>
                    <a:p>
                      <a:pPr algn="ctr" eaLnBrk="1" hangingPunct="1">
                        <a:buFontTx/>
                        <a:buNone/>
                      </a:pPr>
                      <a:r>
                        <a:rPr lang="ru-RU" sz="3200" dirty="0" smtClean="0">
                          <a:latin typeface="Arial Black" pitchFamily="34" charset="0"/>
                        </a:rPr>
                        <a:t>В разговорной речи часто используют сокращение  </a:t>
                      </a:r>
                      <a:r>
                        <a:rPr lang="en-US" sz="3200" dirty="0" smtClean="0">
                          <a:solidFill>
                            <a:srgbClr val="993366"/>
                          </a:solidFill>
                          <a:latin typeface="Arial Black" pitchFamily="34" charset="0"/>
                        </a:rPr>
                        <a:t>‘ll.</a:t>
                      </a:r>
                      <a:endParaRPr lang="ru-RU" sz="3200" dirty="0">
                        <a:latin typeface="Arial Black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260648"/>
            <a:ext cx="1951185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548680"/>
            <a:ext cx="1150938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51520" y="332656"/>
          <a:ext cx="8568952" cy="58323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68952"/>
              </a:tblGrid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en-GB" sz="4000" dirty="0" smtClean="0">
                          <a:solidFill>
                            <a:schemeClr val="bg1"/>
                          </a:solidFill>
                        </a:rPr>
                        <a:t>New </a:t>
                      </a:r>
                      <a:r>
                        <a:rPr lang="en-GB" sz="4000" baseline="0" dirty="0" smtClean="0">
                          <a:solidFill>
                            <a:schemeClr val="bg1"/>
                          </a:solidFill>
                        </a:rPr>
                        <a:t> words:</a:t>
                      </a:r>
                      <a:endParaRPr lang="ru-RU" sz="4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4735582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GB" sz="3200" dirty="0" smtClean="0"/>
                        <a:t>an</a:t>
                      </a:r>
                      <a:r>
                        <a:rPr lang="en-GB" sz="3200" baseline="0" dirty="0" smtClean="0"/>
                        <a:t> artist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GB" sz="3200" baseline="0" dirty="0" smtClean="0"/>
                        <a:t>a programmer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GB" sz="3200" baseline="0" dirty="0" smtClean="0"/>
                        <a:t>a doctor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GB" sz="3200" baseline="0" dirty="0" smtClean="0"/>
                        <a:t>a receptionist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GB" sz="3200" baseline="0" dirty="0" smtClean="0"/>
                        <a:t>a lawyer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GB" sz="3200" baseline="0" dirty="0" smtClean="0"/>
                        <a:t>a pilot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GB" sz="3200" baseline="0" dirty="0" smtClean="0"/>
                        <a:t>a cosmonaut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GB" sz="3200" baseline="0" dirty="0" smtClean="0"/>
                        <a:t>a manager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GB" sz="3200" baseline="0" dirty="0" smtClean="0"/>
                        <a:t>a banker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GB" sz="3200" baseline="0" dirty="0" smtClean="0"/>
                        <a:t>a designer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51520" y="332656"/>
          <a:ext cx="8568952" cy="63200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68952"/>
              </a:tblGrid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en-GB" sz="4000" dirty="0" smtClean="0">
                          <a:solidFill>
                            <a:schemeClr val="bg1"/>
                          </a:solidFill>
                        </a:rPr>
                        <a:t>New </a:t>
                      </a:r>
                      <a:r>
                        <a:rPr lang="en-GB" sz="4000" baseline="0" dirty="0" smtClean="0">
                          <a:solidFill>
                            <a:schemeClr val="bg1"/>
                          </a:solidFill>
                        </a:rPr>
                        <a:t> words:</a:t>
                      </a:r>
                      <a:endParaRPr lang="ru-RU" sz="4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4735582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GB" sz="3200" dirty="0" smtClean="0"/>
                        <a:t>Australia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GB" sz="3200" dirty="0" smtClean="0"/>
                        <a:t>Argentina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GB" sz="3200" dirty="0" smtClean="0"/>
                        <a:t>England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GB" sz="3200" dirty="0" smtClean="0"/>
                        <a:t>Germany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GB" sz="3200" dirty="0" smtClean="0"/>
                        <a:t>France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GB" sz="3200" dirty="0" smtClean="0"/>
                        <a:t>Holland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GB" sz="3200" dirty="0" smtClean="0"/>
                        <a:t>Kenya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GB" sz="3200" dirty="0" smtClean="0"/>
                        <a:t>India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GB" sz="3200" dirty="0" smtClean="0"/>
                        <a:t>Norway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GB" sz="3200" dirty="0" smtClean="0"/>
                        <a:t>Switzerland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51520" y="260648"/>
          <a:ext cx="8712968" cy="62646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2968"/>
              </a:tblGrid>
              <a:tr h="6264696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latin typeface="Arial Black" pitchFamily="34" charset="0"/>
                        </a:rPr>
                        <a:t>Расскажи одноклассникам, что ты будешь делать завтра.</a:t>
                      </a:r>
                      <a:endParaRPr lang="en-GB" sz="3200" b="1" dirty="0" smtClean="0">
                        <a:latin typeface="Arial Black" pitchFamily="34" charset="0"/>
                      </a:endParaRPr>
                    </a:p>
                    <a:p>
                      <a:pPr algn="l"/>
                      <a:r>
                        <a:rPr lang="ru-RU" sz="3200" b="1" dirty="0" smtClean="0">
                          <a:latin typeface="Arial Black" pitchFamily="34" charset="0"/>
                        </a:rPr>
                        <a:t>Напиши</a:t>
                      </a:r>
                      <a:r>
                        <a:rPr lang="ru-RU" sz="3200" b="1" baseline="0" dirty="0" smtClean="0">
                          <a:latin typeface="Arial Black" pitchFamily="34" charset="0"/>
                        </a:rPr>
                        <a:t> предложения в утвердительной, отрицательной и вопросительной формах.</a:t>
                      </a:r>
                      <a:endParaRPr lang="ru-RU" sz="3200" dirty="0">
                        <a:latin typeface="Arial Black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347865" y="3212976"/>
            <a:ext cx="5510386" cy="31449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23528" y="404664"/>
          <a:ext cx="8496944" cy="6120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96944"/>
              </a:tblGrid>
              <a:tr h="612068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301446" y="908720"/>
            <a:ext cx="449353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5400" b="1" cap="none" spc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Black" pitchFamily="34" charset="0"/>
              </a:rPr>
              <a:t>Home task:</a:t>
            </a:r>
          </a:p>
          <a:p>
            <a:pPr algn="ctr"/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51520" y="332656"/>
          <a:ext cx="8712968" cy="6120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2968"/>
              </a:tblGrid>
              <a:tr h="612068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827584" y="2060848"/>
            <a:ext cx="7488832" cy="399097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11560" y="980728"/>
            <a:ext cx="796987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4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Thank you for your attention!</a:t>
            </a:r>
            <a:endParaRPr lang="ru-RU" sz="4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329" y="404664"/>
            <a:ext cx="8420135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043608" y="908720"/>
            <a:ext cx="352839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Future Simple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23528" y="260648"/>
          <a:ext cx="8363272" cy="6192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63272"/>
              </a:tblGrid>
              <a:tr h="6192688">
                <a:tc>
                  <a:txBody>
                    <a:bodyPr/>
                    <a:lstStyle/>
                    <a:p>
                      <a:pPr algn="ctr"/>
                      <a:r>
                        <a:rPr lang="en-GB" sz="3200" dirty="0" smtClean="0">
                          <a:latin typeface="Arial Black" pitchFamily="34" charset="0"/>
                        </a:rPr>
                        <a:t>Let us think what we will do in the future</a:t>
                      </a:r>
                    </a:p>
                    <a:p>
                      <a:pPr algn="ctr"/>
                      <a:r>
                        <a:rPr lang="en-GB" sz="3200" dirty="0" smtClean="0">
                          <a:latin typeface="Arial Black" pitchFamily="34" charset="0"/>
                        </a:rPr>
                        <a:t>Answer</a:t>
                      </a:r>
                      <a:r>
                        <a:rPr lang="en-GB" sz="3200" baseline="0" dirty="0" smtClean="0">
                          <a:latin typeface="Arial Black" pitchFamily="34" charset="0"/>
                        </a:rPr>
                        <a:t> the following questions:</a:t>
                      </a:r>
                    </a:p>
                    <a:p>
                      <a:pPr marL="514350" indent="-514350" algn="l">
                        <a:buFont typeface="+mj-lt"/>
                        <a:buAutoNum type="arabicPeriod"/>
                      </a:pPr>
                      <a:r>
                        <a:rPr lang="en-GB" sz="3200" dirty="0" smtClean="0">
                          <a:solidFill>
                            <a:schemeClr val="bg1"/>
                          </a:solidFill>
                          <a:latin typeface="Arial Black" pitchFamily="34" charset="0"/>
                        </a:rPr>
                        <a:t>What will you do when you are 17?</a:t>
                      </a:r>
                    </a:p>
                    <a:p>
                      <a:pPr marL="514350" indent="-514350" algn="l">
                        <a:buFont typeface="+mj-lt"/>
                        <a:buAutoNum type="arabicPeriod"/>
                      </a:pPr>
                      <a:r>
                        <a:rPr lang="en-GB" sz="3200" dirty="0" smtClean="0">
                          <a:solidFill>
                            <a:schemeClr val="bg1"/>
                          </a:solidFill>
                          <a:latin typeface="Arial Black" pitchFamily="34" charset="0"/>
                        </a:rPr>
                        <a:t>What will</a:t>
                      </a:r>
                      <a:r>
                        <a:rPr lang="en-GB" sz="3200" baseline="0" dirty="0" smtClean="0">
                          <a:solidFill>
                            <a:schemeClr val="bg1"/>
                          </a:solidFill>
                          <a:latin typeface="Arial Black" pitchFamily="34" charset="0"/>
                        </a:rPr>
                        <a:t> you do when you are 18?</a:t>
                      </a:r>
                    </a:p>
                    <a:p>
                      <a:pPr marL="514350" indent="-514350" algn="l">
                        <a:buFont typeface="+mj-lt"/>
                        <a:buAutoNum type="arabicPeriod"/>
                      </a:pPr>
                      <a:r>
                        <a:rPr lang="en-GB" sz="3200" baseline="0" dirty="0" smtClean="0">
                          <a:solidFill>
                            <a:schemeClr val="bg1"/>
                          </a:solidFill>
                          <a:latin typeface="Arial Black" pitchFamily="34" charset="0"/>
                        </a:rPr>
                        <a:t>What will you do when you are 25?</a:t>
                      </a:r>
                      <a:endParaRPr lang="ru-RU" sz="3200" dirty="0">
                        <a:solidFill>
                          <a:schemeClr val="bg1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4581128"/>
            <a:ext cx="2736304" cy="1799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23528" y="188640"/>
          <a:ext cx="8568952" cy="63367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68952"/>
              </a:tblGrid>
              <a:tr h="6336704">
                <a:tc>
                  <a:txBody>
                    <a:bodyPr/>
                    <a:lstStyle/>
                    <a:p>
                      <a:endParaRPr lang="en-GB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11560" y="980728"/>
            <a:ext cx="7632848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Future Simple</a:t>
            </a:r>
            <a:r>
              <a:rPr lang="en-GB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 is used</a:t>
            </a:r>
            <a:r>
              <a:rPr lang="kk-KZ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en-GB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to </a:t>
            </a:r>
            <a:r>
              <a:rPr lang="en-US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express an </a:t>
            </a:r>
            <a:r>
              <a:rPr lang="en-US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action</a:t>
            </a:r>
            <a:r>
              <a:rPr lang="en-US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 that will happen </a:t>
            </a:r>
            <a:r>
              <a:rPr lang="en-US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in the far and uncertain  future</a:t>
            </a:r>
            <a:endParaRPr lang="ru-RU" sz="5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60647"/>
          <a:ext cx="8229600" cy="59567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22712"/>
                <a:gridCol w="2520280"/>
                <a:gridCol w="2386608"/>
              </a:tblGrid>
              <a:tr h="1476164">
                <a:tc gridSpan="3">
                  <a:txBody>
                    <a:bodyPr/>
                    <a:lstStyle/>
                    <a:p>
                      <a:r>
                        <a:rPr lang="en-GB" sz="3200" dirty="0" smtClean="0">
                          <a:latin typeface="Arial Black" pitchFamily="34" charset="0"/>
                        </a:rPr>
                        <a:t>The formula</a:t>
                      </a:r>
                      <a:r>
                        <a:rPr lang="en-GB" sz="3200" baseline="0" dirty="0" smtClean="0">
                          <a:latin typeface="Arial Black" pitchFamily="34" charset="0"/>
                        </a:rPr>
                        <a:t> of Future simple: </a:t>
                      </a:r>
                      <a:r>
                        <a:rPr lang="en-GB" sz="3200" dirty="0" smtClean="0">
                          <a:latin typeface="Arial Black" pitchFamily="34" charset="0"/>
                        </a:rPr>
                        <a:t>affirmative form</a:t>
                      </a:r>
                      <a:endParaRPr lang="ru-RU" sz="3200" dirty="0">
                        <a:latin typeface="Arial Black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428492">
                <a:tc>
                  <a:txBody>
                    <a:bodyPr/>
                    <a:lstStyle/>
                    <a:p>
                      <a:r>
                        <a:rPr lang="en-GB" sz="3200" dirty="0" smtClean="0">
                          <a:solidFill>
                            <a:srgbClr val="0070C0"/>
                          </a:solidFill>
                          <a:latin typeface="Arial Black" pitchFamily="34" charset="0"/>
                        </a:rPr>
                        <a:t>I</a:t>
                      </a:r>
                    </a:p>
                    <a:p>
                      <a:endParaRPr lang="en-GB" sz="3200" dirty="0" smtClean="0">
                        <a:solidFill>
                          <a:srgbClr val="0070C0"/>
                        </a:solidFill>
                        <a:latin typeface="Arial Black" pitchFamily="34" charset="0"/>
                      </a:endParaRPr>
                    </a:p>
                    <a:p>
                      <a:endParaRPr lang="en-GB" sz="3200" dirty="0" smtClean="0">
                        <a:solidFill>
                          <a:srgbClr val="0070C0"/>
                        </a:solidFill>
                        <a:latin typeface="Arial Black" pitchFamily="34" charset="0"/>
                      </a:endParaRPr>
                    </a:p>
                    <a:p>
                      <a:endParaRPr lang="ru-RU" sz="3200" dirty="0">
                        <a:solidFill>
                          <a:srgbClr val="0070C0"/>
                        </a:solidFill>
                        <a:latin typeface="Arial Black" pitchFamily="34" charset="0"/>
                      </a:endParaRPr>
                    </a:p>
                    <a:p>
                      <a:r>
                        <a:rPr lang="en-GB" sz="3200" dirty="0" smtClean="0">
                          <a:solidFill>
                            <a:srgbClr val="0070C0"/>
                          </a:solidFill>
                          <a:latin typeface="Arial Black" pitchFamily="34" charset="0"/>
                        </a:rPr>
                        <a:t>You/We/They</a:t>
                      </a:r>
                    </a:p>
                    <a:p>
                      <a:endParaRPr lang="en-GB" sz="3200" dirty="0" smtClean="0">
                        <a:solidFill>
                          <a:srgbClr val="0070C0"/>
                        </a:solidFill>
                        <a:latin typeface="Arial Black" pitchFamily="34" charset="0"/>
                      </a:endParaRPr>
                    </a:p>
                    <a:p>
                      <a:endParaRPr lang="en-GB" sz="3200" dirty="0" smtClean="0">
                        <a:solidFill>
                          <a:srgbClr val="0070C0"/>
                        </a:solidFill>
                        <a:latin typeface="Arial Black" pitchFamily="34" charset="0"/>
                      </a:endParaRPr>
                    </a:p>
                    <a:p>
                      <a:endParaRPr lang="ru-RU" sz="3200" dirty="0">
                        <a:solidFill>
                          <a:srgbClr val="0070C0"/>
                        </a:solidFill>
                        <a:latin typeface="Arial Black" pitchFamily="34" charset="0"/>
                      </a:endParaRPr>
                    </a:p>
                    <a:p>
                      <a:r>
                        <a:rPr lang="en-GB" sz="3200" dirty="0" smtClean="0">
                          <a:solidFill>
                            <a:srgbClr val="0070C0"/>
                          </a:solidFill>
                          <a:latin typeface="Arial Black" pitchFamily="34" charset="0"/>
                        </a:rPr>
                        <a:t>He /She/ It</a:t>
                      </a:r>
                      <a:endParaRPr lang="ru-RU" sz="3200" dirty="0">
                        <a:solidFill>
                          <a:srgbClr val="0070C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3200" dirty="0" smtClean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  <a:p>
                      <a:endParaRPr lang="en-GB" sz="3200" dirty="0" smtClean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  <a:p>
                      <a:endParaRPr lang="en-GB" sz="3200" dirty="0" smtClean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  <a:p>
                      <a:endParaRPr lang="en-GB" sz="3200" dirty="0" smtClean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  <a:p>
                      <a:r>
                        <a:rPr lang="en-GB" sz="3200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will/shall</a:t>
                      </a:r>
                      <a:endParaRPr lang="ru-RU" sz="3200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3200" dirty="0" smtClean="0">
                        <a:latin typeface="Arial Black" pitchFamily="34" charset="0"/>
                      </a:endParaRPr>
                    </a:p>
                    <a:p>
                      <a:endParaRPr lang="en-GB" sz="3200" dirty="0" smtClean="0">
                        <a:latin typeface="Arial Black" pitchFamily="34" charset="0"/>
                      </a:endParaRPr>
                    </a:p>
                    <a:p>
                      <a:endParaRPr lang="en-GB" sz="3200" dirty="0" smtClean="0">
                        <a:latin typeface="Arial Black" pitchFamily="34" charset="0"/>
                      </a:endParaRPr>
                    </a:p>
                    <a:p>
                      <a:endParaRPr lang="en-GB" sz="3200" dirty="0" smtClean="0">
                        <a:latin typeface="Arial Black" pitchFamily="34" charset="0"/>
                      </a:endParaRPr>
                    </a:p>
                    <a:p>
                      <a:r>
                        <a:rPr lang="en-GB" sz="4400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V</a:t>
                      </a:r>
                      <a:r>
                        <a:rPr lang="en-GB" sz="3200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1</a:t>
                      </a:r>
                      <a:endParaRPr lang="ru-RU" sz="3200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88639"/>
          <a:ext cx="8229600" cy="61989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78696"/>
                <a:gridCol w="2304256"/>
                <a:gridCol w="1368152"/>
                <a:gridCol w="1378496"/>
              </a:tblGrid>
              <a:tr h="1548172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dirty="0" smtClean="0">
                          <a:latin typeface="Arial Black" pitchFamily="34" charset="0"/>
                        </a:rPr>
                        <a:t>The formula</a:t>
                      </a:r>
                      <a:r>
                        <a:rPr lang="en-GB" sz="3200" baseline="0" dirty="0" smtClean="0">
                          <a:latin typeface="Arial Black" pitchFamily="34" charset="0"/>
                        </a:rPr>
                        <a:t> of Future simple: negative form</a:t>
                      </a:r>
                      <a:endParaRPr lang="ru-RU" sz="3200" dirty="0" smtClean="0">
                        <a:latin typeface="Arial Black" pitchFamily="34" charset="0"/>
                      </a:endParaRPr>
                    </a:p>
                    <a:p>
                      <a:endParaRPr lang="ru-RU" sz="3200" dirty="0">
                        <a:latin typeface="Arial Black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548172">
                <a:tc>
                  <a:txBody>
                    <a:bodyPr/>
                    <a:lstStyle/>
                    <a:p>
                      <a:r>
                        <a:rPr lang="en-GB" sz="3200" dirty="0" smtClean="0">
                          <a:solidFill>
                            <a:srgbClr val="0070C0"/>
                          </a:solidFill>
                          <a:latin typeface="Arial Black" pitchFamily="34" charset="0"/>
                        </a:rPr>
                        <a:t>I</a:t>
                      </a:r>
                      <a:endParaRPr lang="ru-RU" sz="3200" dirty="0">
                        <a:solidFill>
                          <a:srgbClr val="0070C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1548172">
                <a:tc>
                  <a:txBody>
                    <a:bodyPr/>
                    <a:lstStyle/>
                    <a:p>
                      <a:r>
                        <a:rPr lang="en-GB" sz="3200" dirty="0" smtClean="0">
                          <a:solidFill>
                            <a:srgbClr val="0070C0"/>
                          </a:solidFill>
                          <a:latin typeface="Arial Black" pitchFamily="34" charset="0"/>
                        </a:rPr>
                        <a:t>You/We/They</a:t>
                      </a:r>
                      <a:endParaRPr lang="ru-RU" sz="3200" dirty="0">
                        <a:solidFill>
                          <a:srgbClr val="0070C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will/shall</a:t>
                      </a:r>
                      <a:endParaRPr lang="ru-RU" sz="3200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 smtClean="0">
                          <a:latin typeface="Arial Black" pitchFamily="34" charset="0"/>
                        </a:rPr>
                        <a:t>not</a:t>
                      </a:r>
                      <a:endParaRPr lang="ru-RU" sz="32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4400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V</a:t>
                      </a:r>
                      <a:r>
                        <a:rPr lang="en-GB" sz="3200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1</a:t>
                      </a:r>
                      <a:endParaRPr lang="ru-RU" sz="3200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1548172">
                <a:tc>
                  <a:txBody>
                    <a:bodyPr/>
                    <a:lstStyle/>
                    <a:p>
                      <a:r>
                        <a:rPr lang="en-GB" sz="3200" dirty="0" smtClean="0">
                          <a:solidFill>
                            <a:srgbClr val="0070C0"/>
                          </a:solidFill>
                          <a:latin typeface="Arial Black" pitchFamily="34" charset="0"/>
                        </a:rPr>
                        <a:t>He/She/It</a:t>
                      </a:r>
                      <a:endParaRPr lang="ru-RU" sz="3200" dirty="0">
                        <a:solidFill>
                          <a:srgbClr val="0070C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Arial Black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23528" y="404663"/>
          <a:ext cx="8363272" cy="6144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8"/>
                <a:gridCol w="3456384"/>
                <a:gridCol w="2088232"/>
                <a:gridCol w="226368"/>
              </a:tblGrid>
              <a:tr h="1530170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dirty="0" smtClean="0">
                          <a:latin typeface="Arial Black" pitchFamily="34" charset="0"/>
                        </a:rPr>
                        <a:t>The formula</a:t>
                      </a:r>
                      <a:r>
                        <a:rPr lang="en-GB" sz="3200" baseline="0" dirty="0" smtClean="0">
                          <a:latin typeface="Arial Black" pitchFamily="34" charset="0"/>
                        </a:rPr>
                        <a:t> of Future simple: interrogative form</a:t>
                      </a:r>
                      <a:endParaRPr lang="ru-RU" sz="3200" dirty="0" smtClean="0">
                        <a:latin typeface="Arial Black" pitchFamily="34" charset="0"/>
                      </a:endParaRPr>
                    </a:p>
                    <a:p>
                      <a:endParaRPr lang="ru-RU" sz="3200" dirty="0">
                        <a:latin typeface="Arial Black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530170">
                <a:tc>
                  <a:txBody>
                    <a:bodyPr/>
                    <a:lstStyle/>
                    <a:p>
                      <a:endParaRPr lang="ru-RU" sz="32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 smtClean="0">
                          <a:solidFill>
                            <a:srgbClr val="0070C0"/>
                          </a:solidFill>
                          <a:latin typeface="Arial Black" pitchFamily="34" charset="0"/>
                        </a:rPr>
                        <a:t>I </a:t>
                      </a:r>
                      <a:endParaRPr lang="ru-RU" sz="3200" dirty="0">
                        <a:solidFill>
                          <a:srgbClr val="0070C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1530170">
                <a:tc>
                  <a:txBody>
                    <a:bodyPr/>
                    <a:lstStyle/>
                    <a:p>
                      <a:r>
                        <a:rPr lang="en-GB" sz="3200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Will/Shall</a:t>
                      </a:r>
                      <a:endParaRPr lang="ru-RU" sz="3200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 smtClean="0">
                          <a:solidFill>
                            <a:srgbClr val="0070C0"/>
                          </a:solidFill>
                          <a:latin typeface="Arial Black" pitchFamily="34" charset="0"/>
                        </a:rPr>
                        <a:t>You /We/They</a:t>
                      </a:r>
                      <a:endParaRPr lang="ru-RU" sz="3200" dirty="0">
                        <a:solidFill>
                          <a:srgbClr val="0070C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4400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V</a:t>
                      </a:r>
                      <a:r>
                        <a:rPr lang="en-GB" sz="3200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1</a:t>
                      </a:r>
                      <a:r>
                        <a:rPr lang="en-GB" sz="3200" dirty="0" smtClean="0">
                          <a:latin typeface="Arial Black" pitchFamily="34" charset="0"/>
                        </a:rPr>
                        <a:t>?</a:t>
                      </a:r>
                      <a:endParaRPr lang="ru-RU" sz="32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1530170">
                <a:tc>
                  <a:txBody>
                    <a:bodyPr/>
                    <a:lstStyle/>
                    <a:p>
                      <a:endParaRPr lang="ru-RU" sz="32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 smtClean="0">
                          <a:solidFill>
                            <a:srgbClr val="0070C0"/>
                          </a:solidFill>
                          <a:latin typeface="Arial Black" pitchFamily="34" charset="0"/>
                        </a:rPr>
                        <a:t>He</a:t>
                      </a:r>
                      <a:r>
                        <a:rPr lang="en-GB" sz="3200" baseline="0" dirty="0" smtClean="0">
                          <a:solidFill>
                            <a:srgbClr val="0070C0"/>
                          </a:solidFill>
                          <a:latin typeface="Arial Black" pitchFamily="34" charset="0"/>
                        </a:rPr>
                        <a:t>/She/It</a:t>
                      </a:r>
                      <a:endParaRPr lang="ru-RU" sz="3200" dirty="0">
                        <a:solidFill>
                          <a:srgbClr val="0070C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Arial Black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332656"/>
          <a:ext cx="8229600" cy="5832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5832648">
                <a:tc>
                  <a:txBody>
                    <a:bodyPr/>
                    <a:lstStyle/>
                    <a:p>
                      <a:pPr marL="742950" indent="-742950">
                        <a:buFont typeface="+mj-lt"/>
                        <a:buAutoNum type="arabicPeriod"/>
                      </a:pPr>
                      <a:r>
                        <a:rPr lang="en-GB" sz="4800" dirty="0" smtClean="0">
                          <a:latin typeface="Arial Black" pitchFamily="34" charset="0"/>
                        </a:rPr>
                        <a:t>He</a:t>
                      </a:r>
                      <a:r>
                        <a:rPr lang="en-GB" sz="4800" baseline="0" dirty="0" smtClean="0">
                          <a:latin typeface="Arial Black" pitchFamily="34" charset="0"/>
                        </a:rPr>
                        <a:t> </a:t>
                      </a:r>
                      <a:r>
                        <a:rPr lang="en-GB" sz="4800" baseline="0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will</a:t>
                      </a:r>
                      <a:r>
                        <a:rPr lang="en-GB" sz="4800" baseline="0" dirty="0" smtClean="0">
                          <a:latin typeface="Arial Black" pitchFamily="34" charset="0"/>
                        </a:rPr>
                        <a:t> finish the school.</a:t>
                      </a:r>
                    </a:p>
                    <a:p>
                      <a:pPr marL="742950" indent="-742950">
                        <a:buFont typeface="+mj-lt"/>
                        <a:buAutoNum type="arabicPeriod"/>
                      </a:pPr>
                      <a:r>
                        <a:rPr lang="en-GB" sz="4800" baseline="0" dirty="0" smtClean="0">
                          <a:latin typeface="Arial Black" pitchFamily="34" charset="0"/>
                        </a:rPr>
                        <a:t>He </a:t>
                      </a:r>
                      <a:r>
                        <a:rPr lang="en-GB" sz="4800" baseline="0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will not</a:t>
                      </a:r>
                      <a:r>
                        <a:rPr lang="en-GB" sz="4800" baseline="0" dirty="0" smtClean="0">
                          <a:latin typeface="Arial Black" pitchFamily="34" charset="0"/>
                        </a:rPr>
                        <a:t>(won’t) finish the school.</a:t>
                      </a:r>
                    </a:p>
                    <a:p>
                      <a:pPr marL="742950" indent="-742950">
                        <a:buFont typeface="+mj-lt"/>
                        <a:buAutoNum type="arabicPeriod"/>
                      </a:pPr>
                      <a:r>
                        <a:rPr lang="en-GB" sz="4800" baseline="0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Will</a:t>
                      </a:r>
                      <a:r>
                        <a:rPr lang="en-GB" sz="4800" baseline="0" dirty="0" smtClean="0">
                          <a:latin typeface="Arial Black" pitchFamily="34" charset="0"/>
                        </a:rPr>
                        <a:t> he finish the school?</a:t>
                      </a:r>
                      <a:endParaRPr lang="ru-RU" sz="4800" dirty="0">
                        <a:latin typeface="Arial Black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0"/>
          <a:ext cx="8352928" cy="6614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52928"/>
              </a:tblGrid>
              <a:tr h="2605741">
                <a:tc>
                  <a:txBody>
                    <a:bodyPr/>
                    <a:lstStyle/>
                    <a:p>
                      <a:pPr eaLnBrk="1" hangingPunct="1">
                        <a:buFontTx/>
                        <a:buNone/>
                      </a:pPr>
                      <a:endParaRPr lang="en-GB" sz="2400" b="1" dirty="0" smtClean="0">
                        <a:solidFill>
                          <a:srgbClr val="993366"/>
                        </a:solidFill>
                      </a:endParaRPr>
                    </a:p>
                    <a:p>
                      <a:pPr eaLnBrk="1" hangingPunct="1">
                        <a:buFontTx/>
                        <a:buNone/>
                      </a:pPr>
                      <a:r>
                        <a:rPr lang="ru-RU" sz="2800" b="1" dirty="0" smtClean="0">
                          <a:latin typeface="Arial Black" pitchFamily="34" charset="0"/>
                        </a:rPr>
                        <a:t>Слова-спутники </a:t>
                      </a:r>
                      <a:r>
                        <a:rPr lang="en-US" sz="2800" b="1" dirty="0" smtClean="0">
                          <a:latin typeface="Arial Black" pitchFamily="34" charset="0"/>
                        </a:rPr>
                        <a:t/>
                      </a:r>
                      <a:br>
                        <a:rPr lang="en-US" sz="2800" b="1" dirty="0" smtClean="0">
                          <a:latin typeface="Arial Black" pitchFamily="34" charset="0"/>
                        </a:rPr>
                      </a:br>
                      <a:r>
                        <a:rPr lang="ru-RU" sz="2800" b="1" dirty="0" smtClean="0">
                          <a:latin typeface="Arial Black" pitchFamily="34" charset="0"/>
                        </a:rPr>
                        <a:t>будущего времени:</a:t>
                      </a:r>
                      <a:endParaRPr lang="en-GB" sz="2800" b="1" dirty="0" smtClean="0">
                        <a:solidFill>
                          <a:srgbClr val="993366"/>
                        </a:solidFill>
                        <a:latin typeface="Arial Black" pitchFamily="34" charset="0"/>
                      </a:endParaRPr>
                    </a:p>
                    <a:p>
                      <a:pPr eaLnBrk="1" hangingPunct="1">
                        <a:buFontTx/>
                        <a:buNone/>
                      </a:pPr>
                      <a:endParaRPr lang="en-GB" sz="2400" b="1" dirty="0" smtClean="0">
                        <a:solidFill>
                          <a:srgbClr val="993366"/>
                        </a:solidFill>
                      </a:endParaRPr>
                    </a:p>
                    <a:p>
                      <a:pPr eaLnBrk="1" hangingPunct="1">
                        <a:buFontTx/>
                        <a:buNone/>
                      </a:pPr>
                      <a:endParaRPr lang="en-GB" sz="2400" b="1" dirty="0" smtClean="0">
                        <a:solidFill>
                          <a:srgbClr val="993366"/>
                        </a:solidFill>
                      </a:endParaRPr>
                    </a:p>
                    <a:p>
                      <a:pPr eaLnBrk="1" hangingPunct="1">
                        <a:buFontTx/>
                        <a:buNone/>
                      </a:pPr>
                      <a:endParaRPr lang="en-GB" sz="2400" b="1" dirty="0" smtClean="0">
                        <a:solidFill>
                          <a:srgbClr val="993366"/>
                        </a:solidFill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  <a:tr h="3819779">
                <a:tc>
                  <a:txBody>
                    <a:bodyPr/>
                    <a:lstStyle/>
                    <a:p>
                      <a:pPr eaLnBrk="1" hangingPunct="1">
                        <a:buFontTx/>
                        <a:buNone/>
                      </a:pPr>
                      <a:r>
                        <a:rPr lang="ru-RU" sz="2800" b="1" dirty="0" err="1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tomorrow</a:t>
                      </a:r>
                      <a:r>
                        <a:rPr lang="ru-RU" sz="2800" b="1" dirty="0" smtClean="0">
                          <a:latin typeface="Arial Black" pitchFamily="34" charset="0"/>
                        </a:rPr>
                        <a:t> - </a:t>
                      </a:r>
                      <a:r>
                        <a:rPr lang="en-GB" sz="2800" b="1" dirty="0" smtClean="0">
                          <a:latin typeface="Arial Black" pitchFamily="34" charset="0"/>
                        </a:rPr>
                        <a:t> </a:t>
                      </a:r>
                      <a:r>
                        <a:rPr lang="kk-KZ" sz="2800" b="1" dirty="0" smtClean="0">
                          <a:solidFill>
                            <a:srgbClr val="0070C0"/>
                          </a:solidFill>
                          <a:latin typeface="Arial Black" pitchFamily="34" charset="0"/>
                        </a:rPr>
                        <a:t>әтя</a:t>
                      </a:r>
                      <a:r>
                        <a:rPr lang="kk-KZ" sz="2800" b="1" baseline="0" dirty="0" smtClean="0">
                          <a:latin typeface="Arial Black" pitchFamily="34" charset="0"/>
                        </a:rPr>
                        <a:t> ,</a:t>
                      </a:r>
                      <a:r>
                        <a:rPr lang="kk-KZ" sz="2800" b="1" baseline="0" dirty="0" smtClean="0">
                          <a:solidFill>
                            <a:srgbClr val="00B050"/>
                          </a:solidFill>
                          <a:latin typeface="Arial Black" pitchFamily="34" charset="0"/>
                        </a:rPr>
                        <a:t>ертен</a:t>
                      </a:r>
                      <a:r>
                        <a:rPr lang="kk-KZ" sz="2800" b="1" baseline="0" dirty="0" smtClean="0">
                          <a:latin typeface="Arial Black" pitchFamily="34" charset="0"/>
                        </a:rPr>
                        <a:t>, </a:t>
                      </a:r>
                      <a:r>
                        <a:rPr lang="ru-RU" sz="2800" b="1" dirty="0" smtClean="0">
                          <a:latin typeface="Arial Black" pitchFamily="34" charset="0"/>
                        </a:rPr>
                        <a:t>завтра</a:t>
                      </a:r>
                    </a:p>
                    <a:p>
                      <a:pPr eaLnBrk="1" hangingPunct="1">
                        <a:buFontTx/>
                        <a:buNone/>
                      </a:pPr>
                      <a:r>
                        <a:rPr lang="ru-RU" sz="2800" b="1" dirty="0" err="1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next</a:t>
                      </a: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 </a:t>
                      </a:r>
                      <a:r>
                        <a:rPr lang="ru-RU" sz="2800" b="1" dirty="0" err="1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week</a:t>
                      </a: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 </a:t>
                      </a:r>
                      <a:r>
                        <a:rPr lang="en-US" sz="2800" b="1" dirty="0" smtClean="0">
                          <a:latin typeface="Arial Black" pitchFamily="34" charset="0"/>
                        </a:rPr>
                        <a:t>– </a:t>
                      </a:r>
                      <a:r>
                        <a:rPr lang="kk-KZ" sz="2800" b="1" dirty="0" smtClean="0">
                          <a:solidFill>
                            <a:srgbClr val="0070C0"/>
                          </a:solidFill>
                          <a:latin typeface="Arial Black" pitchFamily="34" charset="0"/>
                        </a:rPr>
                        <a:t>келәр һәтидя</a:t>
                      </a:r>
                      <a:r>
                        <a:rPr lang="kk-KZ" sz="2800" b="1" dirty="0" smtClean="0">
                          <a:latin typeface="Arial Black" pitchFamily="34" charset="0"/>
                        </a:rPr>
                        <a:t>,</a:t>
                      </a:r>
                      <a:r>
                        <a:rPr lang="kk-KZ" sz="2800" b="1" dirty="0" smtClean="0">
                          <a:solidFill>
                            <a:srgbClr val="00B050"/>
                          </a:solidFill>
                          <a:latin typeface="Arial Black" pitchFamily="34" charset="0"/>
                        </a:rPr>
                        <a:t>келесі атада</a:t>
                      </a:r>
                      <a:r>
                        <a:rPr lang="kk-KZ" sz="2800" b="1" dirty="0" smtClean="0">
                          <a:latin typeface="Arial Black" pitchFamily="34" charset="0"/>
                        </a:rPr>
                        <a:t>, </a:t>
                      </a:r>
                      <a:r>
                        <a:rPr lang="ru-RU" sz="2800" b="1" dirty="0" smtClean="0">
                          <a:latin typeface="Arial Black" pitchFamily="34" charset="0"/>
                        </a:rPr>
                        <a:t>на следующей неделе </a:t>
                      </a:r>
                    </a:p>
                    <a:p>
                      <a:pPr eaLnBrk="1" hangingPunct="1">
                        <a:buFontTx/>
                        <a:buNone/>
                      </a:pPr>
                      <a:r>
                        <a:rPr lang="ru-RU" sz="2800" b="1" dirty="0" err="1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next</a:t>
                      </a: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 </a:t>
                      </a:r>
                      <a:r>
                        <a:rPr lang="ru-RU" sz="2800" b="1" dirty="0" err="1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year</a:t>
                      </a: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- </a:t>
                      </a:r>
                      <a:r>
                        <a:rPr lang="ru-RU" sz="2800" b="1" dirty="0" err="1" smtClean="0">
                          <a:solidFill>
                            <a:srgbClr val="0070C0"/>
                          </a:solidFill>
                          <a:latin typeface="Arial Black" pitchFamily="34" charset="0"/>
                        </a:rPr>
                        <a:t>келәр </a:t>
                      </a:r>
                      <a:r>
                        <a:rPr lang="ru-RU" sz="2800" b="1" dirty="0" smtClean="0">
                          <a:solidFill>
                            <a:srgbClr val="0070C0"/>
                          </a:solidFill>
                          <a:latin typeface="Arial Black" pitchFamily="34" charset="0"/>
                        </a:rPr>
                        <a:t>жили</a:t>
                      </a: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,</a:t>
                      </a: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 </a:t>
                      </a:r>
                      <a:r>
                        <a:rPr lang="ru-RU" sz="2800" b="1" dirty="0" err="1" smtClean="0">
                          <a:solidFill>
                            <a:srgbClr val="00B050"/>
                          </a:solidFill>
                          <a:latin typeface="Arial Black" pitchFamily="34" charset="0"/>
                        </a:rPr>
                        <a:t>келесі</a:t>
                      </a:r>
                      <a:r>
                        <a:rPr lang="ru-RU" sz="2800" b="1" dirty="0" smtClean="0">
                          <a:solidFill>
                            <a:srgbClr val="00B050"/>
                          </a:solidFill>
                          <a:latin typeface="Arial Black" pitchFamily="34" charset="0"/>
                        </a:rPr>
                        <a:t> </a:t>
                      </a:r>
                      <a:r>
                        <a:rPr lang="ru-RU" sz="2800" b="1" dirty="0" err="1" smtClean="0">
                          <a:solidFill>
                            <a:srgbClr val="00B050"/>
                          </a:solidFill>
                          <a:latin typeface="Arial Black" pitchFamily="34" charset="0"/>
                        </a:rPr>
                        <a:t>жылы</a:t>
                      </a: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, </a:t>
                      </a:r>
                      <a:r>
                        <a:rPr lang="ru-RU" sz="2800" b="1" dirty="0" smtClean="0">
                          <a:latin typeface="Arial Black" pitchFamily="34" charset="0"/>
                        </a:rPr>
                        <a:t>в следующем году  </a:t>
                      </a:r>
                    </a:p>
                    <a:p>
                      <a:pPr eaLnBrk="1" hangingPunct="1">
                        <a:buFontTx/>
                        <a:buNone/>
                      </a:pPr>
                      <a:r>
                        <a:rPr lang="ru-RU" sz="2800" b="1" dirty="0" err="1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in</a:t>
                      </a: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 </a:t>
                      </a:r>
                      <a:r>
                        <a:rPr lang="ru-RU" sz="2800" b="1" dirty="0" err="1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two</a:t>
                      </a: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 </a:t>
                      </a:r>
                      <a:r>
                        <a:rPr lang="ru-RU" sz="2800" b="1" dirty="0" err="1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years</a:t>
                      </a: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 </a:t>
                      </a:r>
                      <a:r>
                        <a:rPr lang="ru-RU" sz="2800" b="1" dirty="0" smtClean="0">
                          <a:latin typeface="Arial Black" pitchFamily="34" charset="0"/>
                        </a:rPr>
                        <a:t>(...</a:t>
                      </a:r>
                      <a:r>
                        <a:rPr lang="ru-RU" sz="2800" b="1" dirty="0" err="1" smtClean="0">
                          <a:latin typeface="Arial Black" pitchFamily="34" charset="0"/>
                        </a:rPr>
                        <a:t>days,...months</a:t>
                      </a:r>
                      <a:r>
                        <a:rPr lang="ru-RU" sz="2800" b="1" dirty="0" smtClean="0">
                          <a:latin typeface="Arial Black" pitchFamily="34" charset="0"/>
                        </a:rPr>
                        <a:t>...) – </a:t>
                      </a:r>
                      <a:r>
                        <a:rPr lang="ru-RU" sz="2800" b="1" dirty="0" smtClean="0">
                          <a:solidFill>
                            <a:srgbClr val="0070C0"/>
                          </a:solidFill>
                          <a:latin typeface="Arial Black" pitchFamily="34" charset="0"/>
                        </a:rPr>
                        <a:t>2жилдин </a:t>
                      </a:r>
                      <a:r>
                        <a:rPr lang="ru-RU" sz="2800" b="1" dirty="0" err="1" smtClean="0">
                          <a:solidFill>
                            <a:srgbClr val="0070C0"/>
                          </a:solidFill>
                          <a:latin typeface="Arial Black" pitchFamily="34" charset="0"/>
                        </a:rPr>
                        <a:t>кейин</a:t>
                      </a:r>
                      <a:r>
                        <a:rPr lang="ru-RU" sz="2800" b="1" dirty="0" smtClean="0">
                          <a:latin typeface="Arial Black" pitchFamily="34" charset="0"/>
                        </a:rPr>
                        <a:t>,</a:t>
                      </a:r>
                      <a:r>
                        <a:rPr lang="ru-RU" sz="2800" b="1" baseline="0" dirty="0" smtClean="0">
                          <a:latin typeface="Arial Black" pitchFamily="34" charset="0"/>
                        </a:rPr>
                        <a:t> </a:t>
                      </a:r>
                      <a:r>
                        <a:rPr lang="ru-RU" sz="2800" b="1" dirty="0" smtClean="0">
                          <a:solidFill>
                            <a:srgbClr val="00B050"/>
                          </a:solidFill>
                          <a:latin typeface="Arial Black" pitchFamily="34" charset="0"/>
                        </a:rPr>
                        <a:t>2жылдан </a:t>
                      </a:r>
                      <a:r>
                        <a:rPr lang="ru-RU" sz="2800" b="1" dirty="0" err="1" smtClean="0">
                          <a:solidFill>
                            <a:srgbClr val="00B050"/>
                          </a:solidFill>
                          <a:latin typeface="Arial Black" pitchFamily="34" charset="0"/>
                        </a:rPr>
                        <a:t>соң</a:t>
                      </a:r>
                      <a:r>
                        <a:rPr lang="ru-RU" sz="2800" b="1" dirty="0" smtClean="0">
                          <a:latin typeface="Arial Black" pitchFamily="34" charset="0"/>
                        </a:rPr>
                        <a:t>, </a:t>
                      </a:r>
                      <a:r>
                        <a:rPr lang="ru-RU" sz="2800" b="1" dirty="0" err="1" smtClean="0">
                          <a:latin typeface="Arial Black" pitchFamily="34" charset="0"/>
                        </a:rPr>
                        <a:t>счерез</a:t>
                      </a:r>
                      <a:r>
                        <a:rPr lang="ru-RU" sz="2800" b="1" dirty="0" smtClean="0">
                          <a:latin typeface="Arial Black" pitchFamily="34" charset="0"/>
                        </a:rPr>
                        <a:t> два года (...</a:t>
                      </a:r>
                      <a:r>
                        <a:rPr lang="ru-RU" sz="2800" b="1" dirty="0" err="1" smtClean="0">
                          <a:latin typeface="Arial Black" pitchFamily="34" charset="0"/>
                        </a:rPr>
                        <a:t>дня,...месяца</a:t>
                      </a:r>
                      <a:r>
                        <a:rPr lang="ru-RU" sz="2800" b="1" dirty="0" smtClean="0">
                          <a:latin typeface="Arial Black" pitchFamily="34" charset="0"/>
                        </a:rPr>
                        <a:t>..</a:t>
                      </a:r>
                      <a:r>
                        <a:rPr lang="ru-RU" sz="2800" b="1" dirty="0" smtClean="0"/>
                        <a:t>) </a:t>
                      </a:r>
                      <a:r>
                        <a:rPr lang="en-US" sz="2800" b="1" dirty="0" smtClean="0"/>
                        <a:t>…</a:t>
                      </a:r>
                      <a:endParaRPr lang="ru-RU" sz="2800" b="1" dirty="0" smtClean="0"/>
                    </a:p>
                    <a:p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548681"/>
            <a:ext cx="1944216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66</TotalTime>
  <Words>280</Words>
  <Application>Microsoft Office PowerPoint</Application>
  <PresentationFormat>Экран (4:3)</PresentationFormat>
  <Paragraphs>85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Rishat</dc:creator>
  <cp:lastModifiedBy>Rishat</cp:lastModifiedBy>
  <cp:revision>9</cp:revision>
  <dcterms:created xsi:type="dcterms:W3CDTF">2013-02-25T09:23:02Z</dcterms:created>
  <dcterms:modified xsi:type="dcterms:W3CDTF">2013-03-13T13:38:28Z</dcterms:modified>
</cp:coreProperties>
</file>