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912" r:id="rId1"/>
  </p:sldMasterIdLst>
  <p:notesMasterIdLst>
    <p:notesMasterId r:id="rId27"/>
  </p:notesMasterIdLst>
  <p:sldIdLst>
    <p:sldId id="287" r:id="rId2"/>
    <p:sldId id="305" r:id="rId3"/>
    <p:sldId id="294" r:id="rId4"/>
    <p:sldId id="266" r:id="rId5"/>
    <p:sldId id="300" r:id="rId6"/>
    <p:sldId id="306" r:id="rId7"/>
    <p:sldId id="299" r:id="rId8"/>
    <p:sldId id="296" r:id="rId9"/>
    <p:sldId id="297" r:id="rId10"/>
    <p:sldId id="304" r:id="rId11"/>
    <p:sldId id="276" r:id="rId12"/>
    <p:sldId id="270" r:id="rId13"/>
    <p:sldId id="271" r:id="rId14"/>
    <p:sldId id="288" r:id="rId15"/>
    <p:sldId id="275" r:id="rId16"/>
    <p:sldId id="264" r:id="rId17"/>
    <p:sldId id="265" r:id="rId18"/>
    <p:sldId id="278" r:id="rId19"/>
    <p:sldId id="279" r:id="rId20"/>
    <p:sldId id="280" r:id="rId21"/>
    <p:sldId id="303" r:id="rId22"/>
    <p:sldId id="302" r:id="rId23"/>
    <p:sldId id="291" r:id="rId24"/>
    <p:sldId id="307" r:id="rId25"/>
    <p:sldId id="301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9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3716EA-0D79-4E12-A840-73ED89114993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E14FFB-B917-4818-8F3C-85049189C2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471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Полилиния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grpSp>
          <p:nvGrpSpPr>
            <p:cNvPr id="8" name="Полилиния 10"/>
            <p:cNvGrpSpPr>
              <a:grpSpLocks/>
            </p:cNvGrpSpPr>
            <p:nvPr/>
          </p:nvGrpSpPr>
          <p:grpSpPr bwMode="auto">
            <a:xfrm>
              <a:off x="-6096" y="4875009"/>
              <a:ext cx="9156192" cy="1995504"/>
              <a:chOff x="-6096" y="4992624"/>
              <a:chExt cx="9156192" cy="1877568"/>
            </a:xfrm>
          </p:grpSpPr>
          <p:pic>
            <p:nvPicPr>
              <p:cNvPr id="11" name="Полилиния 10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-6096" y="4992624"/>
                <a:ext cx="9156192" cy="1877568"/>
              </a:xfrm>
              <a:prstGeom prst="rect">
                <a:avLst/>
              </a:prstGeom>
              <a:noFill/>
            </p:spPr>
          </p:pic>
          <p:sp>
            <p:nvSpPr>
              <p:cNvPr id="12" name="Text Box 12"/>
              <p:cNvSpPr txBox="1">
                <a:spLocks noChangeArrowheads="1"/>
              </p:cNvSpPr>
              <p:nvPr/>
            </p:nvSpPr>
            <p:spPr bwMode="auto">
              <a:xfrm>
                <a:off x="0" y="5000978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Lucida Sans Unicode" pitchFamily="34" charset="0"/>
                </a:endParaRPr>
              </a:p>
            </p:txBody>
          </p:sp>
        </p:grpSp>
        <p:cxnSp>
          <p:nvCxnSpPr>
            <p:cNvPr id="10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3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507E7CE-298F-42C5-8360-4A7802DBBDD9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14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90E8ECE-8C2B-4D30-A866-23D42771EF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C368F-10B5-47DB-891C-77A716535C20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EFC17-DF60-4E07-9BBC-DF64396F5B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56C9E-4A82-4A65-BD6F-292D96C07CB0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7F123-2F38-4559-97D6-BD532EB50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2F52B-BE7D-4727-943D-DE7FCD9E7C3D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A03B4-2C0B-49D8-AE92-83D89ABC83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6A761AB-3BD1-4DDC-99F2-9257645B8D70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FD1DA3E-1FFC-4843-AF4B-F1C9C514FE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1F630E2-E406-422A-A8C6-24299AE0DD4C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3B3F01B-CAEF-4689-9E2D-7965EA1A9E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93824DF-DEAF-4090-B066-D3E08E091215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5C67C7E-160F-4C0C-BD07-6220D7EE03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A04E1E-2E25-4D3A-A9F6-D7A72C19E085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E5CEC7-C2F6-41BC-AA3C-559CBD312D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8E9BE-7D85-42AF-8033-A490D8A8FB9D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A8D18-ADDB-4410-A5D6-BDF5CF97E4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56D988A-B1FC-4E76-BD05-4D9B5CAA8A03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D5A2CC-B384-4E24-811F-E71667961C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7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5026270-678F-43E3-AB6F-B8118BF16A2D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9AA72EA-A43A-45A8-935C-4CC9E0F659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7B0EE909-466E-4A75-83BA-3B7F929C9823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C9B3642A-D0DB-46C4-AAF2-EBCD9E1F1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3" r:id="rId2"/>
    <p:sldLayoutId id="2147483925" r:id="rId3"/>
    <p:sldLayoutId id="2147483926" r:id="rId4"/>
    <p:sldLayoutId id="2147483927" r:id="rId5"/>
    <p:sldLayoutId id="2147483928" r:id="rId6"/>
    <p:sldLayoutId id="2147483922" r:id="rId7"/>
    <p:sldLayoutId id="2147483929" r:id="rId8"/>
    <p:sldLayoutId id="2147483930" r:id="rId9"/>
    <p:sldLayoutId id="2147483921" r:id="rId10"/>
    <p:sldLayoutId id="2147483920" r:id="rId11"/>
  </p:sldLayoutIdLst>
  <p:transition>
    <p:circl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367240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Иван Андреевич Крылов.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«Его басни переживут века… »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Приведите примеры по плану: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/>
              <a:t>Крылатые слова</a:t>
            </a:r>
          </a:p>
          <a:p>
            <a:r>
              <a:rPr lang="ru-RU" dirty="0" smtClean="0"/>
              <a:t>Их значение</a:t>
            </a:r>
          </a:p>
          <a:p>
            <a:r>
              <a:rPr lang="ru-RU" dirty="0" smtClean="0"/>
              <a:t>Из какой басни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Крылатые </a:t>
            </a:r>
            <a:r>
              <a:rPr lang="ru-RU" dirty="0" err="1" smtClean="0">
                <a:solidFill>
                  <a:srgbClr val="FF0000"/>
                </a:solidFill>
              </a:rPr>
              <a:t>слова.Почему</a:t>
            </a:r>
            <a:r>
              <a:rPr lang="ru-RU" dirty="0" smtClean="0">
                <a:solidFill>
                  <a:srgbClr val="FF0000"/>
                </a:solidFill>
              </a:rPr>
              <a:t> их так назвали?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6" descr="ag00317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428868"/>
            <a:ext cx="4090993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2614613" cy="452596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76738" y="-79375"/>
            <a:ext cx="4687887" cy="2322513"/>
          </a:xfr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14313"/>
            <a:ext cx="37147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785938"/>
            <a:ext cx="3429000" cy="463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5340350"/>
          </a:xfr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lnSpc>
                <a:spcPct val="90000"/>
              </a:lnSpc>
              <a:buFont typeface="Wingdings 3" pitchFamily="18" charset="2"/>
              <a:buNone/>
            </a:pPr>
            <a:r>
              <a:rPr lang="ru-RU" sz="2000" b="1" smtClean="0">
                <a:solidFill>
                  <a:srgbClr val="1D314E"/>
                </a:solidFill>
              </a:rPr>
              <a:t> Словарная работа. 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ru-RU" sz="2000" b="1" smtClean="0">
                <a:solidFill>
                  <a:srgbClr val="1D314E"/>
                </a:solidFill>
              </a:rPr>
              <a:t>закон – произошло (этимология) от слов начало, обычай, традиция;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ru-RU" sz="2000" b="1" smtClean="0">
                <a:solidFill>
                  <a:srgbClr val="1D314E"/>
                </a:solidFill>
              </a:rPr>
              <a:t>тьма – много;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ru-RU" sz="2000" b="1" smtClean="0">
                <a:solidFill>
                  <a:srgbClr val="1D314E"/>
                </a:solidFill>
              </a:rPr>
              <a:t>надобно – надо;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ru-RU" sz="2000" b="1" smtClean="0">
                <a:solidFill>
                  <a:srgbClr val="1D314E"/>
                </a:solidFill>
              </a:rPr>
              <a:t>рыскать – бегать в надежде найти что-нибудь;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ru-RU" sz="2000" b="1" smtClean="0">
                <a:solidFill>
                  <a:srgbClr val="1D314E"/>
                </a:solidFill>
              </a:rPr>
              <a:t>на добычу – на добычу;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ru-RU" sz="2000" b="1" smtClean="0">
                <a:solidFill>
                  <a:srgbClr val="1D314E"/>
                </a:solidFill>
              </a:rPr>
              <a:t>светлейший – в царской России почётное обращение к князю;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ru-RU" sz="2000" b="1" smtClean="0">
                <a:solidFill>
                  <a:srgbClr val="1D314E"/>
                </a:solidFill>
              </a:rPr>
              <a:t>донесть – донести, доложить, сказать, заявить;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ru-RU" sz="2000" b="1" smtClean="0">
                <a:solidFill>
                  <a:srgbClr val="1D314E"/>
                </a:solidFill>
              </a:rPr>
              <a:t>в запрошлом лете – два года тому назад;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ru-RU" sz="2000" b="1" smtClean="0">
                <a:solidFill>
                  <a:srgbClr val="1D314E"/>
                </a:solidFill>
              </a:rPr>
              <a:t>разведаться – рассчитаться, отомстить;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ru-RU" sz="2000" b="1" smtClean="0">
                <a:solidFill>
                  <a:srgbClr val="1D314E"/>
                </a:solidFill>
              </a:rPr>
              <a:t>досуг – свободное время, здесь употреблено в значении “недосуг” - некогда, нет времени;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ru-RU" sz="2000" b="1" smtClean="0">
                <a:solidFill>
                  <a:srgbClr val="1D314E"/>
                </a:solidFill>
              </a:rPr>
              <a:t>гневаться – сердиться, возмущаться;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ru-RU" sz="2000" b="1" smtClean="0">
                <a:solidFill>
                  <a:srgbClr val="1D314E"/>
                </a:solidFill>
              </a:rPr>
              <a:t>дерзкий – 1) смелый, отважный, 2) оскорбительный, непочтительный.</a:t>
            </a:r>
          </a:p>
        </p:txBody>
      </p:sp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9050"/>
            <a:ext cx="8242300" cy="779463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75"/>
            <a:ext cx="8229600" cy="5411788"/>
          </a:xfr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0" indent="-457200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С чего начинается басня? О каком случае рассказал Крылов?</a:t>
            </a:r>
          </a:p>
          <a:p>
            <a:pPr marL="457200" indent="-457200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Сколько персонажей в этой басне?</a:t>
            </a:r>
          </a:p>
          <a:p>
            <a:pPr marL="457200" indent="-457200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Дайте характеристику Волка:</a:t>
            </a:r>
          </a:p>
          <a:p>
            <a:pPr marL="457200" indent="-457200">
              <a:lnSpc>
                <a:spcPct val="9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Какова речь?</a:t>
            </a:r>
          </a:p>
          <a:p>
            <a:pPr marL="457200" indent="-457200">
              <a:lnSpc>
                <a:spcPct val="9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Каким предстаёт в  начале басне?</a:t>
            </a:r>
          </a:p>
          <a:p>
            <a:pPr marL="457200" indent="-457200">
              <a:lnSpc>
                <a:spcPct val="9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Каков он к концу басни?</a:t>
            </a:r>
          </a:p>
          <a:p>
            <a:pPr marL="457200" indent="-457200">
              <a:lnSpc>
                <a:spcPct val="90000"/>
              </a:lnSpc>
              <a:buFont typeface="Wingdings 3" pitchFamily="18" charset="2"/>
              <a:buAutoNum type="arabicPeriod" startAt="4"/>
            </a:pPr>
            <a:r>
              <a:rPr lang="ru-RU" sz="2400" b="1" dirty="0" smtClean="0">
                <a:solidFill>
                  <a:srgbClr val="002060"/>
                </a:solidFill>
              </a:rPr>
              <a:t>Характеристика Ягнёнка:</a:t>
            </a:r>
          </a:p>
          <a:p>
            <a:pPr marL="457200" indent="-457200">
              <a:lnSpc>
                <a:spcPct val="9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Какова речь и как она характеризует его? </a:t>
            </a:r>
          </a:p>
          <a:p>
            <a:pPr marL="457200" indent="-457200">
              <a:lnSpc>
                <a:spcPct val="9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Послушал ли Волк Ягненка? Почему?</a:t>
            </a:r>
          </a:p>
          <a:p>
            <a:pPr marL="457200" indent="-457200">
              <a:lnSpc>
                <a:spcPct val="90000"/>
              </a:lnSpc>
              <a:buFont typeface="Wingdings 3" pitchFamily="18" charset="2"/>
              <a:buAutoNum type="arabicPeriod" startAt="5"/>
            </a:pPr>
            <a:r>
              <a:rPr lang="ru-RU" sz="2400" b="1" dirty="0" smtClean="0">
                <a:solidFill>
                  <a:srgbClr val="002060"/>
                </a:solidFill>
              </a:rPr>
              <a:t>Какова речь автора? Как он относится к этой ситуации и где высказано его мнение? </a:t>
            </a:r>
          </a:p>
          <a:p>
            <a:pPr marL="457200" indent="-457200">
              <a:lnSpc>
                <a:spcPct val="90000"/>
              </a:lnSpc>
              <a:buFont typeface="Wingdings 3" pitchFamily="18" charset="2"/>
              <a:buAutoNum type="arabicPeriod" startAt="5"/>
            </a:pPr>
            <a:r>
              <a:rPr lang="ru-RU" sz="2400" b="1" dirty="0" smtClean="0">
                <a:solidFill>
                  <a:srgbClr val="002060"/>
                </a:solidFill>
              </a:rPr>
              <a:t>Каких людей по социальному положению имел в виду Крылов, рисуя Волка и Ягненка?</a:t>
            </a:r>
            <a:endParaRPr lang="ru-RU" sz="2000" b="1" dirty="0" smtClean="0">
              <a:solidFill>
                <a:srgbClr val="000000"/>
              </a:solidFill>
            </a:endParaRPr>
          </a:p>
          <a:p>
            <a:pPr marL="457200" indent="-457200">
              <a:lnSpc>
                <a:spcPct val="90000"/>
              </a:lnSpc>
            </a:pPr>
            <a:endParaRPr lang="ru-RU" sz="2000" b="1" dirty="0" smtClean="0">
              <a:solidFill>
                <a:srgbClr val="000000"/>
              </a:solidFill>
            </a:endParaRPr>
          </a:p>
        </p:txBody>
      </p:sp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207963"/>
            <a:ext cx="8242300" cy="444500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14375"/>
            <a:ext cx="8229600" cy="5292725"/>
          </a:xfrm>
        </p:spPr>
        <p:txBody>
          <a:bodyPr/>
          <a:lstStyle/>
          <a:p>
            <a:pPr>
              <a:buFont typeface="Wingdings 3" pitchFamily="18" charset="2"/>
              <a:buNone/>
            </a:pPr>
            <a:endParaRPr lang="ru-RU" smtClean="0"/>
          </a:p>
          <a:p>
            <a:pPr>
              <a:buFont typeface="Wingdings 3" pitchFamily="18" charset="2"/>
              <a:buNone/>
            </a:pPr>
            <a:r>
              <a:rPr lang="ru-RU" smtClean="0"/>
              <a:t> </a:t>
            </a:r>
            <a:r>
              <a:rPr lang="ru-RU" smtClean="0">
                <a:solidFill>
                  <a:srgbClr val="002060"/>
                </a:solidFill>
              </a:rPr>
              <a:t>ТЕМА                                            ИДЕЯ</a:t>
            </a:r>
          </a:p>
          <a:p>
            <a:pPr>
              <a:buFont typeface="Wingdings 3" pitchFamily="18" charset="2"/>
              <a:buNone/>
            </a:pPr>
            <a:endParaRPr lang="ru-RU" sz="2000" smtClean="0">
              <a:solidFill>
                <a:srgbClr val="002060"/>
              </a:solidFill>
            </a:endParaRPr>
          </a:p>
          <a:p>
            <a:pPr>
              <a:buFont typeface="Wingdings 3" pitchFamily="18" charset="2"/>
              <a:buNone/>
            </a:pPr>
            <a:endParaRPr lang="ru-RU" sz="2000" smtClean="0">
              <a:solidFill>
                <a:srgbClr val="002060"/>
              </a:solidFill>
            </a:endParaRPr>
          </a:p>
          <a:p>
            <a:pPr>
              <a:buFont typeface="Wingdings 3" pitchFamily="18" charset="2"/>
              <a:buNone/>
            </a:pPr>
            <a:r>
              <a:rPr lang="ru-RU" sz="2800" smtClean="0">
                <a:solidFill>
                  <a:schemeClr val="tx2"/>
                </a:solidFill>
              </a:rPr>
              <a:t>БЕСПРАВИЕ </a:t>
            </a:r>
            <a:r>
              <a:rPr lang="ru-RU" sz="2800" smtClean="0">
                <a:solidFill>
                  <a:srgbClr val="0070C0"/>
                </a:solidFill>
              </a:rPr>
              <a:t>                    НАДО ИСКОРЕНИТЬ</a:t>
            </a:r>
          </a:p>
          <a:p>
            <a:pPr algn="r">
              <a:buFont typeface="Wingdings 3" pitchFamily="18" charset="2"/>
              <a:buNone/>
            </a:pPr>
            <a:r>
              <a:rPr lang="ru-RU" sz="2800" smtClean="0">
                <a:solidFill>
                  <a:schemeClr val="tx2"/>
                </a:solidFill>
              </a:rPr>
              <a:t>НАРОДА</a:t>
            </a:r>
            <a:r>
              <a:rPr lang="ru-RU" sz="2800" smtClean="0">
                <a:solidFill>
                  <a:srgbClr val="0070C0"/>
                </a:solidFill>
              </a:rPr>
              <a:t>                                 ЧЕЛОВЕЧЕСКИЕ     ПОРОКИ</a:t>
            </a:r>
          </a:p>
        </p:txBody>
      </p:sp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268288"/>
            <a:ext cx="8242300" cy="811212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642938"/>
            <a:ext cx="3884613" cy="5143500"/>
          </a:xfr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27984" y="0"/>
            <a:ext cx="4608512" cy="675568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FF0000"/>
                </a:solidFill>
                <a:effectLst/>
              </a:rPr>
              <a:t>«Волк на псарне</a:t>
            </a:r>
            <a:r>
              <a:rPr lang="ru-RU" sz="3200" dirty="0" smtClean="0">
                <a:solidFill>
                  <a:srgbClr val="FF0000"/>
                </a:solidFill>
                <a:effectLst/>
              </a:rPr>
              <a:t>»</a:t>
            </a:r>
            <a:br>
              <a:rPr lang="ru-RU" sz="3200" dirty="0" smtClean="0">
                <a:solidFill>
                  <a:srgbClr val="FF0000"/>
                </a:solidFill>
                <a:effectLst/>
              </a:rPr>
            </a:br>
            <a:r>
              <a:rPr lang="ru-RU" sz="2800" dirty="0">
                <a:solidFill>
                  <a:srgbClr val="FF0000"/>
                </a:solidFill>
                <a:effectLst/>
                <a:latin typeface="+mn-lt"/>
              </a:rPr>
              <a:t/>
            </a:r>
            <a:br>
              <a:rPr lang="ru-RU" sz="2800" dirty="0">
                <a:solidFill>
                  <a:srgbClr val="FF0000"/>
                </a:solidFill>
                <a:effectLst/>
                <a:latin typeface="+mn-lt"/>
              </a:rPr>
            </a:br>
            <a:r>
              <a:rPr lang="ru-RU" sz="2400" dirty="0">
                <a:solidFill>
                  <a:srgbClr val="0070C0"/>
                </a:solidFill>
                <a:effectLst/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Во время Отечественной войны 1812 года Крылов создаёт басню «Волк на </a:t>
            </a:r>
            <a:r>
              <a:rPr lang="ru-RU" sz="2400" dirty="0" err="1">
                <a:solidFill>
                  <a:srgbClr val="0070C0"/>
                </a:solidFill>
                <a:effectLst/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псарне»,в</a:t>
            </a:r>
            <a:r>
              <a:rPr lang="ru-RU" sz="2400" dirty="0">
                <a:solidFill>
                  <a:srgbClr val="0070C0"/>
                </a:solidFill>
                <a:effectLst/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 которой отражается затруднительное положение </a:t>
            </a:r>
            <a:r>
              <a:rPr lang="ru-RU" sz="2400" dirty="0" err="1">
                <a:solidFill>
                  <a:srgbClr val="0070C0"/>
                </a:solidFill>
                <a:effectLst/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Наполеона,в</a:t>
            </a:r>
            <a:r>
              <a:rPr lang="ru-RU" sz="2400" dirty="0">
                <a:solidFill>
                  <a:srgbClr val="0070C0"/>
                </a:solidFill>
                <a:effectLst/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 котором тот очутился после Бородинского </a:t>
            </a:r>
            <a:r>
              <a:rPr lang="ru-RU" sz="2400" dirty="0" err="1">
                <a:solidFill>
                  <a:srgbClr val="0070C0"/>
                </a:solidFill>
                <a:effectLst/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сражения.В</a:t>
            </a:r>
            <a:r>
              <a:rPr lang="ru-RU" sz="2400" dirty="0">
                <a:solidFill>
                  <a:srgbClr val="0070C0"/>
                </a:solidFill>
                <a:effectLst/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 основе басни-конкретный исторический факт-посылка Наполеоном французского посла </a:t>
            </a:r>
            <a:r>
              <a:rPr lang="ru-RU" sz="2400" dirty="0" err="1">
                <a:solidFill>
                  <a:srgbClr val="0070C0"/>
                </a:solidFill>
                <a:effectLst/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Лористона</a:t>
            </a:r>
            <a:r>
              <a:rPr lang="ru-RU" sz="2400" dirty="0">
                <a:solidFill>
                  <a:srgbClr val="0070C0"/>
                </a:solidFill>
                <a:effectLst/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2400" dirty="0">
                <a:solidFill>
                  <a:srgbClr val="0070C0"/>
                </a:solidFill>
                <a:effectLst/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kk-KZ" sz="2400" dirty="0">
                <a:effectLst/>
                <a:latin typeface="+mn-lt"/>
              </a:rPr>
              <a:t> </a:t>
            </a:r>
            <a:r>
              <a:rPr lang="ru-RU" sz="2400" dirty="0">
                <a:effectLst/>
                <a:latin typeface="+mn-lt"/>
              </a:rPr>
              <a:t/>
            </a:r>
            <a:br>
              <a:rPr lang="ru-RU" sz="2400" dirty="0">
                <a:effectLst/>
                <a:latin typeface="+mn-lt"/>
              </a:rPr>
            </a:br>
            <a:endParaRPr lang="ru-RU" sz="2400" dirty="0">
              <a:latin typeface="+mn-lt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643063" y="1071563"/>
            <a:ext cx="5740400" cy="5580062"/>
          </a:xfrm>
        </p:spPr>
      </p:pic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69900" y="128588"/>
            <a:ext cx="8296275" cy="779462"/>
          </a:xfrm>
        </p:spPr>
      </p:pic>
      <p:pic>
        <p:nvPicPr>
          <p:cNvPr id="3" name="Лай злой соба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84368" y="587727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82663" y="1020763"/>
            <a:ext cx="7018337" cy="4694237"/>
          </a:xfrm>
        </p:spPr>
      </p:pic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82563"/>
            <a:ext cx="8242300" cy="896937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585787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457200" indent="-457200" fontAlgn="auto">
              <a:spcAft>
                <a:spcPts val="0"/>
              </a:spcAft>
              <a:buFont typeface="Wingdings 3"/>
              <a:buAutoNum type="arabicPeriod"/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КАК ОПИСАН ВОЛК? КАКИМИ ЧЕРТАМИ НАДЕЛЯЕТ ЕГО АВТОР?</a:t>
            </a:r>
          </a:p>
          <a:p>
            <a:pPr marL="457200" indent="-457200" fontAlgn="auto">
              <a:spcAft>
                <a:spcPts val="0"/>
              </a:spcAft>
              <a:buFont typeface="Wingdings 3"/>
              <a:buAutoNum type="arabicPeriod"/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КАК МЕНЯЮТСЯ ИНТОНАЦИИ ВОЛКА ВО ВРЕМЯ ПЕРЕГОВОРОВ? </a:t>
            </a:r>
          </a:p>
          <a:p>
            <a:pPr marL="457200" indent="-457200" fontAlgn="auto">
              <a:spcAft>
                <a:spcPts val="0"/>
              </a:spcAft>
              <a:buFont typeface="Wingdings 3"/>
              <a:buAutoNum type="arabicPeriod"/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КАКОВА РЕЧЬ ВОЛКА?</a:t>
            </a:r>
          </a:p>
          <a:p>
            <a:pPr marL="457200" indent="-457200" fontAlgn="auto">
              <a:spcAft>
                <a:spcPts val="0"/>
              </a:spcAft>
              <a:buFont typeface="Wingdings 3"/>
              <a:buAutoNum type="arabicPeriod"/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ОПРЕДЕЛИТЕ, КАК АВТОР ОТНОСИТСЯ К ЭТОМУ ГЕРОЮ. </a:t>
            </a:r>
          </a:p>
          <a:p>
            <a:pPr marL="457200" indent="-457200" fontAlgn="auto">
              <a:spcAft>
                <a:spcPts val="0"/>
              </a:spcAft>
              <a:buFont typeface="Wingdings 3"/>
              <a:buAutoNum type="arabicPeriod"/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ЧТО ЗНАЧИТ ВОЛЧЬЯ НАТУРА?</a:t>
            </a:r>
          </a:p>
          <a:p>
            <a:pPr marL="457200" indent="-457200" fontAlgn="auto">
              <a:spcAft>
                <a:spcPts val="0"/>
              </a:spcAft>
              <a:buFont typeface="Wingdings 3"/>
              <a:buAutoNum type="arabicPeriod"/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КТО В БАСНЕ ПРОТИВОПОСТАВЛЕН ВОЛКУ?</a:t>
            </a:r>
          </a:p>
          <a:p>
            <a:pPr marL="457200" indent="-457200" fontAlgn="auto">
              <a:spcAft>
                <a:spcPts val="0"/>
              </a:spcAft>
              <a:buFont typeface="Wingdings 3"/>
              <a:buAutoNum type="arabicPeriod"/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КАКОВ ЖЕ ЛОВЧИЙ? ОПИШИТЕ ЕГО. СЛУЧАЙНО ЛИ НАЗВАН ЛОВЧИМ? КАКИЕ КАЧЕСТВА КУТУЗОВА ОТРАЗИЛИСЬ В ЛОВЧЕМ?</a:t>
            </a:r>
          </a:p>
        </p:txBody>
      </p:sp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9050"/>
            <a:ext cx="8242300" cy="779463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472488" cy="51974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b="1" dirty="0" smtClean="0"/>
              <a:t>ТЕМА                                          ИДЕЯ</a:t>
            </a:r>
          </a:p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endParaRPr lang="ru-RU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i="1" dirty="0" smtClean="0">
                <a:solidFill>
                  <a:srgbClr val="0070C0"/>
                </a:solidFill>
              </a:rPr>
              <a:t>ЗЛОСТНОЕ </a:t>
            </a:r>
            <a:r>
              <a:rPr lang="ru-RU" i="1" dirty="0" smtClean="0"/>
              <a:t>                           УЧИТ, КАК НАДО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i="1" dirty="0" smtClean="0"/>
              <a:t> </a:t>
            </a:r>
            <a:r>
              <a:rPr lang="ru-RU" i="1" dirty="0" smtClean="0">
                <a:solidFill>
                  <a:srgbClr val="0070C0"/>
                </a:solidFill>
              </a:rPr>
              <a:t>НАПАДЕНИЕ </a:t>
            </a:r>
            <a:r>
              <a:rPr lang="ru-RU" i="1" dirty="0" smtClean="0"/>
              <a:t>            ПОСТУПАТЬ   С ВРАГАМИ: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i="1" dirty="0" smtClean="0">
                <a:solidFill>
                  <a:srgbClr val="0070C0"/>
                </a:solidFill>
              </a:rPr>
              <a:t>НА  </a:t>
            </a:r>
            <a:r>
              <a:rPr lang="ru-RU" i="1" dirty="0" smtClean="0"/>
              <a:t>                                   С «ВОЛКАМИ ИНАЧЕ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i="1" dirty="0" smtClean="0">
                <a:solidFill>
                  <a:srgbClr val="0070C0"/>
                </a:solidFill>
              </a:rPr>
              <a:t>ЧУЖУЮ ТЕРИТОРИЮ</a:t>
            </a:r>
            <a:r>
              <a:rPr lang="ru-RU" i="1" dirty="0" smtClean="0"/>
              <a:t>            НЕ ДЕЛАТЬ 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i="1" dirty="0" smtClean="0">
                <a:solidFill>
                  <a:srgbClr val="0070C0"/>
                </a:solidFill>
              </a:rPr>
              <a:t>И ЕГО ОТПОР</a:t>
            </a:r>
            <a:r>
              <a:rPr lang="ru-RU" i="1" dirty="0" smtClean="0"/>
              <a:t>                        МИРОВОЙ, 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i="1" dirty="0" smtClean="0"/>
              <a:t>                                         КАК СНЯВШИ ШКУРУ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i="1" dirty="0" smtClean="0"/>
              <a:t>                                          С НИХ ДОЛОЙ»</a:t>
            </a:r>
          </a:p>
        </p:txBody>
      </p:sp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8450" y="195263"/>
            <a:ext cx="8424863" cy="627062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i="1" dirty="0" smtClean="0"/>
              <a:t>-</a:t>
            </a:r>
            <a:r>
              <a:rPr lang="ru-RU" sz="2400" dirty="0" smtClean="0"/>
              <a:t> </a:t>
            </a:r>
            <a:r>
              <a:rPr lang="ru-RU" sz="2400" i="1" dirty="0" smtClean="0"/>
              <a:t> обобщить знания о басне как литературном </a:t>
            </a:r>
            <a:r>
              <a:rPr lang="ru-RU" sz="2400" i="1" dirty="0" err="1" smtClean="0"/>
              <a:t>жанре,познакомить</a:t>
            </a:r>
            <a:r>
              <a:rPr lang="ru-RU" sz="2400" i="1" dirty="0" smtClean="0"/>
              <a:t> учеников с творчеством  великого русского баснописца  И.А.Крылова на  примере басен « Волк и ягнёнок» и «Волк на псарне»;</a:t>
            </a:r>
            <a:endParaRPr lang="ru-RU" sz="2400" dirty="0" smtClean="0"/>
          </a:p>
          <a:p>
            <a:r>
              <a:rPr lang="ru-RU" sz="2400" i="1" dirty="0" smtClean="0"/>
              <a:t>-развивать в учениках способность размышлять, правильно с точки зрения нравственности оценивать тот или иной поступок персонажа, находить мораль в баснях Крылова;</a:t>
            </a:r>
            <a:endParaRPr lang="ru-RU" sz="2400" dirty="0" smtClean="0"/>
          </a:p>
          <a:p>
            <a:r>
              <a:rPr lang="ru-RU" sz="2400" i="1" dirty="0" smtClean="0"/>
              <a:t>-воспитывать в учениках интерес к басне; способствовать воспитанию в учениках чувства справедливости, жалости к слабому и беззащитному.</a:t>
            </a:r>
            <a:endParaRPr lang="ru-RU" sz="24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Цели урока: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76886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sz="3600" dirty="0" smtClean="0">
                <a:solidFill>
                  <a:srgbClr val="0070C0"/>
                </a:solidFill>
              </a:rPr>
              <a:t>1 вариант:       2 </a:t>
            </a:r>
            <a:r>
              <a:rPr lang="ru-RU" sz="3600" dirty="0" err="1" smtClean="0">
                <a:solidFill>
                  <a:srgbClr val="0070C0"/>
                </a:solidFill>
              </a:rPr>
              <a:t>вариант:Ловчий</a:t>
            </a:r>
            <a:endParaRPr lang="ru-RU" sz="3600" dirty="0" smtClean="0">
              <a:solidFill>
                <a:srgbClr val="0070C0"/>
              </a:solidFill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sz="3600" dirty="0" smtClean="0">
                <a:solidFill>
                  <a:srgbClr val="0070C0"/>
                </a:solidFill>
              </a:rPr>
              <a:t>Волк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ru-RU" sz="3600" dirty="0" smtClean="0">
              <a:solidFill>
                <a:srgbClr val="0070C0"/>
              </a:solidFill>
            </a:endParaRPr>
          </a:p>
        </p:txBody>
      </p:sp>
      <p:pic>
        <p:nvPicPr>
          <p:cNvPr id="4" name="Picture 6" descr="ag00317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000240"/>
            <a:ext cx="3233737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 сейчас попробуйте составить </a:t>
            </a:r>
            <a:r>
              <a:rPr lang="ru-RU" dirty="0" err="1" smtClean="0"/>
              <a:t>синквейн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92541" y="3244334"/>
            <a:ext cx="9589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latin typeface="Bookman Old Style" pitchFamily="18" charset="0"/>
              </a:rPr>
              <a:t>умные</a:t>
            </a:r>
            <a:endParaRPr lang="ru-RU" i="1" dirty="0">
              <a:latin typeface="Bookman Old Style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84482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ЭССЕ 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исьмо другу о том, что нового вы сегодня узнали на уроке»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28694"/>
          </a:xfrm>
        </p:spPr>
        <p:txBody>
          <a:bodyPr/>
          <a:lstStyle/>
          <a:p>
            <a:r>
              <a:rPr lang="ru-RU" i="1" dirty="0" smtClean="0">
                <a:latin typeface="Bookman Old Style" pitchFamily="18" charset="0"/>
              </a:rPr>
              <a:t>Домашнее задание</a:t>
            </a:r>
            <a:endParaRPr lang="ru-RU" dirty="0"/>
          </a:p>
        </p:txBody>
      </p:sp>
      <p:pic>
        <p:nvPicPr>
          <p:cNvPr id="4" name="Picture 4" descr="восл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85860"/>
            <a:ext cx="714380" cy="293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вопрос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571612"/>
            <a:ext cx="205105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4786322"/>
            <a:ext cx="1928826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2"/>
          <p:cNvSpPr txBox="1">
            <a:spLocks/>
          </p:cNvSpPr>
          <p:nvPr/>
        </p:nvSpPr>
        <p:spPr>
          <a:xfrm>
            <a:off x="609461" y="3357562"/>
            <a:ext cx="8229600" cy="114300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1.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580996" y="3143248"/>
            <a:ext cx="8229600" cy="1285884"/>
          </a:xfrm>
          <a:prstGeom prst="rect">
            <a:avLst/>
          </a:prstGeom>
        </p:spPr>
        <p:txBody>
          <a:bodyPr vert="horz" rtlCol="0" anchor="ctr">
            <a:normAutofit fontScale="775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100" b="1" i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1.</a:t>
            </a:r>
            <a:r>
              <a:rPr kumimoji="0" lang="ru-RU" sz="41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Нарисовать иллюстрацию к басням.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100" b="1" i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2.Придумать свою басню.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Содержимое 1"/>
          <p:cNvSpPr>
            <a:spLocks noGrp="1"/>
          </p:cNvSpPr>
          <p:nvPr>
            <p:ph idx="1"/>
          </p:nvPr>
        </p:nvSpPr>
        <p:spPr>
          <a:xfrm>
            <a:off x="285720" y="260648"/>
            <a:ext cx="8429684" cy="3929090"/>
          </a:xfrm>
        </p:spPr>
        <p:txBody>
          <a:bodyPr/>
          <a:lstStyle/>
          <a:p>
            <a:pPr lvl="8"/>
            <a:r>
              <a:rPr lang="ru-RU" sz="2400" dirty="0" smtClean="0"/>
              <a:t>Забавой он людей исправил, </a:t>
            </a:r>
            <a:br>
              <a:rPr lang="ru-RU" sz="2400" dirty="0" smtClean="0"/>
            </a:br>
            <a:r>
              <a:rPr lang="ru-RU" sz="2400" dirty="0" smtClean="0"/>
              <a:t>Сметая с них пороков пыль; </a:t>
            </a:r>
            <a:br>
              <a:rPr lang="ru-RU" sz="2400" dirty="0" smtClean="0"/>
            </a:br>
            <a:r>
              <a:rPr lang="ru-RU" sz="2400" dirty="0" smtClean="0"/>
              <a:t>Он баснями себя прославил, </a:t>
            </a:r>
            <a:br>
              <a:rPr lang="ru-RU" sz="2400" dirty="0" smtClean="0"/>
            </a:br>
            <a:r>
              <a:rPr lang="ru-RU" sz="2400" dirty="0" smtClean="0"/>
              <a:t>И слава эта – наша быль. </a:t>
            </a:r>
            <a:br>
              <a:rPr lang="ru-RU" sz="2400" dirty="0" smtClean="0"/>
            </a:br>
            <a:r>
              <a:rPr lang="ru-RU" sz="2400" dirty="0" smtClean="0"/>
              <a:t>И не забудут этой были, </a:t>
            </a:r>
            <a:br>
              <a:rPr lang="ru-RU" sz="2400" dirty="0" smtClean="0"/>
            </a:br>
            <a:r>
              <a:rPr lang="ru-RU" sz="2400" dirty="0" smtClean="0"/>
              <a:t>Пока по-русски говорят, </a:t>
            </a:r>
            <a:br>
              <a:rPr lang="ru-RU" sz="2400" dirty="0" smtClean="0"/>
            </a:br>
            <a:r>
              <a:rPr lang="ru-RU" sz="2400" dirty="0" smtClean="0"/>
              <a:t>Ее давно мы затвердили, </a:t>
            </a:r>
            <a:br>
              <a:rPr lang="ru-RU" sz="2400" dirty="0" smtClean="0"/>
            </a:br>
            <a:r>
              <a:rPr lang="ru-RU" sz="2400" dirty="0" smtClean="0"/>
              <a:t>Ее и внуки затвердят. </a:t>
            </a:r>
            <a:br>
              <a:rPr lang="ru-RU" sz="2400" dirty="0" smtClean="0"/>
            </a:br>
            <a:r>
              <a:rPr lang="ru-RU" sz="2400" dirty="0" smtClean="0"/>
              <a:t>                                    П.Вяземский</a:t>
            </a:r>
            <a:endParaRPr lang="ru-RU" sz="2400" dirty="0" smtClean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3786190"/>
            <a:ext cx="81439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-Как вы понимаете строки?</a:t>
            </a:r>
            <a:br>
              <a:rPr lang="ru-RU" dirty="0" smtClean="0"/>
            </a:br>
            <a:r>
              <a:rPr lang="ru-RU" dirty="0" smtClean="0"/>
              <a:t>-Согласны ли вы с автором?</a:t>
            </a:r>
          </a:p>
          <a:p>
            <a:r>
              <a:rPr lang="ru-RU" dirty="0" smtClean="0"/>
              <a:t>-Нравятся ли вам басни И.Крылова и почему?</a:t>
            </a:r>
          </a:p>
          <a:p>
            <a:pPr marL="109537" indent="0" algn="ctr">
              <a:buNone/>
            </a:pPr>
            <a:endParaRPr lang="ru-RU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0" y="254000"/>
            <a:ext cx="4762500" cy="63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485539"/>
      </p:ext>
    </p:extLst>
  </p:cSld>
  <p:clrMapOvr>
    <a:masterClrMapping/>
  </p:clrMapOvr>
  <p:transition>
    <p:circl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5143536"/>
          </a:xfrm>
        </p:spPr>
        <p:txBody>
          <a:bodyPr/>
          <a:lstStyle/>
          <a:p>
            <a:pPr lvl="0"/>
            <a:r>
              <a:rPr lang="ru-RU" sz="2800" i="1" dirty="0" smtClean="0">
                <a:latin typeface="Bookman Old Style" pitchFamily="18" charset="0"/>
              </a:rPr>
              <a:t>Давайте попробуем оценить вашу работу . Какие вы?</a:t>
            </a:r>
            <a:r>
              <a:rPr lang="ru-RU" sz="28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800" b="1" i="1" dirty="0" smtClean="0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трудолюбивые</a:t>
            </a:r>
          </a:p>
          <a:p>
            <a:pPr lvl="0"/>
            <a:r>
              <a:rPr lang="ru-RU" sz="2800" b="1" i="1" dirty="0" err="1" smtClean="0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Супер</a:t>
            </a:r>
            <a:r>
              <a:rPr lang="ru-RU" sz="2800" b="1" i="1" dirty="0" smtClean="0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!</a:t>
            </a:r>
          </a:p>
          <a:p>
            <a:pPr lvl="0"/>
            <a:r>
              <a:rPr lang="ru-RU" sz="2800" b="1" i="1" dirty="0" smtClean="0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Внимательные</a:t>
            </a:r>
            <a:endParaRPr lang="ru-RU" sz="900" b="1" i="1" dirty="0" smtClean="0">
              <a:ln>
                <a:solidFill>
                  <a:schemeClr val="bg2"/>
                </a:solidFill>
              </a:ln>
              <a:solidFill>
                <a:srgbClr val="FF0000"/>
              </a:solidFill>
              <a:latin typeface="Bookman Old Style" pitchFamily="18" charset="0"/>
            </a:endParaRPr>
          </a:p>
          <a:p>
            <a:pPr lvl="0"/>
            <a:endParaRPr lang="ru-RU" sz="900" b="1" i="1" dirty="0" smtClean="0">
              <a:ln>
                <a:solidFill>
                  <a:schemeClr val="bg2"/>
                </a:solidFill>
              </a:ln>
              <a:solidFill>
                <a:srgbClr val="FF0000"/>
              </a:solidFill>
              <a:latin typeface="Bookman Old Style" pitchFamily="18" charset="0"/>
            </a:endParaRPr>
          </a:p>
          <a:p>
            <a:pPr lvl="0"/>
            <a:endParaRPr lang="ru-RU" sz="900" b="1" i="1" dirty="0" smtClean="0">
              <a:ln>
                <a:solidFill>
                  <a:schemeClr val="bg2"/>
                </a:solidFill>
              </a:ln>
              <a:solidFill>
                <a:srgbClr val="FF0000"/>
              </a:solidFill>
              <a:latin typeface="Bookman Old Style" pitchFamily="18" charset="0"/>
            </a:endParaRPr>
          </a:p>
          <a:p>
            <a:pPr lvl="0"/>
            <a:endParaRPr lang="ru-RU" sz="900" b="1" i="1" dirty="0" smtClean="0">
              <a:ln>
                <a:solidFill>
                  <a:schemeClr val="bg2"/>
                </a:solidFill>
              </a:ln>
              <a:solidFill>
                <a:srgbClr val="FF0000"/>
              </a:solidFill>
              <a:latin typeface="Bookman Old Style" pitchFamily="18" charset="0"/>
            </a:endParaRPr>
          </a:p>
          <a:p>
            <a:pPr lvl="0"/>
            <a:endParaRPr lang="ru-RU" sz="900" b="1" i="1" dirty="0" smtClean="0">
              <a:ln>
                <a:solidFill>
                  <a:schemeClr val="bg2"/>
                </a:solidFill>
              </a:ln>
              <a:solidFill>
                <a:srgbClr val="FF0000"/>
              </a:solidFill>
              <a:latin typeface="Bookman Old Style" pitchFamily="18" charset="0"/>
            </a:endParaRPr>
          </a:p>
          <a:p>
            <a:pPr lvl="0"/>
            <a:endParaRPr lang="ru-RU" sz="900" b="1" i="1" dirty="0" smtClean="0">
              <a:ln>
                <a:solidFill>
                  <a:schemeClr val="bg2"/>
                </a:solidFill>
              </a:ln>
              <a:solidFill>
                <a:srgbClr val="FF0000"/>
              </a:solidFill>
              <a:latin typeface="Bookman Old Style" pitchFamily="18" charset="0"/>
            </a:endParaRPr>
          </a:p>
          <a:p>
            <a:pPr lvl="0"/>
            <a:endParaRPr lang="ru-RU" sz="900" b="1" i="1" dirty="0" smtClean="0">
              <a:ln>
                <a:solidFill>
                  <a:schemeClr val="bg2"/>
                </a:solidFill>
              </a:ln>
              <a:solidFill>
                <a:srgbClr val="FF0000"/>
              </a:solidFill>
              <a:latin typeface="Bookman Old Style" pitchFamily="18" charset="0"/>
            </a:endParaRPr>
          </a:p>
          <a:p>
            <a:pPr lvl="0"/>
            <a:endParaRPr lang="ru-RU" sz="900" b="1" i="1" dirty="0" smtClean="0">
              <a:ln>
                <a:solidFill>
                  <a:schemeClr val="bg2"/>
                </a:solidFill>
              </a:ln>
              <a:solidFill>
                <a:srgbClr val="FF0000"/>
              </a:solidFill>
              <a:latin typeface="Bookman Old Style" pitchFamily="18" charset="0"/>
            </a:endParaRPr>
          </a:p>
          <a:p>
            <a:pPr lvl="0"/>
            <a:endParaRPr lang="ru-RU" sz="900" b="1" i="1" dirty="0" smtClean="0">
              <a:ln>
                <a:solidFill>
                  <a:schemeClr val="bg2"/>
                </a:solidFill>
              </a:ln>
              <a:solidFill>
                <a:srgbClr val="FF0000"/>
              </a:solidFill>
              <a:latin typeface="Bookman Old Style" pitchFamily="18" charset="0"/>
            </a:endParaRPr>
          </a:p>
          <a:p>
            <a:pPr lvl="0">
              <a:buNone/>
            </a:pPr>
            <a:r>
              <a:rPr lang="ru-RU" sz="2000" b="1" i="1" dirty="0" smtClean="0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Нам сегодня повезло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>
                <a:solidFill>
                  <a:srgbClr val="FF0000"/>
                </a:solidFill>
              </a:rPr>
              <a:t>«Молодцы!»</a:t>
            </a:r>
            <a:endParaRPr lang="ru-RU" b="0" dirty="0">
              <a:solidFill>
                <a:srgbClr val="FF0000"/>
              </a:solidFill>
            </a:endParaRPr>
          </a:p>
        </p:txBody>
      </p:sp>
      <p:pic>
        <p:nvPicPr>
          <p:cNvPr id="4" name="Picture 5" descr="76647155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214686"/>
            <a:ext cx="3600450" cy="2946400"/>
          </a:xfrm>
          <a:prstGeom prst="rect">
            <a:avLst/>
          </a:prstGeom>
          <a:noFill/>
        </p:spPr>
      </p:pic>
      <p:sp>
        <p:nvSpPr>
          <p:cNvPr id="5" name="Line 12"/>
          <p:cNvSpPr>
            <a:spLocks noChangeShapeType="1"/>
          </p:cNvSpPr>
          <p:nvPr/>
        </p:nvSpPr>
        <p:spPr bwMode="auto">
          <a:xfrm flipV="1">
            <a:off x="5500694" y="2500306"/>
            <a:ext cx="928694" cy="1000132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 flipV="1">
            <a:off x="5929322" y="3786190"/>
            <a:ext cx="1000132" cy="428628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5786446" y="5500702"/>
            <a:ext cx="714380" cy="71438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" name="Line 12"/>
          <p:cNvSpPr>
            <a:spLocks noChangeShapeType="1"/>
          </p:cNvSpPr>
          <p:nvPr/>
        </p:nvSpPr>
        <p:spPr bwMode="auto">
          <a:xfrm flipV="1">
            <a:off x="3071802" y="5214950"/>
            <a:ext cx="1071570" cy="642942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r>
              <a:rPr lang="ru-RU" dirty="0" smtClean="0"/>
              <a:t>      </a:t>
            </a:r>
            <a:endParaRPr lang="ru-RU" dirty="0"/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>
            <a:off x="2500298" y="4572008"/>
            <a:ext cx="1357322" cy="71438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 rot="5400000" flipV="1">
            <a:off x="3643306" y="2857496"/>
            <a:ext cx="1071570" cy="642942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>
            <a:off x="2714612" y="3214686"/>
            <a:ext cx="1214446" cy="857256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6215074" y="4714884"/>
            <a:ext cx="1143008" cy="571504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10800000" flipV="1">
            <a:off x="214282" y="3998267"/>
            <a:ext cx="29289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576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sz="2000" b="1" i="1" dirty="0" err="1" smtClean="0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любознательные</a:t>
            </a:r>
            <a:r>
              <a:rPr lang="ru-RU" sz="2000" i="1" dirty="0" err="1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в</a:t>
            </a:r>
            <a:endParaRPr lang="ru-RU" sz="2000" i="1" dirty="0" smtClean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latin typeface="Bookman Old Style" pitchFamily="18" charset="0"/>
            </a:endParaRPr>
          </a:p>
          <a:p>
            <a:pPr marR="36576" lvl="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endParaRPr lang="ru-RU" sz="2000" b="1" i="1" dirty="0">
              <a:ln>
                <a:solidFill>
                  <a:schemeClr val="bg2"/>
                </a:solidFill>
              </a:ln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86578" y="2285992"/>
            <a:ext cx="21431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576" lvl="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sz="2000" b="1" i="1" dirty="0" smtClean="0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успешные</a:t>
            </a:r>
            <a:endParaRPr lang="ru-RU" sz="2000" b="1" i="1" dirty="0">
              <a:ln>
                <a:solidFill>
                  <a:schemeClr val="bg2"/>
                </a:solidFill>
              </a:ln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0800000" flipV="1">
            <a:off x="4714876" y="6286520"/>
            <a:ext cx="29289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576" lvl="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b="1" i="1" dirty="0" smtClean="0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Самые-самые</a:t>
            </a:r>
            <a:endParaRPr lang="ru-RU" b="1" i="1" dirty="0">
              <a:ln>
                <a:solidFill>
                  <a:schemeClr val="bg2"/>
                </a:solidFill>
              </a:ln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183088" y="3856142"/>
            <a:ext cx="16071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</a:rPr>
              <a:t>умные</a:t>
            </a:r>
            <a:endParaRPr lang="ru-RU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06002" y="5009943"/>
            <a:ext cx="15765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</a:rPr>
              <a:t>Так держать!</a:t>
            </a:r>
            <a:endParaRPr lang="ru-RU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358957" y="764704"/>
            <a:ext cx="7696200" cy="4897140"/>
          </a:xfrm>
        </p:spPr>
        <p:txBody>
          <a:bodyPr>
            <a:normAutofit/>
          </a:bodyPr>
          <a:lstStyle/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000" dirty="0" smtClean="0">
                <a:latin typeface="Monotype Corsiva" pitchFamily="66" charset="0"/>
              </a:rPr>
              <a:t>	</a:t>
            </a:r>
            <a:r>
              <a:rPr lang="ru-RU" sz="44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4400" i="1" dirty="0"/>
              <a:t>Эпиграф: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4400" i="1" dirty="0"/>
              <a:t>Люблю, где случай есть пороки пощипать.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4400" i="1" dirty="0" err="1"/>
              <a:t>И.А.Крылов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/>
              <a:t/>
            </a:r>
            <a:br>
              <a:rPr lang="ru-RU" sz="4400" dirty="0"/>
            </a:br>
            <a:endParaRPr lang="ru-RU" sz="4400" b="1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858000"/>
            <a:ext cx="8229600" cy="1143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4999132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1714500"/>
            <a:ext cx="3636963" cy="3783013"/>
          </a:xfrm>
        </p:spPr>
      </p:pic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681413" y="268288"/>
            <a:ext cx="5170487" cy="6235700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 smtClean="0"/>
              <a:t>Ложь</a:t>
            </a:r>
          </a:p>
          <a:p>
            <a:r>
              <a:rPr lang="ru-RU" sz="3600" b="1" dirty="0" smtClean="0"/>
              <a:t>Глупость</a:t>
            </a:r>
          </a:p>
          <a:p>
            <a:r>
              <a:rPr lang="ru-RU" sz="3600" b="1" dirty="0" smtClean="0"/>
              <a:t>Лень</a:t>
            </a:r>
          </a:p>
          <a:p>
            <a:r>
              <a:rPr lang="ru-RU" sz="3600" b="1" dirty="0" smtClean="0"/>
              <a:t>Безнравственность</a:t>
            </a:r>
          </a:p>
          <a:p>
            <a:r>
              <a:rPr lang="ru-RU" sz="3600" b="1" dirty="0" smtClean="0"/>
              <a:t>Невежество</a:t>
            </a:r>
          </a:p>
          <a:p>
            <a:r>
              <a:rPr lang="ru-RU" sz="3600" b="1" dirty="0" smtClean="0"/>
              <a:t>Лесть</a:t>
            </a:r>
            <a:endParaRPr lang="ru-RU" sz="3600" b="1" dirty="0"/>
          </a:p>
          <a:p>
            <a:r>
              <a:rPr lang="ru-RU" sz="3600" b="1" dirty="0" smtClean="0"/>
              <a:t>Хвастовство</a:t>
            </a:r>
            <a:endParaRPr lang="ru-RU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Басни высмеивают: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242862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7269556"/>
              </p:ext>
            </p:extLst>
          </p:nvPr>
        </p:nvGraphicFramePr>
        <p:xfrm>
          <a:off x="477618" y="1628800"/>
          <a:ext cx="8435281" cy="4752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6117"/>
                <a:gridCol w="2156910"/>
                <a:gridCol w="5222254"/>
              </a:tblGrid>
              <a:tr h="47525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БАСНЯ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60" marR="62960" marT="62960" marB="629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Небольшой рассказ, часто стихотворный, 2 части: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повествование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мораль (нравоучение);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аллегорическая форма (иносказание);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сатирическое изображение;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герои – чаще животные</a:t>
                      </a:r>
                      <a:r>
                        <a:rPr lang="ru-RU" sz="1800" dirty="0">
                          <a:effectLst/>
                        </a:rPr>
                        <a:t>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60" marR="62960" marT="62960" marB="6296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диалог;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использование просторечной лексики;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лаконизм,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афористичность языка;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особый басенный стих (строчки разной длины), передающие разговорную речь;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олицетворение.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60" marR="62960" marT="62960" marB="6296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Autofit/>
          </a:bodyPr>
          <a:lstStyle/>
          <a:p>
            <a:r>
              <a:rPr lang="ru-RU" sz="1800" i="1" dirty="0">
                <a:solidFill>
                  <a:srgbClr val="FF0000"/>
                </a:solidFill>
                <a:effectLst/>
                <a:latin typeface="+mn-lt"/>
              </a:rPr>
              <a:t>Работаем с определением басни и составляем опорный конспект</a:t>
            </a:r>
            <a:r>
              <a:rPr lang="ru-RU" sz="1800" dirty="0">
                <a:solidFill>
                  <a:srgbClr val="FF0000"/>
                </a:solidFill>
                <a:effectLst/>
                <a:latin typeface="+mn-lt"/>
              </a:rPr>
              <a:t>- Что такое басня? Вот что о басне говорил В.Г. Белинский: "Басня есть поэзия рассудка</a:t>
            </a:r>
            <a:r>
              <a:rPr lang="ru-RU" sz="1800" dirty="0" smtClean="0">
                <a:solidFill>
                  <a:srgbClr val="FF0000"/>
                </a:solidFill>
                <a:effectLst/>
                <a:latin typeface="+mn-lt"/>
              </a:rPr>
              <a:t>”</a:t>
            </a:r>
            <a:r>
              <a:rPr lang="ru-RU" sz="1800" i="1" dirty="0" smtClean="0">
                <a:solidFill>
                  <a:srgbClr val="FF0000"/>
                </a:solidFill>
                <a:effectLst/>
                <a:latin typeface="+mn-lt"/>
              </a:rPr>
              <a:t>…</a:t>
            </a:r>
            <a:r>
              <a:rPr lang="ru-RU" sz="1800" dirty="0">
                <a:solidFill>
                  <a:srgbClr val="FF0000"/>
                </a:solidFill>
                <a:effectLst/>
                <a:latin typeface="+mn-lt"/>
              </a:rPr>
              <a:t/>
            </a:r>
            <a:br>
              <a:rPr lang="ru-RU" sz="1800" dirty="0">
                <a:solidFill>
                  <a:srgbClr val="FF0000"/>
                </a:solidFill>
                <a:effectLst/>
                <a:latin typeface="+mn-lt"/>
              </a:rPr>
            </a:br>
            <a:endParaRPr lang="ru-RU" sz="1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2434" y="-671833"/>
            <a:ext cx="93725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5715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рассудка”</a:t>
            </a:r>
            <a:r>
              <a:rPr kumimoji="0" lang="ru-RU" sz="14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 Например: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749333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Дружбе</a:t>
            </a:r>
          </a:p>
          <a:p>
            <a:r>
              <a:rPr lang="ru-RU" sz="2800" dirty="0" smtClean="0"/>
              <a:t>Трудолюбию</a:t>
            </a:r>
          </a:p>
          <a:p>
            <a:r>
              <a:rPr lang="ru-RU" sz="2800" dirty="0" smtClean="0"/>
              <a:t>Усердию</a:t>
            </a:r>
          </a:p>
          <a:p>
            <a:r>
              <a:rPr lang="ru-RU" sz="2800" dirty="0" smtClean="0"/>
              <a:t>Честности</a:t>
            </a:r>
          </a:p>
          <a:p>
            <a:r>
              <a:rPr lang="ru-RU" sz="2800" dirty="0" smtClean="0"/>
              <a:t>Доброте</a:t>
            </a:r>
          </a:p>
          <a:p>
            <a:r>
              <a:rPr lang="ru-RU" sz="2800" dirty="0" smtClean="0"/>
              <a:t>Отзывчивости</a:t>
            </a:r>
          </a:p>
          <a:p>
            <a:r>
              <a:rPr lang="ru-RU" sz="2800" dirty="0" smtClean="0"/>
              <a:t>Благородству</a:t>
            </a:r>
          </a:p>
          <a:p>
            <a:r>
              <a:rPr lang="ru-RU" sz="2800" dirty="0" smtClean="0"/>
              <a:t>Благодарности</a:t>
            </a:r>
          </a:p>
          <a:p>
            <a:r>
              <a:rPr lang="ru-RU" sz="2800" dirty="0" smtClean="0"/>
              <a:t>Добывать знания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Чему учат басни: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916450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988840"/>
            <a:ext cx="8517632" cy="62880"/>
          </a:xfrm>
        </p:spPr>
        <p:txBody>
          <a:bodyPr>
            <a:normAutofit fontScale="90000"/>
          </a:bodyPr>
          <a:lstStyle/>
          <a:p>
            <a:pPr lvl="0" eaLnBrk="0" hangingPunct="0"/>
            <a:r>
              <a:rPr lang="ru-RU" sz="6000" i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Угадай </a:t>
            </a:r>
            <a:r>
              <a:rPr lang="ru-RU" sz="6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запиши название басни по её морали.</a:t>
            </a:r>
            <a:r>
              <a:rPr lang="ru-RU" sz="800" b="0" dirty="0">
                <a:solidFill>
                  <a:srgbClr val="FF0000"/>
                </a:solidFill>
                <a:effectLst/>
              </a:rPr>
              <a:t/>
            </a:r>
            <a:br>
              <a:rPr lang="ru-RU" sz="800" b="0" dirty="0">
                <a:solidFill>
                  <a:srgbClr val="FF0000"/>
                </a:solidFill>
                <a:effectLst/>
              </a:rPr>
            </a:br>
            <a:r>
              <a:rPr lang="ru-RU" sz="8000" b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sz="8000" b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</a:br>
            <a:endParaRPr lang="ru-RU" sz="6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6" descr="sign6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573" y="2420886"/>
            <a:ext cx="2179320" cy="237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5564974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43000" y="152369"/>
            <a:ext cx="8229600" cy="1143000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002060"/>
                </a:solidFill>
                <a:effectLst/>
                <a:latin typeface="+mn-lt"/>
              </a:rPr>
              <a:t>Это тот самый случай, когда от перестановки слагаемых результат не меняется. Кроме того, каждому делу учиться надо!</a:t>
            </a:r>
            <a:endParaRPr lang="ru-RU" sz="1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5800" y="229584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«Когда в товарищах согласья нет, на лад их дело не пойдет»: каждый тянет в свою сторону, а воз остается на прежнем месте.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47864" y="325169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Малообразованный человек, «бранит науки и ученье», но в то же время нагло пользуется «плодами», готовой пищей в своё удовольствие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67744" y="4653136"/>
            <a:ext cx="65344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этой басне Крылов выражает народную мудрость, которая считает труд основой жизни и благополучия и не прощает тех, кто бездельничает просто так, по своей воле. Мораль басни перекликается с такими пословицами, как: «Как потопаешь, так и полопаешь», «По работе и награда», «Летом пролежишь, так зимой с сумой побежишь», «Лентяй всем ненавистен» и т.п.</a:t>
            </a: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485800" y="2295848"/>
            <a:ext cx="8229600" cy="45259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Заголовок 2"/>
          <p:cNvSpPr txBox="1">
            <a:spLocks/>
          </p:cNvSpPr>
          <p:nvPr/>
        </p:nvSpPr>
        <p:spPr>
          <a:xfrm>
            <a:off x="655960" y="1059270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endParaRPr lang="ru-RU" sz="18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2786286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1136</TotalTime>
  <Words>662</Words>
  <Application>Microsoft Office PowerPoint</Application>
  <PresentationFormat>Экран (4:3)</PresentationFormat>
  <Paragraphs>129</Paragraphs>
  <Slides>25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8" baseType="lpstr">
      <vt:lpstr>Arial Unicode MS</vt:lpstr>
      <vt:lpstr>Arial</vt:lpstr>
      <vt:lpstr>Bookman Old Style</vt:lpstr>
      <vt:lpstr>Calibri</vt:lpstr>
      <vt:lpstr>Lucida Sans Unicode</vt:lpstr>
      <vt:lpstr>Monotype Corsiva</vt:lpstr>
      <vt:lpstr>Symbol</vt:lpstr>
      <vt:lpstr>Times New Roman</vt:lpstr>
      <vt:lpstr>Verdana</vt:lpstr>
      <vt:lpstr>Wingdings</vt:lpstr>
      <vt:lpstr>Wingdings 2</vt:lpstr>
      <vt:lpstr>Wingdings 3</vt:lpstr>
      <vt:lpstr>Открытая</vt:lpstr>
      <vt:lpstr>Иван Андреевич Крылов. «Его басни переживут века… »</vt:lpstr>
      <vt:lpstr>Цели урока:</vt:lpstr>
      <vt:lpstr>Презентация PowerPoint</vt:lpstr>
      <vt:lpstr>Презентация PowerPoint</vt:lpstr>
      <vt:lpstr>Басни высмеивают:</vt:lpstr>
      <vt:lpstr>Работаем с определением басни и составляем опорный конспект- Что такое басня? Вот что о басне говорил В.Г. Белинский: "Басня есть поэзия рассудка”… </vt:lpstr>
      <vt:lpstr>Чему учат басни:</vt:lpstr>
      <vt:lpstr>Угадай и запиши название басни по её морали.  </vt:lpstr>
      <vt:lpstr>Это тот самый случай, когда от перестановки слагаемых результат не меняется. Кроме того, каждому делу учиться надо!</vt:lpstr>
      <vt:lpstr>Крылатые слова.Почему их так назвали?</vt:lpstr>
      <vt:lpstr>Презентация PowerPoint</vt:lpstr>
      <vt:lpstr>Презентация PowerPoint</vt:lpstr>
      <vt:lpstr>Презентация PowerPoint</vt:lpstr>
      <vt:lpstr>Презентация PowerPoint</vt:lpstr>
      <vt:lpstr>«Волк на псарне»  Во время Отечественной войны 1812 года Крылов создаёт басню «Волк на псарне»,в которой отражается затруднительное положение Наполеона,в котором тот очутился после Бородинского сражения.В основе басни-конкретный исторический факт-посылка Наполеоном французского посла Лористона   </vt:lpstr>
      <vt:lpstr>Презентация PowerPoint</vt:lpstr>
      <vt:lpstr>Презентация PowerPoint</vt:lpstr>
      <vt:lpstr>Презентация PowerPoint</vt:lpstr>
      <vt:lpstr>Презентация PowerPoint</vt:lpstr>
      <vt:lpstr>А сейчас попробуйте составить синквейн.</vt:lpstr>
      <vt:lpstr>Напишите ЭССЕ «Письмо другу о том, что нового вы сегодня узнали на уроке»</vt:lpstr>
      <vt:lpstr>Домашнее задание</vt:lpstr>
      <vt:lpstr>Презентация PowerPoint</vt:lpstr>
      <vt:lpstr>Презентация PowerPoint</vt:lpstr>
      <vt:lpstr>«Молодцы!»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123456</cp:lastModifiedBy>
  <cp:revision>268</cp:revision>
  <dcterms:created xsi:type="dcterms:W3CDTF">2011-09-12T03:47:23Z</dcterms:created>
  <dcterms:modified xsi:type="dcterms:W3CDTF">2014-11-27T10:56:14Z</dcterms:modified>
</cp:coreProperties>
</file>