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7" r:id="rId10"/>
    <p:sldId id="263" r:id="rId11"/>
    <p:sldId id="265" r:id="rId12"/>
    <p:sldId id="266" r:id="rId13"/>
    <p:sldId id="268" r:id="rId14"/>
    <p:sldId id="269" r:id="rId15"/>
    <p:sldId id="271" r:id="rId16"/>
    <p:sldId id="270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vodabaikala.narod.ru/images/Masaru11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http://vodabaikala.narod.ru/images/Masaru12.jpg" TargetMode="Externa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шунгит2"/>
          <p:cNvPicPr>
            <a:picLocks noChangeAspect="1" noChangeArrowheads="1"/>
          </p:cNvPicPr>
          <p:nvPr/>
        </p:nvPicPr>
        <p:blipFill>
          <a:blip r:embed="rId2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66675"/>
            <a:ext cx="8875588" cy="6381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MG_13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3626680"/>
            <a:ext cx="4267076" cy="320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MG_137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92284"/>
            <a:ext cx="4032448" cy="313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60476" y="1133218"/>
            <a:ext cx="7128792" cy="2593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Муниципальное казённое учреждение </a:t>
            </a:r>
          </a:p>
          <a:p>
            <a:pPr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Замзорская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средняя общеобразовательная школа»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76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067615"/>
              </p:ext>
            </p:extLst>
          </p:nvPr>
        </p:nvGraphicFramePr>
        <p:xfrm>
          <a:off x="-1" y="188640"/>
          <a:ext cx="9036497" cy="6840236"/>
        </p:xfrm>
        <a:graphic>
          <a:graphicData uri="http://schemas.openxmlformats.org/drawingml/2006/table">
            <a:tbl>
              <a:tblPr firstRow="1" firstCol="1" bandRow="1"/>
              <a:tblGrid>
                <a:gridCol w="1613042"/>
                <a:gridCol w="2726750"/>
                <a:gridCol w="2528922"/>
                <a:gridCol w="2167783"/>
              </a:tblGrid>
              <a:tr h="1276004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Дата наблюдения, 2013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 Проба №1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Пробы №2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Примечания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866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</a:rPr>
                        <a:t>3 марта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Горошины, смоченные «живой» и «мертвой» водой.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975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4 марта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Наблюдала появление зародышевого корешка и стебелька.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8" name="Picture 8" descr="DSC0367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19208"/>
            <a:ext cx="1597942" cy="150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DSC0367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329" y="2276872"/>
            <a:ext cx="1474006" cy="144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SC03686"/>
          <p:cNvPicPr>
            <a:picLocks noChangeAspect="1" noChangeArrowheads="1"/>
          </p:cNvPicPr>
          <p:nvPr/>
        </p:nvPicPr>
        <p:blipFill>
          <a:blip r:embed="rId4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620" y="4552386"/>
            <a:ext cx="1846545" cy="154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SC0368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851" y="4581128"/>
            <a:ext cx="190281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8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29726"/>
              </p:ext>
            </p:extLst>
          </p:nvPr>
        </p:nvGraphicFramePr>
        <p:xfrm>
          <a:off x="35497" y="0"/>
          <a:ext cx="9001000" cy="6669360"/>
        </p:xfrm>
        <a:graphic>
          <a:graphicData uri="http://schemas.openxmlformats.org/drawingml/2006/table">
            <a:tbl>
              <a:tblPr firstRow="1" firstCol="1" bandRow="1"/>
              <a:tblGrid>
                <a:gridCol w="1944215"/>
                <a:gridCol w="2304256"/>
                <a:gridCol w="2016225"/>
                <a:gridCol w="2736304"/>
              </a:tblGrid>
              <a:tr h="259364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5 марта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 Посадка проращенных горошин на земельном участке, на расстоянии 15 см, дистанцией 15 см.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572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12 марта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2 горошины пробы №1 взошли, высота всходов 0,8 см, 3 горошина так и не взошла. Горошины пробы №2 взошли все. 1 и 3 горошины имеют высоту всходов 4 см, 2 горошина 3 см.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46" name="Picture 2" descr="DSC037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20211"/>
            <a:ext cx="15621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1" descr="DSC0379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9910"/>
            <a:ext cx="1670099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SC0369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713" y="1"/>
            <a:ext cx="2590800" cy="262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65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353452"/>
              </p:ext>
            </p:extLst>
          </p:nvPr>
        </p:nvGraphicFramePr>
        <p:xfrm>
          <a:off x="251519" y="0"/>
          <a:ext cx="8892479" cy="3645023"/>
        </p:xfrm>
        <a:graphic>
          <a:graphicData uri="http://schemas.openxmlformats.org/drawingml/2006/table">
            <a:tbl>
              <a:tblPr firstRow="1" firstCol="1" bandRow="1"/>
              <a:tblGrid>
                <a:gridCol w="1894923"/>
                <a:gridCol w="3951863"/>
                <a:gridCol w="3045693"/>
              </a:tblGrid>
              <a:tr h="3645023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14 марта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2  </a:t>
                      </a: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горошины пробы №1 имеют высоту всходов 3 см. 1 и 3 горошины пробы №2  имеют высоту всходов  6 см, 2 горошина 5 см.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69" name="Picture 1" descr="DSC041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"/>
            <a:ext cx="2646487" cy="371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196464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ВЫВОД ИССЛЕДОВАНИЯ: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мертвая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вода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замедляет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прорастание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горошин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поливе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негативно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влияет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рост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проростков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«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живая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вода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способствует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активизации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точек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роста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гороха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17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encrypted-tbn1.gstatic.com/images?q=tbn:ANd9GcSwlXINj97LDCxUPEkEy4nnS730Lbart1fRcJ6EmhneP9q8dG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56110"/>
            <a:ext cx="2984855" cy="298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628800"/>
            <a:ext cx="5472608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bg2">
                    <a:lumMod val="50000"/>
                  </a:schemeClr>
                </a:solidFill>
              </a:rPr>
              <a:t>ОПЫТ № 2</a:t>
            </a:r>
            <a:endParaRPr lang="ru-RU" sz="6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3140968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 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общении с людьми.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33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641946"/>
              </p:ext>
            </p:extLst>
          </p:nvPr>
        </p:nvGraphicFramePr>
        <p:xfrm>
          <a:off x="126361" y="259979"/>
          <a:ext cx="9017638" cy="5545285"/>
        </p:xfrm>
        <a:graphic>
          <a:graphicData uri="http://schemas.openxmlformats.org/drawingml/2006/table">
            <a:tbl>
              <a:tblPr firstRow="1" firstCol="1" bandRow="1"/>
              <a:tblGrid>
                <a:gridCol w="1285117"/>
                <a:gridCol w="2106308"/>
                <a:gridCol w="224788"/>
                <a:gridCol w="2434064"/>
                <a:gridCol w="2967361"/>
              </a:tblGrid>
              <a:tr h="127949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Дата. 2013 год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Любовь и благодарность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Ты мне противен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Не обращала внимание на колбу с рисом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61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4 апреля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435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9 апреля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5158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12 апреля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198" name="Picture 6" descr="DSC0375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001" y="2701237"/>
            <a:ext cx="12954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SC037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930" y="2770941"/>
            <a:ext cx="1476375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SC0376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59722"/>
            <a:ext cx="1457325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SC0379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293096"/>
            <a:ext cx="13716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SC0379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317" y="4293096"/>
            <a:ext cx="13716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Picture 1" descr="DSC0379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931" y="4293096"/>
            <a:ext cx="1590675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949280"/>
            <a:ext cx="8892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Вода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под действием эмоционального состояния человека, выраженного в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слове, изменяется.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6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https://encrypted-tbn1.gstatic.com/images?q=tbn:ANd9GcSwlXINj97LDCxUPEkEy4nnS730Lbart1fRcJ6EmhneP9q8dG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56110"/>
            <a:ext cx="2984855" cy="298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836712"/>
            <a:ext cx="6210436" cy="2002153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</a:rPr>
              <a:t>ОПЫТ № 3</a:t>
            </a:r>
            <a:endParaRPr lang="ru-RU" sz="7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429000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Как эмоциональное 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состояние человека и его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мысли 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влияют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на воду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AutoShape 6" descr="data:image/jpeg;base64,/9j/4AAQSkZJRgABAQAAAQABAAD/2wCEAAkGBxQTEhUUEhQWFhUXFxgYGBgYGRwYGxwXHCAXHBgZGhoZHyggHBolGxcbITEhJSkrLi4uHB8zODMsNygtLisBCgoKDg0OGxAQGywmHyQ0LywsNDI0NCwsLCw0LCwsLDQsLCwsLCwsLCwsLCwsLCwsLCw0LCwsLCwsLCwsLCwsLP/AABEIAN8A4gMBIgACEQEDEQH/xAAcAAACAgMBAQAAAAAAAAAAAAAABQQGAgMHAQj/xABHEAACAQIEBAQEAwQHBgQHAAABAhEAAwQSITEFQVFhBhMicTKBkaFCscEjUtHwBxQzYnKi4UNTgoOS8RY0stIkVGNzk8LD/8QAGgEAAgMBAQAAAAAAAAAAAAAAAwQAAQIFBv/EAC4RAAICAQMCAwgCAwEAAAAAAAABAhEDEiExBBNBUWEiMnGBocHR4RSxQpHwUv/aAAwDAQACEQMRAD8A4/RRRTJkKKKKhAoooqECiiioQKK34LB3LzZLSM7dFEwOp5AdzpTlOB2bf/msQM3+6w4FxvZrh/ZqfbNWXNJ14mkmyvzW/BYK5eMWbb3D/cUv9coMU/TiVm1/5fC2wf3737d/o3oHyWtWL4/ibmjXrkfuqcq/JVgVajlfCr4/hfkr2fM1r4Pxm7WhbH/1Llu39maftXjeF7g+K/hV/wCcD/6VNQ2YneT7614BVrFkfMl/r9mm4pcE234aY7YnCfO4w/O3WR8JX/wPh37LfSf80VCWsxFE/jTfEvp+zHcj5Ht7w1i1EnDXCOqjOP8AJNK7ilTlYFT0Ig/Q607s4t0Podl9iRTFfEN5hlulbyfu3kW4P8wkfKsvDmXk/p+S1OD80VKirTesYO7vafDv+9aJdJ723Mj2UioOJ8MXYLWGTEKNf2fxgd7R9X/TmHehuTj7ya+P54L03xuJKzs2WcwoLHoNawqbgceEUqUJls0hih2iCQNRzG25rRlkrB8LyS99TlDKuUEGSx1JyGYUa5RqZHKafYzDZEIRD5hQMEQAZJIA8yAJnXeNjM7UgucbclfLRVykZRBczsIzTrrpppJiJNetcxYkkuvM/CI2Go5aCADEa9TUMNMj4vB3iy5rcM+igAAmBqYHY6k/PY1rfhd4b2n5fhPPb86zPEr4b+0bNsIIPQxI32FNcPj76BTcYFiYCPGbZYEKJ25Nrrtqahe5XWUjcR76d/yrynGN4ndKkOqlGYxI5qQTMGSdpnfnMCF+OxAuOWCKg/dUQP8AvUNIj0UUVCBRRRUIFFFFQgUUVL4Zw25fYraWYGZmJyoi82djoq/c8pNU2luyyKikkKoJJIAAEkk7AAak9qfjgtvDwcYxL/8Ay1sjN/zbm1v/AAiW9q2DFphgUwklyIfEEQ7dRaH+zTv8R5nlSrLWo4pT52X1/X9/Ajko+rJ+K4xcdfKQLas/7u0Mq+7Hdz3YmoMVkFrILTUMaiqigUpN8mEV4RUlbVetYrekyRYr0CpH9Xqbwvhecln0trqx/QdSe1UoMuUtiLg8A9z4RpzJMD6mmmG4BzuMMo3ymT9dhXt/HiYQQPhRdf5mt2NvC3bFsH1/imIk8tenWiLJjijDUnwa2XDrp5YPfMZ+/wDCsk4dZbZnX6EfpWvhOGN5xbzQSQAGIMk8lGn1mrLgsEC7W3GdAcisQVKGcq+owHQnSfasR6hN1SL7bKtj+GtaOpBU7MNiKiqSCCCQRzGhqwthLlt7ll0zrpEyIPST8JI+W1YN4bLpmstrrKOIPsG2n3A961qhJbEtrkV4nEpiNMUknYXkgXR/iJ0uDs2vQioOJ4Jatp5huF7egzrIAJ5OoRih230PI1svWipKsCCDBB0IPcGsLGLe20oY5HYgg7hgdCp5g6UtLpkt4benh+gynfIuJsIwZTceIIAOQSD+/GaNtgD3FSH8RXioWLYUTChdBOs6nU9zJ+etbcXw1b0vh1yvu1kbHqbX/s+k7BHQPRluI0Tj10EkZASZPp+28x251qPF7mpBALbsBDRyEj8PbaoFFQqkesxO5mvKKKhYUUUVCBRRRUIFFZkR71swGCe9cW1bEu5gDYdyTyUCSTyANU9iyRwXhTYm5kUhVUFrlxvhtoN2b8gNySAKccRx6ZP6vhgUw6mTPx3X/wB5dI3PRdlG1Z4/EJbtjC4czbUzcuRBvXB+I/3FmFHTXc0ut2ZouLFqeuXyX3MznWyNWSslt1Nt4X5VMw2BLEAAk8o1p2MW+ADkkKls1vFmOVN04e0xER10/Os7nDypgx9o+orfbZnuRFduxW3yaaJhNNqlpwwh1VgFzbE1rRQN5iDw3gb3WXQhTux2A5mtHGMaPhT021PpWNx1Y9edO72IKXryqSCbZVRtsNvpSLgXCxevPzhZ7lSyrI6QpP0NJ9XkcaSGMS1bsjcMS6XN1bZKpzgwCfluBr94qeOC3Lr65SQATmImDBBBG6wd+x6Gug8Gxnk27tuScrPAUaOfwktuJzFjEajvVU4xdYXS9pAoJJA95kQOu+h3rnPPFPS2OR6bJJWlsVu/gHsnOjQVPtB7Eafz2qwcB4sbqeS1w+dcuLlLDPI5JvopNLcXi2ufFAzaaAjXkNT1/WlFu61m4lwaFWBBGm35VUMllShKD3Og+al1WbSbZbLqMz3PQq2mJ19MGO2mtaLdr9o1pj5fqZVZcwKOPiRW2YCJg8p3jTRg7oKItlATiUObNLKtwt6SC2oYZQdDppWOPVkuWwjG8jh53lbiEhmDcoLAhjPOj6nB+gKST4IXG87FbOIVA0fs740BUnTNH4eo/DyHVDxLhN2w2W6uUnaCGUjaQRIP6c4qweILbB8pET6gu4DwC2X+64IMdT2qIMWXt5CFcaGGmQRoCCDO2n0G2lPYlcbiDe3IjtqRtXnEeFNdBuIvr/EP3+4/v/n77sMNh5uAEQJ56xW3irujR8IU6fxomTApQt8mFkp0UminPF8KHU3kEMP7VR3/ANoPnofrzNJq53ow4UUUVCBRRRUIFZIOdY0VCATVowmHOGsxtfvp6+tuyYKp/ifRm7ZR1pf4Z4eLjtcuCbVkBmHJm/Bb+Z1PYHrTW8zO5dzLMSSe5q8cNcvRFSelEBLVTLVqt1uzO1T8Ph4710FFis8iR7Yw4jbWpbN5VrOvxklZmIGh061PwOD196kcR4TnAgwROnIn3/namUlQsm73Ko+LcggsSCZ16++9MOB3mLqmeF105Ht86h47Bm2xB0IqMrRtWN09wzSaLuMEbYYkahZX36/Kq8vFiuYMM4JmD161Lw/HQMObZnNBAPSardy5NXKVGYYzficYzPn2Mz86l8MxaW74un0pmAeOSsQGI7QT8x3pO7wJP0FYWrxgx8BA066g6/Sud1ORONPk6GLE+aOtYzjOFZyiEKSFgZSusRsQIkAVXuPWSoGWPWYk8h1o/o+4OuOsXPMvOXsEDIdRkI9BBOukERrECrJxPh4C5CM0Bd9Z5E/Va83lh256nud3pcqnDQjm9jhT3XMeoTqzDVvrrNaeJ8LYEqdDJBB67/ff511Dgd+1bIDAAg7lQfbUEED61VPGoJuNlIJJ1gyNeYP60XHl4dmMvT7ONet/grHCMWQnkkgDPLE/FG2VfqTH8KceF/EpBNh4TNba2rGMoco65mnYk5Z6kCq1iBnJb8QgHvyk/wA/6QWXqKe12jkNUy88TwLBQrXCbqBGJmRlIJGu4InXlqdqg4y6jBZTy740JUDI/cwfiPUaH70nwnGLo/2hBAAB02GkHTUR16Vicd+FvWBsSY+n88qN0+Z4+TE42WrCcPVl9RAMSBmAPvBqH4lKBERWzsOf6TSa9jQSpGhAg+3vUxrKOoKuJ6f9xXU/kuapUAWKnYqwzFWBAB6g7EHcHsRSnjOAFpwVny3Ga2T02ZT/AHlOntB505xCMDBBFZ2sN59trJ+I+q1/90DRfZx6fcqeVLZ47a18/gFg/wDFlUooooBoKKKKhAoJopv4T4f5+KtqfgU537Iupn5wPnWZS0qy0rdFiTAmxh7VmPW37W7/AIm+EH2UVnaww51Ovubtxmjckx0HIfIVuw2FIIJjan8EO3BJ8+PxOfmyucnXBswfDRAa4wUbgdR8tqfJwu26qbI566zpUDieFYWQ+X0rHq3OvKBsoPWkWF4u1pwy7j79qPyZUS32cTZS95JBnmxMCe1Q/EfHzauhLZEACQOvMVVOK8Wa8+doBHSlt++Tznvzq9luEUBnxTiXnNJEE0vJ51GZ4r1WnSfrUckwigS8LZLzHL6mor6llhpGu0GmTApke1rl+IdR1ivOIIrAX7XKJ69welJ5s3/kbxYPMXWrZZC5HqQwe4P8mtCGMw/DrFPCZVbloCDoV/SlWLtgaqPSeXQ1y5Np7j7ScdiX4S49cwWIW9b1BBDpsHtk+pffmD1ArrmOazicNbxFm/6NVGnqG7FHA2YGfrzrheXQgbjUfqPzp34L8TXMFezavZeBdtz8Q6jo45H3G1VkxKaFcOaWKdotdzEiYAYE/vCP1mlnG8RkSd2Og96sniTEYS8Uu4Ns2YCUUHNJ6rEg0kw+Et3Dce8WzW9QgUmAN5jnpuSsd9q58cD1eiOzPq49u1yypnAlL+TWS0ECCSYEjWAZYxFa8dh8jlYg9JmJ5E9RsQedTuL2iRmUmVJl5JJYAExz3y69TpW/ieEV7KXkJbYXCxkkmdv8J0nuOtdCNUcWcXZXtjt+lGYdPvWbiNOXKdiP0PatTfyK0DNyuDpP/V/GKlYVgrQZAPsRS4itlksDoY7Hb6GjY5NPYposN2x6ZGx5EGta4BoVhGp0A3kfl86n8FvC4mW7KRAzakHt2NSGwDkt5ZzqBvIBiYgid+3zrrYu3PmQvKUlukU3xjgcl4XQIW+C/tcBi6v/AFer2cUhroHiLhrNg7gYDNZYXkgg+nRLwBB6Mjf8uuf1zpRUJOK8P68A6dqwoooqiBV6/o3wM2sRd5nLaX56t9QY+VUWuz/0e8Oy8Osn/eM7/KdPsftQsv8AivN/v7EbqLYWeGNtt7U3wPCMurAxG/Omlu0qDMTHvS9+NqGMHMo35fWaa1MTjjvgX+KL3lW8ltPSw1bWue4g1fvEPHENoqBBB6zXP71yZNM457bm1Gkaia0O1Z3DVn8JcOW2v9buqCQ2WwjCQXG9wjmF5dz2rGbMscHKXAbFilkkox5YrseGsQVDMotqRI8whSR1C/FHyrTxDAiyBDB2I1I2HYTrPc1bsXdOr3GljqSd5qn8VxJY6Vxv5+XK6WyOy+hxYY23bNdvHGCNNB9oPPrMfetNq/5cwTlb4h/CotmwzMAgJY6AASftvV14T/Rvi7wzOvlCNM2h+lHx3QrkyJFVsY8oWVNj/MV6bhZST1pvxnwLi8Of7POBzWD9gZpCEdTlZSDzkEfnVuFpm1PZMwYa/wA7UWcPmcKOZj/XTWOdbmt14hykEGIII7dPvQwEoUxxw2y1lyGb4SGzKdMhiGBXUxIb69ac31usrF3+NlWF0LKSJbUEnTSe9ZcJxa3PLt5EJBjNHqhpBzCNBJHPcVP4jif6uLKyMgca7sCI1YA6x+lLyjKW6GoRikS7HAVEwrZGU+WoWGdgICiZ6lj1IJgCqxwi0LJe3d/sznXqM40B7g5SJ9ulWxmzKjNlJVyUYEj0Tm/s5gEnTXlyqVf4QjWs5iSde400+5oOHLplS38wk8Nq2c54zw5l9SCR/wCr+J/16UqTD5swX3AO46iDTfiwuYW61sfASSvMEHlUE3FuHXRuR/jTsa8OBGa9ppqmL7aw3q099vn0pkOHg6p/0nUfL+fpUq7hCUBYBiCNdj8zrW3C4ENKj0sNen22+9OwwNqxeTo0YdyjQ3oQ6E7qR3O2/wBKatgipBVsykTyP3jWm2C4CTbzs4Hc7GN5IP6/KmmM4KAlt1XcHbUEDmCI+9GxUtmCnJ1aFPDsD5hy5BlgrchQsW7gKOT2Acn5VyG7aZGZG0ZSVYf3lMH7iu9twm4bMIcqtOojNttMyB2rjnjS2BjsQRs7C7/+VVu//wBKHnleT5Ew+7uJaKKKGFPGOhru1jiq4XDYeyFllsJ+v8K4UROld+4l4bN0q4IAyoNdgIFL5JqOSLfr9jajcWV3iniV35ADp+tIsTjHcaaCeX871drHgwM0M+nbWmyeErK2yrl1UbmACx5biaNDNF72ZWOjkl122JNaorqmN8LWVKi3cQAgESuZtZGnU6bVLT+j204BzmefpAH2502skErbMvGc78J+Hxibp8yRatjM8GCeigxpz+QNOsTiEFmMgVVZltxOigEgAzPxOCfar1gOB2MKzi3JLrHqOhImNthvrXK/FGPQwlok5SZIECTG3Xbeks715FfA909Rg2uSHicWzuUQs+vp017AwN4q0+HvAttwt3G31VWki3bYFjE5gzbAiNQJI7Us4UpwloXW0uEZtd8skCAdjzPaKgjxS6glkD3C5cMxlZbf07fzyoawp329l/3BWXPKlre52HgRwtkRg8PAI3VDmIHNnOp+tasd4tVM5Kt6dACCJ+3WuK3PGeMJE33A5BfTA6ad6k3vFV63kC3maU1VoIGbkJmB9DWnVbciymr4OsYnjFq6pzsu2vKO/UiqlxnhitqsMpAMNM9NDA5z37VXLPGxdhXPlGCJUkhm5ZgTp33FTjxY2jleB0XXWd4jcRrS8nK/aHsU4OPsiTF4T1ad5HTfryqEbBmKd8VuhjmHOO/T7/nWFizn1571c20rItMpaWZ8DQgiO3Kf51qV4nxbXET0sBm5x8Xq2A/P2qRwvDwR7H8waxu4E3ViQPxDnvJEaDqR8u4pSGXdoclgaihthH/ZousqB86bWMSGTK0aSI17a6VX+E3SUg7rp+lTlGs8oH25fOaThLRNj08SnjWwr8RWLb5ABsQsxEjqPc/karmO4LkUtqMp27fqKtnEbOcHmQSQNvYewIFRuIiSByPI9SNflz+tPYMlpJM5vUYPabaEnBLpZWSeUa/b705wOEkLcWDGhFJMKoS5tAO4q0cJui08trbub9mr0fSZFoOF1MJJj61dItRqoykTG47nrU/w9GRVALGeXKdiTsDHWtTWFUZDqrepZPpJ5AkcqU4njlzDK627eSdWcfCCPedK53US9v2TeFao0y8HDpaXWAwBJbkO5kwK+ef6TLQGMUjXNYt6jnkL25+lsVdP/GOaReusykQUT05vdiNvaqb/AEjupu4ZlEKcNIG5jzb8SedYTbmrC6FGJUqKKKODPHMAmvp61dEICbayogsSSYGum2kV8wuNDXdsdcW7hMK7MuVrdthprJXMZPTWlc9a436/YLj3TJpxt/Dm6bl1FFy9lta6tG8AbAyAR2pxicHiMgXOpLTu208xOsVXH4vb/ZNcseYxcm16ACNZhSDA1IO8azXRrFhCqs8A9D15wT3qkktjSdFJ4b4bui9mZ1aDqVadenb2qw8Ya6luEGp0mQNOZ1PypvltW92ULOnv7daiY/jOHRXZWRnCkhdOXKmFNlVqfBS7iXHVyxfNDBQCBAiM7dpMcqSutq2tsvbAa2oAUD4njVmO57U8w/FmcXWtWVQkpJG3PSDoCddq1ZXuqwxFnzPSYYasCNoKTFc/Pncsuh8HSxY9MHPxKd4mxb3AERczBSzsDPpPLTaII+R61UrSjYH5VZLOA0BAylWJ5z/xVuHAVYyAP55V28XSulpo4PUdQtT1Fbt8PBkneNOlYtwxiZ1J5zz/AFq7WuBHkKlPwRUUZic5bVAJOWJMDm2u3YjejT6XHFe0Lx6iUvdRSMJw9yYyfQGam5SVggenUEztG3896u+AZbMsigNmCnONQB6vMkHbSMvbnS/FYe3nYHWTM/DoZ5c+VLzww0tU6GMeXIpJlLS8x0H3pvwgkNqOlLbVorcII0BIntrVn4Vg5YUjPHqxuh6U6nYztqAdCCazFsEyPYwZ+nepmI4eojTWOhrWmEjX6155+yz00JKcVZoSyASY+IffrW4J/P8APtW27b00E/KsMKZ2IInWsttqwiaSpGDYcqNNY3+/8KX4yw0A5ToZ2+v2qxJoJ5TB9j+tYG/Kn0gMSJPzG3uTW8eWmmLztqqKJxdCtx15SCI5A1KwF85ZiQIRx03g9v56014pgAAty58L28rH92CFzfIxW3g/DCroSAwb0sJ0PKfyn3rvdP1VROP1HTxkxtwzGrl8m7qN1PQHY99eX8KX+IrFnJ+1MggxtMjkGIkHsa3YzAjMEynIA3uB+Yj+ZqHxHgvmvmuXBmAAyiLjwOotiZjm2vWlXl7k7iZh0qSTZSDgMzEIpjlJ1j8qhePxF3Dp+5hUH1uXj+RFdHweFSzqQxIMZFUE+5DbDuQa5n/SDiM+OefwJZT5+WjN/mZqPgk5T38CuqjGMUkVyiiinRAK6fwjGeZw/CZwGRFuo2kkNbb9npmEjLB699SDzCrV4ZJu4PEWROZLtq8omNG/Z3NTt+GT3oOZKk/J/o3BlrwviK+It2DkFxj+EkKPT8KgwOVdDwmO84WrLZ2ygAvOpaNTpt9K4xZxP9WuhbqyykGAd9tz0Ecu9XXhHiS49hXUaq9xgqrObURIUydWaAemnQ3CSbtBIyXjydNscNQtqCcu07SfzrXxHw/baVCKs/iCj67UpteKXtLluW5uRmkCBHt1FK8B4ixbZktgsWJOZgSBPIdBUlGT5YSEZt2jy4bGGW4tu+1zNuAJAidxzEnkRFJsJj7Myb1y2RqRlED5TMU6bwy8m5ccyTrkSR3ESBFLPEmGdLOS0Rc038llZewZtKUngUsmpbjXckotJiNHBBMj1ksZmY5c/nvTS1iCFXK66ToRqemu3X7VSLPGX2yKYBHMQeXOttviLsIKA+0zXR7eVu4ukciWn/Lktp4gxPqDabwIB+ewG+taruKBIa4TGgUESTrMKNyTyao1rjdhMOyCyRcMGZzZu5LDT2pLieJuxHpBjbUz9V3rWTu7Ri/mDiocjy1xNmdjGWFOUuZbYwDzMxERWJuMxys4UjkF1k8paKW4bjSojBbQD+nIQSIP4jIE69KyweLuMbj3GAKgyNZa4TCjnOup7KaBLDkkt3/YZON7Ig3rgN1gNfU356Vb/CtksRNQOAeFXuEPc/ZpIgkakVd7GAw2GEi4xPes/wAzDCLjywz6XLJp0b8eVGhECNSNaU3Cs/HJ6DMfsNKbK1q6haTz6naDy33rTaVfwx+X2rg5ZRb2TOzhk47XwLnss0AHSdiND3I0OlYYa4jgm2xIUw0jKBvzPLT7ipONvPByq4PIADMe4JJyjvE0ow3CHb4xcC75Tc0J6wOc0NaIxesZ1yfAzweLtsXti4pYAEidue/PTccq9yKfhOb2Bj61jgOArbbPbUBx3kfOnAwLwSwzcxCx/Gl5Zce2hMz3NL3ZU+MP6ocHJlZGjo2bWOoJ+wryxxKHu+UdCy3ACPwXEUOPcNl+lafFfEPKYq1s5txPpGXoVOu/Pb571jAcbCtDm1bOaM0TAM5hBaCI0k9RXUwQk4bi+aULVHUsbhtBeJhMgLGJGgMj59PaqZx3juHvj0edbcj1sIAaNmZRqdPtU5Xd7ODuPfdfOL65gohizqNDoACF20queJcEEcgXVeVJkksI56wdf9KNiSxt0Lzk3D4DPw/xkOq2DHmSEVzr6SdZB6Cde9cv41jPOxF66Nrl244/wliV/wAsCukYk2MPw9r9szeFtlkTAZ/2a7gbFw23I1yoCncFNuQn1EuEe0UUUyKhTbwrjRaxKZ/7N5tXOhR9NewbK3/DSmvCKzKOpNMtOiz4vhly2z5iBlZgCRLNGg35dOdS/COOyqysWCsQuVVHq1BBzn4SPUYFbRif6xh0umDAyXRJH7VYGb/iQg/UUisW1kAZwqliCAG5roRodz16b0vCTp3yjbVbnSeGeIwTd85lRWcujM05l2gGP7vLnMxNR08RmyxfD3m65QGb65hFUjFgrObK7EnYlZSA0g6DpoADuNRTrgeKUGwFBYXFaVbUQs6aGQNDqTymt1KgscngWn/xDib6T6GgfCbrKTPONvl96VPxp3ZUxFq4DJCgepefwye29PeLot7DDJbKNpGdMpLabPoJgH3pZ4ew7O7EZ80ZVcN8J5iSDGke4B+cTkuDbdbFf4lw+2HL2SSDqywQROvMfStSWXykoMw5kDUdmA1X8j3p1jsK1toYsSZJkGN+p35axzqRwe01m8t9PVlOqnmPxD2ImnMMm1uI5asrKIf+9byqkcwdNI0/Ouz4jhmFvSTYQbEaRoYg6R1rS2Dw2HsPeSxbAVGfUSdASok9aL/ISXAJQtnLOH4azJbEOQAvoAAOc6giTtA+dSuGcftoVCYdC4MhnJbXkQu0x1pQMNcvEvcJ9TEyfyHIDsKsvCeGC3qtvMTENER7dfekOofddpP7HUwR0JLbf/YzxfEsVfHqyiOkCOdJrtxmMSzt0UE/lTJuHXSrNdzKnJQNe0d62YPF8UtWwLFq2Lc6DIquQOrLEsfYmllixRXmw+TJOqjwT+A4tksgD4vWwDQIY6AHXU+n9K3C6zKXIiQBock6DUHU67/SovB1zhmxGDe3qCz3HZ5Yn4UQAMTz20pZhMzDE3bxK28reQqsVgCAhiTIOdDqTvWJY8O1oxDJKLbu7NXEMZfRxDSOSyT7ToC3vTLhGPu3J8ySQdyco9iFAJ+vSofizgbIFZLhKwbktoQFEjUfw5VXX8QYk2/VzZrchYllMH1baaa96rsY8nBtdRT3Rf14gASM4BXU5BLctI1NT8P4jsBM3mjaYnU9o69q5/4VxGQuXK5yDDBiSNCuWfrNJ0xlpXLicwhWSdBDBjAOkSCsdqFLosVFT6nU90dC4jxOxigXuZMoIRJCZwWhWYhuxKjcaE6yIrA4Qi4gOoUoqxbkM2pJJnWJgKNIG+lJMf4oZ1b0qsFdQIbQzqZ6CmmL8R23KgPlUNabMM0xJzjeJAjl1rePFJehO/iS2Gvi+4fKwys7KFuxGVcoACmQsTIDc+lIuJWgHuKoIyvcBYXQCADpPI6D8JOhJNe+L8XN91Rsy55BBmSFQbARyH+taOHWhdxDXLp9CzeuMegUMZ6ieXMA1JLZsDObbpC3xvislmxhgMrEC9dGZm1AKJJbn8Zj/DVPqZxfiDYi9cvNoXaQOijRV+SgCodP4YaIJCs5W7CiiiimAoooqEHHhfiK2rhS7/ZXQFbs34H+R+xPSpnFuHPadZ+AHJmbWTJ1KjrqardWThuLN+2FILXbI0BPx2x/+y/cUtlhUtS+YRbqhfiPUBprmK6DkPczOtMsDxBy9uCnpDprCA6NvHPUaiDMVnxS+kgHD+WwgsdZMT8MHnzO5rXwe4lu5Za9mCS/bLmBAb06wDr1or4WxmKtnTPC/E7pteS6pzJCtkJVjoQANp5mZ11pk165ZtZUtKo9RLSDAJmJMGBP+tUIWwt23dtsVQkAFdJX0k6R76a7jXpZsHirFz1Ncu5CxVGJhDr6dtYMdqD8hhpxRLGJDliLAlF3vMxExIgEHWY7aiorYvGMPKItwJUMAIynWATpy6U2xOD80Am/BdTmlgxkEZRpIIBnpWs8FdgqreUoAegOb907kLp9/pupVsBH2AYiBqSbQkn95IGveZrzjLK1l0f4chB9syDl3rdw/BFFQTmhXk7zm1/OoPiHDP5FzLMlBynXzFJ27Cmpe5tzQoveKjhbtq25VQFAb1BpIOusE846UcVbNiU8nPJe2My6FkdWMLOkjKIH96K08K4XiHOU4d3TWfSQCdN3MHlsD2ovcHxFq6igMHzK6hZIUr8Gp0kQfrXLbySl7Vs6Ckq2JmGu30Ny7n85UuMhttKmVNwAbmDCBp7+1NOO42275ba3VbUaXDbXWJJM5SOw1Ota8B4WxOtxrhDNlkKusAZAehOQka1p4p4Xu+uXvFJBX0yxaCPUB0mJFRx08m9Toyv8RRbVvyi7ToqN6mDEFszMd2LHQAwPUdSRWrxdat3cPnCsALaZcpEKzFCoaOQkb8o5jSDgfDOIzhT5gQnMpDZfUvTMNx0MbGnXEvDz20l710AsjGEVxmkH1AmDDCdqxJlKRTL6uyi2+Ie6mX1BZLIsEnRugLSJM6jnUnw5hC7tYQK85mhpBOihlVuR/EJHWrLb4JfxCN5N6z6ozk2TaYnTRmWZOg1H8akr4ZxFu3b8pUW6urOHkFhs3qAOoJHsI51N+UWqKNx/ww6O3l2zbLPIzNG8nKI0bbQ6chzFLTwm/wCY6soLooLKdWggfoflV/4lxHHYc/8AxNzDvIDKMskAMByCdR15/KtcP4h53E2z3nRHZk0AzECciHKJAEySeQOu1SOWae9EqJVOJ4NraMHQp8J337/z3qKuHY29ASxZYAGpGo0jnXTMRZwDLlCLeJE57juvPZxoxA3metQkwuHtqc3kpmgohuNlAJjOssWg/KetE7rp7GHiV+ggTgrEOXPliRkzhpYtMgwDMDr/AKVH8WuMJY/qgabt0h7xHK2PgTtMAke/WrHj8XawdkYlsrNJFhBIzXds8aeldevMzMTyzF4l7rtcuNmdyWY9SfyHblU6eMsjuXC/v9FZGoqkaqKKK6AuFFFFQgUUUVCBWdm8yMGUkMpkEcjWFFUWWh8U2Iti5bIBQHzE/d3JZZ/CenLaltsAqSzRlGi/vExoZPb8qX4TEtacOhgj6EcwRzB6U0xIW+pe0AG3e3zB2leq/lQ607eBv3viMsPiDbVQZi4GgA/ADEQT/h19633OIOPWmZlykhiSRIO+0qYmdefKlAxuwAnSNZ3ynn2mK24DEr+ztsYU7nodRHsYFaxq3TKUnRe/DfFAbKZnVRnCie8ajtv966DwLEYZPiuox9j/ABrjeNsw8WZ/C0A6mQCT9NO81JwuM1MmIk69p7jpTKjBx8jMrPoS01oiViP561rxS2mUhiNdNa5Rwjj5yegn59Of4v0rTxjjrk7sPrz/AODv2ql0t7qWwLuO6ovGOwKK02sR5e+ggz7gmOdK8dhUgPcu5jMF2bKOsBdvlXOm42+2b7VqPEydyOmv+tYfSvwCKT8S54O95TsyXrgBOig6cwdQVB+lS7fFmLQ7Nln98t8/iEH61z04816Md/Ov8a2ula5Najqj4i8CHtZmtDchhI7mSsD/AKq0cS45ctqpOS6r6AjMD7ZuR+Rrn2D46yKywGQ7glojSdiJms+B8bSz5YIJXzZgmQJUxMyAAdZAnT2pbNhyQVplpoufEuMYu2mZbQtgCS2eT9DB2jrVRs4/F4xzmuvl5mCQBz3gDSedMvFXiCbYtW7nMmbe0GSVOsxLAjaNtY1o9jHsMrqQGFzWJkiOs7anSRSlyTdm2kNsYs2hBJ0LGSJk5jA1iNBFLeF5TiUSYzMFJ00BPq2X7DfSmuJ9algQMuTQgbCQw07RoKiYCyli4HuKrEqJDD0+okfURv1M67UPCm1bCT8KGXiCxmfPbtkAyQ4VzvJI0gjXTTSpnEeGWVtWsViGItf1bD+nKsvCmEVozfEDOxIMTzEDErZtjzbjMlhdFUsS13TQWweXKdPzNUzxBx25imBb020EW7Y+FV2+sc63i1TtLjxf4/7YzkqPJj4g40+Lum4+gAyog2RBso/X9AAAtoop6MVFUgDdhRRRWigoooqECiiioQ9NeVkDpWNRkCs7V1lIZSVYbEb1hRUIN0xCXtDFu4d+SP8A+0/ateLw2RgpBB03/SllTsLxNlARwLlv91tx/hbcflVK1watPkcWscyXlLfCYg6fh0kdI2+VPbWJS7YfYXCzMDvIkgoenWq/i2tYlV8ohWURkYwTufTy+VecKxAw9wi4rCVg/XSBzq4U1v5UW0x7wa6qL5eV83qmfhHQd/yrDGXRpI19vz1rTh+MBiygEmDDCYjrFY4oguGYZRK6HeCIk9yaLDqYxWmzOkiM+sVqs3c09jUnDWPMvKo/EwH5yfpWvE4cW8QU/DmMd1nqT8qHLq4qdG9DZ5eUjTsD8onnWi1cJYDrt9ancTtkguQMuoB22HL2qHg19SsZyqD6uU6n9RVQ6y8ak+SsmKpUbQ58u4y6xl+k6/lQ9/8AZxOpbadNhr03+tYYZ81u5Bj1KJBjQyI+hqdw62rYe+0aPcCqTGgGunzI+lLZuobT+RcIECGdraoJzHTb4tYE/St/EuCnzMlraVUKNWZo+IKNxoasSWlUKsA5Pz5xz58qRYu8LV03GcJpAA1cgbQo7RrSePqO7Nuv2MdtKO4x4Xhws22Itm4CpZgYGUg+qB8WkAd9dKi8X4hZsN6gHdfhtqZE7BrjQJ3J2nU7iIV8a8YX7wCBmCAQCTLR8tF+X1quU52pZHc+PIC5pbIlcT4jcvvnumTsANAo6KOQqLRRTCSSpAm75CiiirKCiiioQKKKKhAoooqECiivKhD2gCvK9FQgUV5XtQsKnWOK3FEEh1/dcZh99ag0VTSfJE6H+B4zZBl7RVtwyGYPUDSmJ4jZuyfNGYkEZhlO87nb5CqfXlBlgi3abNrI0dC8NKqXHdnQ5hCkGYBMnT5DnUbjGHZ8StxVkSZ20jQfLntVHrIXG/eP1NLvo3q1avp+zayryL3xDClsOgUS0NKyJBYidhGy9edQzgXFlFmCAQQxVYJJM7kEaAfSqgbjdT9TWEUZdO0qv6FPIruiz4kWkGTzrYEKTHrbMBr8IPU/avb3iG0qC3aR2UQdTlUkADUanYdKq9e1a6ePjuZ7j8ENcb4gvXNiEB/c0PzbelRM770UUaMIxVRVGXJvkKK8mva0UFFFFQoKKKKhAoooqECiiioQ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25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097950"/>
              </p:ext>
            </p:extLst>
          </p:nvPr>
        </p:nvGraphicFramePr>
        <p:xfrm>
          <a:off x="107504" y="332656"/>
          <a:ext cx="9036496" cy="6192688"/>
        </p:xfrm>
        <a:graphic>
          <a:graphicData uri="http://schemas.openxmlformats.org/drawingml/2006/table">
            <a:tbl>
              <a:tblPr firstRow="1" firstCol="1" bandRow="1"/>
              <a:tblGrid>
                <a:gridCol w="1403648"/>
                <a:gridCol w="2664296"/>
                <a:gridCol w="2376264"/>
                <a:gridCol w="2592288"/>
              </a:tblGrid>
              <a:tr h="172819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Дата. 2013год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</a:rPr>
                        <a:t>Любовь и благодарность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</a:rPr>
                        <a:t>Не обращаю внимания на банку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Ты  мне 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противна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апреля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2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7" name="Picture 1" descr="DSC058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92896"/>
            <a:ext cx="7283789" cy="369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03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091615"/>
              </p:ext>
            </p:extLst>
          </p:nvPr>
        </p:nvGraphicFramePr>
        <p:xfrm>
          <a:off x="1" y="188639"/>
          <a:ext cx="8892478" cy="5040561"/>
        </p:xfrm>
        <a:graphic>
          <a:graphicData uri="http://schemas.openxmlformats.org/drawingml/2006/table">
            <a:tbl>
              <a:tblPr firstRow="1" firstCol="1" bandRow="1"/>
              <a:tblGrid>
                <a:gridCol w="1475655"/>
                <a:gridCol w="2297914"/>
                <a:gridCol w="2636951"/>
                <a:gridCol w="2481958"/>
              </a:tblGrid>
              <a:tr h="1656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апреля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апреля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 апреля 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49" name="Picture 9" descr="DSC0589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517" y="332656"/>
            <a:ext cx="1911446" cy="133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DSC05911 - ко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293" y="332656"/>
            <a:ext cx="1898400" cy="13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DSC0589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601" y="332656"/>
            <a:ext cx="1651237" cy="13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DSC059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020" y="1972473"/>
            <a:ext cx="2019682" cy="15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SC059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292" y="1978029"/>
            <a:ext cx="2057837" cy="154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SC0597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053" y="1978029"/>
            <a:ext cx="1930335" cy="155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SC05978 - копи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020" y="3683624"/>
            <a:ext cx="1884521" cy="13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DSC0602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195" y="3683624"/>
            <a:ext cx="2076934" cy="142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 descr="DSC05978 - копия (2)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675" y="3690756"/>
            <a:ext cx="2083089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183541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200" b="1" dirty="0">
                <a:solidFill>
                  <a:srgbClr val="4E67C8">
                    <a:lumMod val="75000"/>
                  </a:srgbClr>
                </a:solidFill>
                <a:latin typeface="Times New Roman"/>
                <a:ea typeface="Times New Roman"/>
              </a:rPr>
              <a:t>Вода под действием эмоционального состояния </a:t>
            </a:r>
            <a:r>
              <a:rPr lang="ru-RU" sz="3200" b="1" dirty="0" smtClean="0">
                <a:solidFill>
                  <a:srgbClr val="4E67C8">
                    <a:lumMod val="75000"/>
                  </a:srgbClr>
                </a:solidFill>
                <a:latin typeface="Times New Roman"/>
                <a:ea typeface="Times New Roman"/>
              </a:rPr>
              <a:t>человека и его мыслей, </a:t>
            </a:r>
            <a:r>
              <a:rPr lang="ru-RU" sz="3200" b="1" dirty="0">
                <a:solidFill>
                  <a:srgbClr val="4E67C8">
                    <a:lumMod val="75000"/>
                  </a:srgbClr>
                </a:solidFill>
                <a:latin typeface="Times New Roman"/>
                <a:ea typeface="Times New Roman"/>
              </a:rPr>
              <a:t>изменяется.</a:t>
            </a:r>
            <a:endParaRPr lang="ru-RU" sz="3200" b="1" dirty="0">
              <a:solidFill>
                <a:srgbClr val="4E67C8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29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encrypted-tbn2.gstatic.com/images?q=tbn:ANd9GcQxpYSKm6kyxlYtbDM0KPwNrfvOp5fedX2zUE40I2OMVLTGpgw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172"/>
            <a:ext cx="9144000" cy="686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28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encrypted-tbn0.gstatic.com/images?q=tbn:ANd9GcStf4wRm18FBvVNEiSEXDZl50B25d9Bi4nvWOpMxbSmFsGHZwONS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9" y="34924"/>
            <a:ext cx="8816424" cy="641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54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encrypted-tbn2.gstatic.com/images?q=tbn:ANd9GcQrmVsfhmAY2cD2RlS-U4lnRogHDsv3g3bJxt6rlqbS2PQmWszE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065" y="0"/>
            <a:ext cx="6032193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6696744" cy="33123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9600" b="1" i="1" dirty="0" smtClean="0">
                <a:solidFill>
                  <a:schemeClr val="accent2">
                    <a:lumMod val="50000"/>
                  </a:schemeClr>
                </a:solidFill>
              </a:rPr>
              <a:t>ТАЙНЫ ВОДЫ</a:t>
            </a:r>
            <a:endParaRPr lang="ru-RU" sz="9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373216"/>
            <a:ext cx="8712968" cy="1112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Bef>
                <a:spcPts val="1000"/>
              </a:spcBef>
              <a:spcAft>
                <a:spcPts val="600"/>
              </a:spcAft>
              <a:tabLst>
                <a:tab pos="3829050" algn="l"/>
              </a:tabLst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Автор :Третьякова Наталья Ивановна, 9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класс</a:t>
            </a:r>
          </a:p>
          <a:p>
            <a:pPr algn="r">
              <a:lnSpc>
                <a:spcPct val="115000"/>
              </a:lnSpc>
              <a:spcBef>
                <a:spcPts val="1000"/>
              </a:spcBef>
              <a:spcAft>
                <a:spcPts val="600"/>
              </a:spcAft>
              <a:tabLst>
                <a:tab pos="3829050" algn="l"/>
              </a:tabLs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Руководитель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Краснопевцева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Светлана Михайловна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825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encrypted-tbn3.gstatic.com/images?q=tbn:ANd9GcRfy1sKGaTynwXseVsZBaP9ci7zlKLEmHtfHPgaoocvd2TojFXoUNPaf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478" y="389064"/>
            <a:ext cx="4164970" cy="339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9154" y="260648"/>
            <a:ext cx="85633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Комплексно 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изучить воду и ответить на вопрос, что важнее 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состав 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воды или ее структура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lang="ru-RU" sz="3200" b="1" dirty="0"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693" y="1830308"/>
            <a:ext cx="8892480" cy="5024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Задачи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a typeface="Times New Roman"/>
              <a:cs typeface="Times New Roman"/>
            </a:endParaRPr>
          </a:p>
          <a:p>
            <a:pPr marL="342900" lvl="0">
              <a:buFont typeface="+mj-lt"/>
              <a:buAutoNum type="arabicPeriod"/>
              <a:tabLst>
                <a:tab pos="5715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Исследовать 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свойства питьевой воды.</a:t>
            </a:r>
            <a:endParaRPr lang="ru-RU" sz="2800" b="1" dirty="0">
              <a:ea typeface="Times New Roman"/>
              <a:cs typeface="Times New Roman"/>
            </a:endParaRPr>
          </a:p>
          <a:p>
            <a:pPr marL="342900" lvl="0">
              <a:buFont typeface="+mj-lt"/>
              <a:buAutoNum type="arabicPeriod"/>
              <a:tabLst>
                <a:tab pos="5715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Познакомится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лечебными свойствами воды.</a:t>
            </a:r>
            <a:endParaRPr lang="ru-RU" sz="2800" b="1" dirty="0">
              <a:ea typeface="Times New Roman"/>
              <a:cs typeface="Times New Roman"/>
            </a:endParaRPr>
          </a:p>
          <a:p>
            <a:pPr marL="342900" lvl="0">
              <a:buFont typeface="+mj-lt"/>
              <a:buAutoNum type="arabicPeriod"/>
              <a:tabLst>
                <a:tab pos="5715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Собрать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информацию о воде, находящейся в контакте с </a:t>
            </a:r>
            <a:r>
              <a:rPr lang="ru-RU" sz="2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шунгитом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доказать целесообразность его использования в качестве фильтра.</a:t>
            </a:r>
            <a:endParaRPr lang="ru-RU" sz="2800" b="1" dirty="0">
              <a:ea typeface="Times New Roman"/>
              <a:cs typeface="Times New Roman"/>
            </a:endParaRPr>
          </a:p>
          <a:p>
            <a:pPr marL="342900" lvl="0">
              <a:buFont typeface="+mj-lt"/>
              <a:buAutoNum type="arabicPeriod"/>
              <a:tabLst>
                <a:tab pos="5715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Изучить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научные факты о «живой» и «мертвой» воде. Изучить научные факты, свидетельствующие о наличии у воды памяти и ее структуре. Провести опыты, доказывающие влияние эмоционального состояния человека на воду. </a:t>
            </a:r>
            <a:endParaRPr lang="ru-RU" sz="2800" b="1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4214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96448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    «</a:t>
            </a:r>
            <a:r>
              <a:rPr lang="ru-RU" sz="2800" b="1" dirty="0"/>
              <a:t>Вода! У тебя нет ни вкуса, ни цвета, ни запаха, тобой наслаждаешься, не понимая, что ты такое. Ты не просто необходима для жизни, ты и есть жизнь. С тобой во всем существе разливается блаженство, которое не объяснить только лишь нашими пятью чувствами… Ты - величайшее в мире богатство… Можно умереть подле источника, если в нем есть примесь магния. Можно умереть в двух шагах от солончакового озера. Можно умереть, хоть и есть 2 литра росы, если в нее попали какие-то соли. Ты не терпишь примесей, не выносишь ничего чужеродного, ты божество, которое так легко спугнуть. Но ты даешь нам бесконечно простое счастье»</a:t>
            </a:r>
          </a:p>
          <a:p>
            <a:pPr algn="r"/>
            <a:r>
              <a:rPr lang="ru-RU" sz="2800" b="1" dirty="0"/>
              <a:t> </a:t>
            </a:r>
            <a:r>
              <a:rPr lang="ru-RU" sz="2000" b="1" dirty="0"/>
              <a:t>Антуан де Сент-Экзюпери. </a:t>
            </a:r>
          </a:p>
        </p:txBody>
      </p:sp>
    </p:spTree>
    <p:extLst>
      <p:ext uri="{BB962C8B-B14F-4D97-AF65-F5344CB8AC3E}">
        <p14:creationId xmlns:p14="http://schemas.microsoft.com/office/powerpoint/2010/main" val="20054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берег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8C8F9E"/>
              </a:clrFrom>
              <a:clrTo>
                <a:srgbClr val="8C8F9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7" r="8768"/>
          <a:stretch>
            <a:fillRect/>
          </a:stretch>
        </p:blipFill>
        <p:spPr bwMode="auto">
          <a:xfrm>
            <a:off x="-396552" y="404664"/>
            <a:ext cx="3987548" cy="51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SC042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79072"/>
            <a:ext cx="3096344" cy="484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0996" y="404664"/>
            <a:ext cx="55530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Шунгит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 – даритель и хранитель здоровья». 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67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шунгит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930" y="4020734"/>
            <a:ext cx="5979070" cy="279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548680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chemeClr val="accent1">
                    <a:lumMod val="75000"/>
                  </a:schemeClr>
                </a:solidFill>
              </a:rPr>
              <a:t>Шунгит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 – чудо-камень – настоящий природный фильтр воды! 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93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03" y="84001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</a:rPr>
              <a:t>Ш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унгит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является самым эффективным веществом для очистки водопроводной воды, обладает бактерицидными свойствами. </a:t>
            </a:r>
            <a:endParaRPr lang="ru-RU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Благодаря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этим свойствам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</a:rPr>
              <a:t>шунгит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 можно использовать: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/>
              <a:t>в подготовке питьевой воды высокого качества в проточных системах любой производительности, в колодцах. С помощью </a:t>
            </a:r>
            <a:r>
              <a:rPr lang="ru-RU" sz="2800" dirty="0" err="1"/>
              <a:t>шунгитов</a:t>
            </a:r>
            <a:r>
              <a:rPr lang="ru-RU" sz="2800" dirty="0"/>
              <a:t> наиболее просто и экономично можно решить проблему водоснабжения во многих проблемных регионах; 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/>
              <a:t>в очистке городских бытовых, промышленных стоков от многих вредных веществ; 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/>
              <a:t>в подготовке воды бассейнов. </a:t>
            </a:r>
          </a:p>
        </p:txBody>
      </p:sp>
    </p:spTree>
    <p:extLst>
      <p:ext uri="{BB962C8B-B14F-4D97-AF65-F5344CB8AC3E}">
        <p14:creationId xmlns:p14="http://schemas.microsoft.com/office/powerpoint/2010/main" val="229933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90283" y="764704"/>
            <a:ext cx="3346704" cy="639762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Живая вода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5264820" y="764704"/>
            <a:ext cx="3346704" cy="639762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Мертвая вода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Живая вода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"/>
          <a:stretch>
            <a:fillRect/>
          </a:stretch>
        </p:blipFill>
        <p:spPr bwMode="auto">
          <a:xfrm>
            <a:off x="683568" y="1844824"/>
            <a:ext cx="3911402" cy="387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Мертвая вода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872" y="1844824"/>
            <a:ext cx="3764600" cy="387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74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encrypted-tbn1.gstatic.com/images?q=tbn:ANd9GcSwlXINj97LDCxUPEkEy4nnS730Lbart1fRcJ6EmhneP9q8dG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56110"/>
            <a:ext cx="2984855" cy="298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0428" y="980728"/>
            <a:ext cx="5536027" cy="1647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bg2">
                    <a:lumMod val="50000"/>
                  </a:schemeClr>
                </a:solidFill>
              </a:rPr>
              <a:t>ОПЫТ № 1</a:t>
            </a:r>
            <a:br>
              <a:rPr lang="ru-RU" sz="6000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6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861048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Цель: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 пронаблюдать прорастание горошин,  замоченных в “мертвой” и “живой” водах. 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9577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117</TotalTime>
  <Words>608</Words>
  <Application>Microsoft Office PowerPoint</Application>
  <PresentationFormat>Экран (4:3)</PresentationFormat>
  <Paragraphs>65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Презентация PowerPoint</vt:lpstr>
      <vt:lpstr>ТАЙНЫ ВОДЫ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ОПЫТ № 1 </vt:lpstr>
      <vt:lpstr>Презентация PowerPoint</vt:lpstr>
      <vt:lpstr>Презентация PowerPoint</vt:lpstr>
      <vt:lpstr>Презентация PowerPoint</vt:lpstr>
      <vt:lpstr>ОПЫТ № 2</vt:lpstr>
      <vt:lpstr>Презентация PowerPoint</vt:lpstr>
      <vt:lpstr>ОПЫТ № 3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Localhost2</cp:lastModifiedBy>
  <cp:revision>11</cp:revision>
  <dcterms:modified xsi:type="dcterms:W3CDTF">2014-02-11T03:45:00Z</dcterms:modified>
</cp:coreProperties>
</file>