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2"/>
  </p:notesMasterIdLst>
  <p:sldIdLst>
    <p:sldId id="266" r:id="rId2"/>
    <p:sldId id="257" r:id="rId3"/>
    <p:sldId id="268" r:id="rId4"/>
    <p:sldId id="261" r:id="rId5"/>
    <p:sldId id="264" r:id="rId6"/>
    <p:sldId id="269" r:id="rId7"/>
    <p:sldId id="267" r:id="rId8"/>
    <p:sldId id="262" r:id="rId9"/>
    <p:sldId id="263" r:id="rId10"/>
    <p:sldId id="270" r:id="rId11"/>
  </p:sldIdLst>
  <p:sldSz cx="9144000" cy="6858000" type="screen4x3"/>
  <p:notesSz cx="6858000" cy="97107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88" autoAdjust="0"/>
    <p:restoredTop sz="94643" autoAdjust="0"/>
  </p:normalViewPr>
  <p:slideViewPr>
    <p:cSldViewPr>
      <p:cViewPr varScale="1">
        <p:scale>
          <a:sx n="70" d="100"/>
          <a:sy n="70" d="100"/>
        </p:scale>
        <p:origin x="-51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3541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40" d="100"/>
          <a:sy n="40" d="100"/>
        </p:scale>
        <p:origin x="-2366" y="-72"/>
      </p:cViewPr>
      <p:guideLst>
        <p:guide orient="horz" pos="3059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553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553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FE578A-3B0D-4CDF-A370-F4BB53D38741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001713" y="728663"/>
            <a:ext cx="4854575" cy="36417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612601"/>
            <a:ext cx="5486400" cy="436983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223516"/>
            <a:ext cx="2971800" cy="4855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9223516"/>
            <a:ext cx="2971800" cy="4855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056D3DA-3C35-468B-8327-73BDE15A20E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71004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78083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390087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558201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9890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517347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369633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060395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96632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28894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54429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576463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CC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355274-A734-41FB-BC4B-B3F8CF1F8E3B}" type="datetimeFigureOut">
              <a:rPr lang="ru-RU" smtClean="0"/>
              <a:t>06.02.2012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5D76F-5E98-4341-92D5-56860ED500D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44444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____Microsoft_Word1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CC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marL="0" indent="0">
              <a:buNone/>
            </a:pPr>
            <a:endParaRPr lang="ru-RU" dirty="0"/>
          </a:p>
        </p:txBody>
      </p:sp>
      <p:graphicFrame>
        <p:nvGraphicFramePr>
          <p:cNvPr id="5" name="Объект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25137954"/>
              </p:ext>
            </p:extLst>
          </p:nvPr>
        </p:nvGraphicFramePr>
        <p:xfrm>
          <a:off x="0" y="72008"/>
          <a:ext cx="9129438" cy="717341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2" name="Документ" r:id="rId3" imgW="6260802" imgH="3654757" progId="Word.Document.12">
                  <p:embed/>
                </p:oleObj>
              </mc:Choice>
              <mc:Fallback>
                <p:oleObj name="Документ" r:id="rId3" imgW="6260802" imgH="3654757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0" y="72008"/>
                        <a:ext cx="9129438" cy="717341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4242461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210146"/>
          </a:xfrm>
        </p:spPr>
        <p:txBody>
          <a:bodyPr/>
          <a:lstStyle/>
          <a:p>
            <a:pPr algn="l"/>
            <a:r>
              <a:rPr lang="ru-RU" dirty="0" smtClean="0"/>
              <a:t>                  ИТОГИ УРОКА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 smtClean="0"/>
          </a:p>
          <a:p>
            <a:r>
              <a:rPr lang="ru-RU" dirty="0" smtClean="0"/>
              <a:t>Сегодня мы вспомнили</a:t>
            </a:r>
          </a:p>
          <a:p>
            <a:endParaRPr lang="ru-RU" dirty="0"/>
          </a:p>
          <a:p>
            <a:r>
              <a:rPr lang="ru-RU" dirty="0" smtClean="0"/>
              <a:t>Мы научились</a:t>
            </a:r>
          </a:p>
          <a:p>
            <a:endParaRPr lang="ru-RU" dirty="0"/>
          </a:p>
          <a:p>
            <a:r>
              <a:rPr lang="ru-RU" dirty="0" smtClean="0"/>
              <a:t>Мне понравилось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613231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\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-108520" y="-247570"/>
            <a:ext cx="9252520" cy="7105569"/>
          </a:xfrm>
          <a:ln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marL="0" indent="0">
              <a:buNone/>
            </a:pP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             </a:t>
            </a:r>
          </a:p>
          <a:p>
            <a:pPr marL="0" indent="0">
              <a:buNone/>
            </a:pP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              </a:t>
            </a:r>
            <a:r>
              <a:rPr lang="ru-RU" sz="1700" b="1" dirty="0" smtClean="0">
                <a:latin typeface="Times New Roman" pitchFamily="18" charset="0"/>
                <a:cs typeface="Times New Roman" pitchFamily="18" charset="0"/>
              </a:rPr>
              <a:t>Домашнее задание</a:t>
            </a:r>
            <a:endParaRPr lang="ru-RU" sz="1700" b="1" dirty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700" b="1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                   </a:t>
            </a:r>
            <a:r>
              <a:rPr lang="en-US" sz="1700" b="1" dirty="0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ru-RU" sz="17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b="1" dirty="0">
                <a:latin typeface="Times New Roman" pitchFamily="18" charset="0"/>
                <a:cs typeface="Times New Roman" pitchFamily="18" charset="0"/>
              </a:rPr>
              <a:t>вариант:</a:t>
            </a:r>
          </a:p>
          <a:p>
            <a:pPr marL="0" indent="0">
              <a:buNone/>
            </a:pP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1.</a:t>
            </a:r>
            <a:r>
              <a:rPr lang="ru-RU" sz="1700" u="sng" dirty="0">
                <a:latin typeface="Times New Roman" pitchFamily="18" charset="0"/>
                <a:cs typeface="Times New Roman" pitchFamily="18" charset="0"/>
              </a:rPr>
              <a:t>Зима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bl" dirty="0" smtClean="0">
                <a:latin typeface="Times New Roman" pitchFamily="18" charset="0"/>
                <a:cs typeface="Times New Roman" pitchFamily="18" charset="0"/>
              </a:rPr>
              <a:t>чувствовалась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otDash" dirty="0"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коротком</a:t>
            </a:r>
            <a:r>
              <a:rPr lang="ru-RU" sz="1700" u="dotDash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otDash" dirty="0" smtClean="0">
                <a:latin typeface="Times New Roman" pitchFamily="18" charset="0"/>
                <a:cs typeface="Times New Roman" pitchFamily="18" charset="0"/>
              </a:rPr>
              <a:t>дне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u="dotDash" dirty="0" smtClean="0">
                <a:latin typeface="Times New Roman" pitchFamily="18" charset="0"/>
                <a:cs typeface="Times New Roman" pitchFamily="18" charset="0"/>
              </a:rPr>
              <a:t>запахе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снега, рано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зажигавшихся сигнальных </a:t>
            </a:r>
            <a:r>
              <a:rPr lang="ru-RU" sz="1700" u="dotDash" dirty="0">
                <a:latin typeface="Times New Roman" pitchFamily="18" charset="0"/>
                <a:cs typeface="Times New Roman" pitchFamily="18" charset="0"/>
              </a:rPr>
              <a:t>фонарях</a:t>
            </a:r>
            <a:r>
              <a:rPr lang="ru-RU" sz="1700" u="dotDash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2.Ни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верёвки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ни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крючки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ни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лестницы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1700" u="dbl" dirty="0" smtClean="0">
                <a:latin typeface="Times New Roman" pitchFamily="18" charset="0"/>
                <a:cs typeface="Times New Roman" pitchFamily="18" charset="0"/>
              </a:rPr>
              <a:t>не </a:t>
            </a:r>
            <a:r>
              <a:rPr lang="ru-RU" sz="1700" u="dbl" dirty="0">
                <a:latin typeface="Times New Roman" pitchFamily="18" charset="0"/>
                <a:cs typeface="Times New Roman" pitchFamily="18" charset="0"/>
              </a:rPr>
              <a:t>помогали добраться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до дна пещеры. </a:t>
            </a:r>
          </a:p>
          <a:p>
            <a:pPr mar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3. 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ночь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дали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горы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звёзды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туманы 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bl" dirty="0" smtClean="0">
                <a:latin typeface="Times New Roman" pitchFamily="18" charset="0"/>
                <a:cs typeface="Times New Roman" pitchFamily="18" charset="0"/>
              </a:rPr>
              <a:t>казались прелестными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.     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х</a:t>
            </a:r>
            <a:endParaRPr lang="ru-RU" sz="17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. Тускло </a:t>
            </a:r>
            <a:r>
              <a:rPr lang="ru-RU" sz="1700" u="dbl" dirty="0">
                <a:latin typeface="Times New Roman" pitchFamily="18" charset="0"/>
                <a:cs typeface="Times New Roman" pitchFamily="18" charset="0"/>
              </a:rPr>
              <a:t>белел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снег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u="wavy" dirty="0">
                <a:latin typeface="Times New Roman" pitchFamily="18" charset="0"/>
                <a:cs typeface="Times New Roman" pitchFamily="18" charset="0"/>
              </a:rPr>
              <a:t>за ночь успевший запорошить </a:t>
            </a:r>
            <a:r>
              <a:rPr lang="ru-RU" sz="1700" u="wavy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wavy" dirty="0">
                <a:latin typeface="Times New Roman" pitchFamily="18" charset="0"/>
                <a:cs typeface="Times New Roman" pitchFamily="18" charset="0"/>
              </a:rPr>
              <a:t>старую </a:t>
            </a:r>
            <a:r>
              <a:rPr lang="ru-RU" sz="1700" u="wavy" dirty="0" smtClean="0">
                <a:latin typeface="Times New Roman" pitchFamily="18" charset="0"/>
                <a:cs typeface="Times New Roman" pitchFamily="18" charset="0"/>
              </a:rPr>
              <a:t>листву.</a:t>
            </a:r>
            <a:r>
              <a:rPr lang="ru-RU" sz="17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                 , │</a:t>
            </a:r>
            <a:r>
              <a:rPr lang="ru-RU" sz="1700" u="wavy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                   </a:t>
            </a:r>
            <a:r>
              <a:rPr lang="ru-RU" sz="17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 │ </a:t>
            </a:r>
            <a:r>
              <a:rPr lang="ru-RU" sz="1700" u="wavy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                         </a:t>
            </a:r>
            <a:endParaRPr lang="ru-RU" sz="17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endParaRPr lang="ru-RU" sz="17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700" b="1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                 </a:t>
            </a:r>
            <a:r>
              <a:rPr lang="en-US" sz="1700" b="1" dirty="0" smtClean="0">
                <a:latin typeface="Times New Roman" pitchFamily="18" charset="0"/>
                <a:cs typeface="Times New Roman" pitchFamily="18" charset="0"/>
              </a:rPr>
              <a:t>II </a:t>
            </a:r>
            <a:r>
              <a:rPr lang="ru-RU" sz="1700" b="1" dirty="0">
                <a:latin typeface="Times New Roman" pitchFamily="18" charset="0"/>
                <a:cs typeface="Times New Roman" pitchFamily="18" charset="0"/>
              </a:rPr>
              <a:t>вариант:</a:t>
            </a:r>
          </a:p>
          <a:p>
            <a:pPr marL="0" lv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1.С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опытным проводником нам </a:t>
            </a:r>
            <a:r>
              <a:rPr lang="ru-RU" sz="1700" u="dbl" dirty="0">
                <a:latin typeface="Times New Roman" pitchFamily="18" charset="0"/>
                <a:cs typeface="Times New Roman" pitchFamily="18" charset="0"/>
              </a:rPr>
              <a:t>не </a:t>
            </a:r>
            <a:r>
              <a:rPr lang="ru-RU" sz="1700" u="dbl" dirty="0" smtClean="0">
                <a:latin typeface="Times New Roman" pitchFamily="18" charset="0"/>
                <a:cs typeface="Times New Roman" pitchFamily="18" charset="0"/>
              </a:rPr>
              <a:t>страшны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ни </a:t>
            </a:r>
            <a:r>
              <a:rPr lang="ru-RU" sz="1700" u="sng" dirty="0">
                <a:latin typeface="Times New Roman" pitchFamily="18" charset="0"/>
                <a:cs typeface="Times New Roman" pitchFamily="18" charset="0"/>
              </a:rPr>
              <a:t>броды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через 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реки,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ни сплошная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тайга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ни </a:t>
            </a:r>
            <a:r>
              <a:rPr lang="ru-RU" sz="1700" u="sng" dirty="0">
                <a:latin typeface="Times New Roman" pitchFamily="18" charset="0"/>
                <a:cs typeface="Times New Roman" pitchFamily="18" charset="0"/>
              </a:rPr>
              <a:t>перевалы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lv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2.Ни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горы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в белых шапках, ни зелёная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долина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ни яркое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солнце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bl" dirty="0" smtClean="0">
                <a:latin typeface="Times New Roman" pitchFamily="18" charset="0"/>
                <a:cs typeface="Times New Roman" pitchFamily="18" charset="0"/>
              </a:rPr>
              <a:t>не радовали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уставшего путника.</a:t>
            </a:r>
            <a:endParaRPr lang="ru-RU" sz="1700" dirty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3.И </a:t>
            </a:r>
            <a:r>
              <a:rPr lang="ru-RU" sz="1700" u="dotDash" dirty="0" smtClean="0">
                <a:latin typeface="Times New Roman" pitchFamily="18" charset="0"/>
                <a:cs typeface="Times New Roman" pitchFamily="18" charset="0"/>
              </a:rPr>
              <a:t>на полях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и </a:t>
            </a:r>
            <a:r>
              <a:rPr lang="ru-RU" sz="1700" u="dotDash" dirty="0">
                <a:latin typeface="Times New Roman" pitchFamily="18" charset="0"/>
                <a:cs typeface="Times New Roman" pitchFamily="18" charset="0"/>
              </a:rPr>
              <a:t>на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лесных </a:t>
            </a:r>
            <a:r>
              <a:rPr lang="ru-RU" sz="1700" u="dotDash" dirty="0" smtClean="0">
                <a:latin typeface="Times New Roman" pitchFamily="18" charset="0"/>
                <a:cs typeface="Times New Roman" pitchFamily="18" charset="0"/>
              </a:rPr>
              <a:t>просеках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1700" u="dotDash" dirty="0">
                <a:latin typeface="Times New Roman" pitchFamily="18" charset="0"/>
                <a:cs typeface="Times New Roman" pitchFamily="18" charset="0"/>
              </a:rPr>
              <a:t>на </a:t>
            </a:r>
            <a:r>
              <a:rPr lang="ru-RU" sz="1700" u="dotDash" dirty="0" smtClean="0">
                <a:latin typeface="Times New Roman" pitchFamily="18" charset="0"/>
                <a:cs typeface="Times New Roman" pitchFamily="18" charset="0"/>
              </a:rPr>
              <a:t>дорожках 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sng" dirty="0">
                <a:latin typeface="Times New Roman" pitchFamily="18" charset="0"/>
                <a:cs typeface="Times New Roman" pitchFamily="18" charset="0"/>
              </a:rPr>
              <a:t>пар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bl" dirty="0">
                <a:latin typeface="Times New Roman" pitchFamily="18" charset="0"/>
                <a:cs typeface="Times New Roman" pitchFamily="18" charset="0"/>
              </a:rPr>
              <a:t>поднимался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от земли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.         х</a:t>
            </a:r>
            <a:endParaRPr lang="ru-RU" sz="1700" dirty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4.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Т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оропливо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бегущие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струи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то </a:t>
            </a:r>
            <a:r>
              <a:rPr lang="ru-RU" sz="1700" u="dbl" dirty="0">
                <a:latin typeface="Times New Roman" pitchFamily="18" charset="0"/>
                <a:cs typeface="Times New Roman" pitchFamily="18" charset="0"/>
              </a:rPr>
              <a:t>ныряли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вглубь,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то </a:t>
            </a:r>
            <a:r>
              <a:rPr lang="ru-RU" sz="1700" u="dbl" dirty="0" smtClean="0">
                <a:latin typeface="Times New Roman" pitchFamily="18" charset="0"/>
                <a:cs typeface="Times New Roman" pitchFamily="18" charset="0"/>
              </a:rPr>
              <a:t>выныривали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u="dotDash" dirty="0" smtClean="0">
                <a:latin typeface="Times New Roman" pitchFamily="18" charset="0"/>
                <a:cs typeface="Times New Roman" pitchFamily="18" charset="0"/>
              </a:rPr>
              <a:t>образуя бугор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.               , │ </a:t>
            </a:r>
            <a:r>
              <a:rPr lang="ru-RU" sz="1700" u="dotDash" dirty="0" smtClean="0">
                <a:latin typeface="Times New Roman" pitchFamily="18" charset="0"/>
                <a:cs typeface="Times New Roman" pitchFamily="18" charset="0"/>
              </a:rPr>
              <a:t>        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│</a:t>
            </a:r>
          </a:p>
          <a:p>
            <a:pPr mar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     </a:t>
            </a:r>
            <a:endParaRPr lang="ru-RU" sz="1700" dirty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1700" b="1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                 </a:t>
            </a:r>
            <a:r>
              <a:rPr lang="en-US" sz="1700" b="1" dirty="0" smtClean="0">
                <a:latin typeface="Times New Roman" pitchFamily="18" charset="0"/>
                <a:cs typeface="Times New Roman" pitchFamily="18" charset="0"/>
              </a:rPr>
              <a:t>III </a:t>
            </a:r>
            <a:r>
              <a:rPr lang="ru-RU" sz="1700" b="1" dirty="0">
                <a:latin typeface="Times New Roman" pitchFamily="18" charset="0"/>
                <a:cs typeface="Times New Roman" pitchFamily="18" charset="0"/>
              </a:rPr>
              <a:t>вариант:</a:t>
            </a:r>
          </a:p>
          <a:p>
            <a:pPr marL="0" lv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1.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Мука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и хлебное </a:t>
            </a:r>
            <a:r>
              <a:rPr lang="ru-RU" sz="1700" u="sng" dirty="0">
                <a:latin typeface="Times New Roman" pitchFamily="18" charset="0"/>
                <a:cs typeface="Times New Roman" pitchFamily="18" charset="0"/>
              </a:rPr>
              <a:t>зерно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bl" dirty="0">
                <a:latin typeface="Times New Roman" pitchFamily="18" charset="0"/>
                <a:cs typeface="Times New Roman" pitchFamily="18" charset="0"/>
              </a:rPr>
              <a:t>состоят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главным 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образом  </a:t>
            </a:r>
            <a:r>
              <a:rPr lang="ru-RU" sz="1700" u="dashLongHeavy" dirty="0" smtClean="0">
                <a:latin typeface="Times New Roman" pitchFamily="18" charset="0"/>
                <a:cs typeface="Times New Roman" pitchFamily="18" charset="0"/>
              </a:rPr>
              <a:t>из клейковины, </a:t>
            </a:r>
            <a:r>
              <a:rPr lang="ru-RU" sz="1700" u="dashLongHeavy" dirty="0">
                <a:latin typeface="Times New Roman" pitchFamily="18" charset="0"/>
                <a:cs typeface="Times New Roman" pitchFamily="18" charset="0"/>
              </a:rPr>
              <a:t>крахмала и масла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lv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2.Каждое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утро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bl" dirty="0" smtClean="0">
                <a:latin typeface="Times New Roman" pitchFamily="18" charset="0"/>
                <a:cs typeface="Times New Roman" pitchFamily="18" charset="0"/>
              </a:rPr>
              <a:t>было наполнено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ashLongHeavy" dirty="0" smtClean="0">
                <a:latin typeface="Times New Roman" pitchFamily="18" charset="0"/>
                <a:cs typeface="Times New Roman" pitchFamily="18" charset="0"/>
              </a:rPr>
              <a:t>умом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u="dashLongHeavy" dirty="0" smtClean="0">
                <a:latin typeface="Times New Roman" pitchFamily="18" charset="0"/>
                <a:cs typeface="Times New Roman" pitchFamily="18" charset="0"/>
              </a:rPr>
              <a:t>силой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человеческой </a:t>
            </a:r>
            <a:r>
              <a:rPr lang="ru-RU" sz="1700" u="dashLongHeavy" dirty="0" smtClean="0">
                <a:latin typeface="Times New Roman" pitchFamily="18" charset="0"/>
                <a:cs typeface="Times New Roman" pitchFamily="18" charset="0"/>
              </a:rPr>
              <a:t>теплотой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700" u="dashLongHeavy" dirty="0" smtClean="0">
                <a:latin typeface="Times New Roman" pitchFamily="18" charset="0"/>
                <a:cs typeface="Times New Roman" pitchFamily="18" charset="0"/>
              </a:rPr>
              <a:t>дружбой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что </a:t>
            </a:r>
            <a:r>
              <a:rPr lang="ru-RU" sz="1700" u="sng" dirty="0">
                <a:latin typeface="Times New Roman" pitchFamily="18" charset="0"/>
                <a:cs typeface="Times New Roman" pitchFamily="18" charset="0"/>
              </a:rPr>
              <a:t>мы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называем самым прекрасным в мире.</a:t>
            </a:r>
          </a:p>
          <a:p>
            <a:pPr marL="0" lv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3.Вдруг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море,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лучезарный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воздух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ветви,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1700" u="sng" dirty="0" smtClean="0">
                <a:latin typeface="Times New Roman" pitchFamily="18" charset="0"/>
                <a:cs typeface="Times New Roman" pitchFamily="18" charset="0"/>
              </a:rPr>
              <a:t>листья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, облитые солнцем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,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u="dbl" dirty="0" smtClean="0">
                <a:latin typeface="Times New Roman" pitchFamily="18" charset="0"/>
                <a:cs typeface="Times New Roman" pitchFamily="18" charset="0"/>
              </a:rPr>
              <a:t>заструились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беглым блеском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.                                                                                 		             х</a:t>
            </a:r>
            <a:endParaRPr lang="ru-RU" sz="1700" dirty="0">
              <a:latin typeface="Times New Roman" pitchFamily="18" charset="0"/>
              <a:cs typeface="Times New Roman" pitchFamily="18" charset="0"/>
            </a:endParaRPr>
          </a:p>
          <a:p>
            <a:pPr marL="0" lv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4.От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дома во все стороны шли узенькие 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аллеи, </a:t>
            </a:r>
            <a:r>
              <a:rPr lang="ru-RU" sz="1700" u="wavy" dirty="0">
                <a:latin typeface="Times New Roman" pitchFamily="18" charset="0"/>
                <a:cs typeface="Times New Roman" pitchFamily="18" charset="0"/>
              </a:rPr>
              <a:t>обсаженные </a:t>
            </a:r>
            <a:r>
              <a:rPr lang="ru-RU" sz="1700" u="wavy" dirty="0" smtClean="0">
                <a:latin typeface="Times New Roman" pitchFamily="18" charset="0"/>
                <a:cs typeface="Times New Roman" pitchFamily="18" charset="0"/>
              </a:rPr>
              <a:t> деревьями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.      </a:t>
            </a:r>
            <a:r>
              <a:rPr lang="ru-RU" sz="17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         , │ </a:t>
            </a:r>
            <a:r>
              <a:rPr lang="ru-RU" sz="1700" u="wavy" dirty="0" smtClean="0">
                <a:latin typeface="Times New Roman" pitchFamily="18" charset="0"/>
                <a:cs typeface="Times New Roman" pitchFamily="18" charset="0"/>
              </a:rPr>
              <a:t>                  </a:t>
            </a: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│            </a:t>
            </a:r>
          </a:p>
          <a:p>
            <a:pPr marL="0" lvl="0" indent="0">
              <a:buNone/>
            </a:pPr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                                   </a:t>
            </a:r>
            <a:endParaRPr lang="ru-RU" sz="1700" dirty="0">
              <a:latin typeface="Times New Roman" pitchFamily="18" charset="0"/>
              <a:cs typeface="Times New Roman" pitchFamily="18" charset="0"/>
            </a:endParaRPr>
          </a:p>
          <a:p>
            <a:pPr marL="0" lvl="0" indent="0">
              <a:buNone/>
            </a:pPr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Блок-схема: процесс 4"/>
          <p:cNvSpPr/>
          <p:nvPr/>
        </p:nvSpPr>
        <p:spPr>
          <a:xfrm>
            <a:off x="6476785" y="1576820"/>
            <a:ext cx="574729" cy="306324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0" name="Блок-схема: процесс 49"/>
          <p:cNvSpPr/>
          <p:nvPr/>
        </p:nvSpPr>
        <p:spPr>
          <a:xfrm>
            <a:off x="6816769" y="6082828"/>
            <a:ext cx="557897" cy="306324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9" name="Прямая со стрелкой 8"/>
          <p:cNvCxnSpPr>
            <a:endCxn id="5" idx="0"/>
          </p:cNvCxnSpPr>
          <p:nvPr/>
        </p:nvCxnSpPr>
        <p:spPr>
          <a:xfrm>
            <a:off x="6755736" y="1576820"/>
            <a:ext cx="8414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Прямая соединительная линия 6"/>
          <p:cNvCxnSpPr/>
          <p:nvPr/>
        </p:nvCxnSpPr>
        <p:spPr>
          <a:xfrm>
            <a:off x="4076700" y="3348038"/>
            <a:ext cx="9906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" name="Прямая соединительная линия 15"/>
          <p:cNvCxnSpPr/>
          <p:nvPr/>
        </p:nvCxnSpPr>
        <p:spPr>
          <a:xfrm>
            <a:off x="7301379" y="4069060"/>
            <a:ext cx="676635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" name="Прямая соединительная линия 16"/>
          <p:cNvCxnSpPr/>
          <p:nvPr/>
        </p:nvCxnSpPr>
        <p:spPr>
          <a:xfrm flipV="1">
            <a:off x="7301378" y="3933058"/>
            <a:ext cx="676635" cy="2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425884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                                              </a:t>
            </a:r>
            <a:r>
              <a:rPr lang="ru-RU" dirty="0" smtClean="0"/>
              <a:t>ЗАДАНИЕ </a:t>
            </a:r>
            <a:r>
              <a:rPr lang="ru-RU" dirty="0"/>
              <a:t>№ 1</a:t>
            </a:r>
          </a:p>
          <a:p>
            <a:pPr marL="0" indent="0">
              <a:buNone/>
            </a:pPr>
            <a:r>
              <a:rPr lang="en-US" dirty="0"/>
              <a:t> </a:t>
            </a:r>
            <a:endParaRPr lang="ru-RU" dirty="0"/>
          </a:p>
          <a:p>
            <a:pPr marL="0" indent="0">
              <a:buNone/>
            </a:pPr>
            <a:r>
              <a:rPr lang="en-US" dirty="0"/>
              <a:t>                                                 I</a:t>
            </a:r>
            <a:r>
              <a:rPr lang="ru-RU" dirty="0"/>
              <a:t> вариант:</a:t>
            </a:r>
          </a:p>
          <a:p>
            <a:pPr marL="0" indent="0">
              <a:buNone/>
            </a:pPr>
            <a:r>
              <a:rPr lang="en-US" dirty="0"/>
              <a:t> </a:t>
            </a:r>
            <a:endParaRPr lang="ru-RU" dirty="0"/>
          </a:p>
          <a:p>
            <a:pPr lvl="0"/>
            <a:r>
              <a:rPr lang="ru-RU" dirty="0"/>
              <a:t>Зима чувствовалась во всём: в коротком дне, запахе снега, рано зажигавшихся сигнальных фонарях.</a:t>
            </a:r>
          </a:p>
          <a:p>
            <a:pPr lvl="0"/>
            <a:r>
              <a:rPr lang="ru-RU" dirty="0"/>
              <a:t>Ни верёвки, ни крючки, ни лестницы - ничто не помогало добраться до дна пещеры. </a:t>
            </a:r>
          </a:p>
          <a:p>
            <a:pPr lvl="0"/>
            <a:r>
              <a:rPr lang="ru-RU" dirty="0"/>
              <a:t>Всё это: и ночь, и дали, и горы, и звёзды и туманы -  </a:t>
            </a:r>
            <a:r>
              <a:rPr lang="ru-RU" dirty="0" smtClean="0"/>
              <a:t>казалось </a:t>
            </a:r>
            <a:r>
              <a:rPr lang="ru-RU" dirty="0"/>
              <a:t>мне прелестными.</a:t>
            </a:r>
          </a:p>
          <a:p>
            <a:r>
              <a:rPr lang="ru-RU" dirty="0"/>
              <a:t> </a:t>
            </a:r>
          </a:p>
          <a:p>
            <a:r>
              <a:rPr lang="ru-RU" dirty="0"/>
              <a:t>                                                    </a:t>
            </a:r>
            <a:r>
              <a:rPr lang="en-US" dirty="0"/>
              <a:t>II </a:t>
            </a:r>
            <a:r>
              <a:rPr lang="ru-RU" dirty="0"/>
              <a:t>вариант:</a:t>
            </a:r>
          </a:p>
          <a:p>
            <a:r>
              <a:rPr lang="en-US" dirty="0"/>
              <a:t> </a:t>
            </a:r>
            <a:endParaRPr lang="ru-RU" dirty="0"/>
          </a:p>
          <a:p>
            <a:pPr lvl="0"/>
            <a:r>
              <a:rPr lang="ru-RU" dirty="0"/>
              <a:t>С опытным проводником нам не страшно ничего: ни броды через реки, ни сплошная тайга, ни перевалы.</a:t>
            </a:r>
          </a:p>
          <a:p>
            <a:pPr lvl="0"/>
            <a:r>
              <a:rPr lang="ru-RU" dirty="0"/>
              <a:t>Ни зелёная долина, ни горы в белых шапках, ни яркое солнце - ничто не радовало усталого путника.</a:t>
            </a:r>
          </a:p>
          <a:p>
            <a:pPr lvl="0"/>
            <a:r>
              <a:rPr lang="ru-RU" dirty="0"/>
              <a:t>Везде: и на полях, и на лесных просеках, и на дорожках -  пар поднимался от земли.</a:t>
            </a:r>
          </a:p>
          <a:p>
            <a:r>
              <a:rPr lang="ru-RU" dirty="0"/>
              <a:t> </a:t>
            </a:r>
          </a:p>
          <a:p>
            <a:r>
              <a:rPr lang="ru-RU" dirty="0"/>
              <a:t>                                                      </a:t>
            </a:r>
            <a:r>
              <a:rPr lang="en-US" dirty="0"/>
              <a:t>III </a:t>
            </a:r>
            <a:r>
              <a:rPr lang="ru-RU" dirty="0"/>
              <a:t>вариант:</a:t>
            </a:r>
          </a:p>
          <a:p>
            <a:r>
              <a:rPr lang="ru-RU" dirty="0"/>
              <a:t> </a:t>
            </a:r>
          </a:p>
          <a:p>
            <a:pPr lvl="0"/>
            <a:r>
              <a:rPr lang="ru-RU" dirty="0"/>
              <a:t>Мука и хлебное зерно состоят главным образом из трёх веществ: из клейковины, крахмала и масла.</a:t>
            </a:r>
          </a:p>
          <a:p>
            <a:pPr lvl="0"/>
            <a:r>
              <a:rPr lang="ru-RU" dirty="0"/>
              <a:t>Каждое утро было наполнено умом, силой, человеческой теплотой, дружбой – всем тем, что мы называем самым прекрасным в мире.</a:t>
            </a:r>
          </a:p>
          <a:p>
            <a:pPr lvl="0"/>
            <a:r>
              <a:rPr lang="ru-RU" dirty="0"/>
              <a:t>Вдруг всё это: море, и лучезарный воздух, и ветви, и листья, облитые солнцем, -  заструилось беглым блеском.</a:t>
            </a:r>
          </a:p>
          <a:p>
            <a:r>
              <a:rPr lang="ru-RU" dirty="0"/>
              <a:t> 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36038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Овал 55"/>
          <p:cNvSpPr/>
          <p:nvPr/>
        </p:nvSpPr>
        <p:spPr>
          <a:xfrm>
            <a:off x="5738643" y="4653136"/>
            <a:ext cx="210579" cy="14401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-18078" y="0"/>
            <a:ext cx="9144000" cy="687913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>
              <a:buNone/>
            </a:pPr>
            <a:r>
              <a:rPr lang="ru-RU" sz="2400" dirty="0" smtClean="0"/>
              <a:t>                      </a:t>
            </a:r>
          </a:p>
          <a:p>
            <a:pPr marL="0" indent="0">
              <a:buNone/>
            </a:pPr>
            <a:r>
              <a:rPr lang="ru-RU" sz="2400" dirty="0"/>
              <a:t> </a:t>
            </a:r>
            <a:r>
              <a:rPr lang="ru-RU" sz="2400" dirty="0" smtClean="0"/>
              <a:t>                                 ОБОБЩАЮЩИЕ СЛОВА </a:t>
            </a:r>
          </a:p>
          <a:p>
            <a:pPr marL="0" indent="0">
              <a:buNone/>
            </a:pPr>
            <a:r>
              <a:rPr lang="ru-RU" sz="2400" dirty="0" smtClean="0"/>
              <a:t>                  ПРИ ОДНОРОДНЫХ ЧЛЕНАХ ПРЕДЛОЖЕНИЯ</a:t>
            </a:r>
          </a:p>
          <a:p>
            <a:pPr marL="0" indent="0">
              <a:buNone/>
            </a:pPr>
            <a:endParaRPr lang="ru-RU" sz="2400" dirty="0"/>
          </a:p>
          <a:p>
            <a:pPr marL="0" indent="0">
              <a:buNone/>
            </a:pPr>
            <a:r>
              <a:rPr lang="ru-RU" sz="2400" dirty="0" smtClean="0"/>
              <a:t>              ЦЕЛИ:</a:t>
            </a:r>
          </a:p>
          <a:p>
            <a:pPr marL="0" indent="0">
              <a:buNone/>
            </a:pPr>
            <a:r>
              <a:rPr lang="ru-RU" sz="2800" dirty="0" smtClean="0"/>
              <a:t>                                              </a:t>
            </a:r>
            <a:r>
              <a:rPr lang="ru-RU" b="1" dirty="0" smtClean="0"/>
              <a:t>Знать, </a:t>
            </a:r>
          </a:p>
          <a:p>
            <a:pPr marL="0" indent="0">
              <a:buNone/>
            </a:pPr>
            <a:r>
              <a:rPr lang="ru-RU" sz="2800" dirty="0" smtClean="0"/>
              <a:t>                         что такое обобщающее слово.</a:t>
            </a:r>
          </a:p>
          <a:p>
            <a:pPr marL="0" indent="0">
              <a:buNone/>
            </a:pPr>
            <a:r>
              <a:rPr lang="ru-RU" dirty="0" smtClean="0"/>
              <a:t>                                    </a:t>
            </a:r>
            <a:r>
              <a:rPr lang="ru-RU" b="1" dirty="0" smtClean="0"/>
              <a:t>Определять </a:t>
            </a:r>
          </a:p>
          <a:p>
            <a:pPr marL="0" indent="0">
              <a:buNone/>
            </a:pPr>
            <a:r>
              <a:rPr lang="ru-RU" sz="2800" dirty="0" smtClean="0"/>
              <a:t>         его место и синтаксическую роль в предложении.</a:t>
            </a:r>
          </a:p>
          <a:p>
            <a:pPr marL="0" indent="0">
              <a:buNone/>
            </a:pPr>
            <a:r>
              <a:rPr lang="ru-RU" dirty="0" smtClean="0"/>
              <a:t>                                        </a:t>
            </a:r>
            <a:r>
              <a:rPr lang="ru-RU" b="1" dirty="0" smtClean="0"/>
              <a:t>Уметь</a:t>
            </a:r>
            <a:r>
              <a:rPr lang="ru-RU" sz="2800" dirty="0" smtClean="0"/>
              <a:t> </a:t>
            </a:r>
          </a:p>
          <a:p>
            <a:pPr marL="0" indent="0">
              <a:buNone/>
            </a:pPr>
            <a:r>
              <a:rPr lang="ru-RU" sz="2800" dirty="0" smtClean="0"/>
              <a:t>        правильно </a:t>
            </a:r>
            <a:r>
              <a:rPr lang="ru-RU" sz="2800" dirty="0"/>
              <a:t>ставить знаки </a:t>
            </a:r>
            <a:r>
              <a:rPr lang="ru-RU" sz="2800" dirty="0" smtClean="0"/>
              <a:t>препинания при однородных членах предложения с обобщающим словом</a:t>
            </a:r>
            <a:endParaRPr lang="ru-RU" sz="2800" dirty="0"/>
          </a:p>
          <a:p>
            <a:pPr marL="514350" indent="-514350">
              <a:buAutoNum type="arabicParenR" startAt="3"/>
            </a:pPr>
            <a:endParaRPr lang="ru-RU" sz="2800" dirty="0" smtClean="0"/>
          </a:p>
          <a:p>
            <a:pPr marL="0" indent="0">
              <a:buNone/>
            </a:pPr>
            <a:endParaRPr lang="ru-RU" sz="2800" dirty="0" smtClean="0"/>
          </a:p>
          <a:p>
            <a:pPr marL="0" indent="0">
              <a:buNone/>
            </a:pPr>
            <a:endParaRPr lang="ru-RU" sz="2400" dirty="0" smtClean="0"/>
          </a:p>
          <a:p>
            <a:pPr marL="0" indent="0">
              <a:buNone/>
            </a:pPr>
            <a:endParaRPr lang="ru-RU" sz="2400" dirty="0"/>
          </a:p>
        </p:txBody>
      </p:sp>
      <p:cxnSp>
        <p:nvCxnSpPr>
          <p:cNvPr id="22" name="Прямая соединительная линия 21"/>
          <p:cNvCxnSpPr/>
          <p:nvPr/>
        </p:nvCxnSpPr>
        <p:spPr>
          <a:xfrm>
            <a:off x="4222723" y="1628800"/>
            <a:ext cx="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Прямая соединительная линия 23"/>
          <p:cNvCxnSpPr/>
          <p:nvPr/>
        </p:nvCxnSpPr>
        <p:spPr>
          <a:xfrm>
            <a:off x="4222723" y="1628800"/>
            <a:ext cx="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3456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flas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-36512" y="0"/>
            <a:ext cx="9180512" cy="6858000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 Схемы предложений с обобщающим словом</a:t>
            </a:r>
          </a:p>
          <a:p>
            <a:pPr marL="514350" indent="-514350">
              <a:buAutoNum type="arabicPeriod"/>
            </a:pPr>
            <a:r>
              <a:rPr lang="ru-RU" dirty="0" smtClean="0"/>
              <a:t>:     :        ,       ,       </a:t>
            </a:r>
          </a:p>
          <a:p>
            <a:pPr marL="514350" indent="-514350">
              <a:buAutoNum type="arabicPeriod"/>
            </a:pPr>
            <a:endParaRPr lang="ru-RU" dirty="0"/>
          </a:p>
          <a:p>
            <a:pPr marL="514350" indent="-514350">
              <a:buAutoNum type="arabicPeriod"/>
            </a:pPr>
            <a:r>
              <a:rPr lang="ru-RU" dirty="0" smtClean="0"/>
              <a:t>ни       , ни       , ни         -         </a:t>
            </a:r>
          </a:p>
          <a:p>
            <a:pPr marL="514350" indent="-514350">
              <a:buAutoNum type="arabicPeriod"/>
            </a:pPr>
            <a:endParaRPr lang="ru-RU" dirty="0"/>
          </a:p>
          <a:p>
            <a:pPr marL="514350" indent="-514350">
              <a:buAutoNum type="arabicPeriod"/>
            </a:pPr>
            <a:r>
              <a:rPr lang="ru-RU" dirty="0"/>
              <a:t> </a:t>
            </a:r>
            <a:r>
              <a:rPr lang="ru-RU" dirty="0" smtClean="0"/>
              <a:t>      :  и        , и        , и       , и         -  …</a:t>
            </a:r>
          </a:p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r>
              <a:rPr lang="ru-RU" dirty="0" smtClean="0"/>
              <a:t>4.          :         , и        , и        , и       - …</a:t>
            </a:r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endParaRPr lang="ru-RU" dirty="0" smtClean="0"/>
          </a:p>
        </p:txBody>
      </p:sp>
      <p:sp>
        <p:nvSpPr>
          <p:cNvPr id="4" name="Блок-схема: узел 3"/>
          <p:cNvSpPr/>
          <p:nvPr/>
        </p:nvSpPr>
        <p:spPr>
          <a:xfrm>
            <a:off x="1424732" y="679270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5" name="Блок-схема: узел 4"/>
          <p:cNvSpPr/>
          <p:nvPr/>
        </p:nvSpPr>
        <p:spPr>
          <a:xfrm>
            <a:off x="539552" y="666765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3600" dirty="0"/>
          </a:p>
        </p:txBody>
      </p:sp>
      <p:sp>
        <p:nvSpPr>
          <p:cNvPr id="7" name="Блок-схема: узел 6"/>
          <p:cNvSpPr/>
          <p:nvPr/>
        </p:nvSpPr>
        <p:spPr>
          <a:xfrm>
            <a:off x="2268767" y="680120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Блок-схема: узел 7"/>
          <p:cNvSpPr/>
          <p:nvPr/>
        </p:nvSpPr>
        <p:spPr>
          <a:xfrm>
            <a:off x="3081855" y="679270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Блок-схема: узел 8"/>
          <p:cNvSpPr/>
          <p:nvPr/>
        </p:nvSpPr>
        <p:spPr>
          <a:xfrm>
            <a:off x="1196132" y="1785120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Блок-схема: узел 9"/>
          <p:cNvSpPr/>
          <p:nvPr/>
        </p:nvSpPr>
        <p:spPr>
          <a:xfrm>
            <a:off x="2426069" y="1785120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      ,</a:t>
            </a:r>
            <a:endParaRPr lang="ru-RU" dirty="0"/>
          </a:p>
        </p:txBody>
      </p:sp>
      <p:sp>
        <p:nvSpPr>
          <p:cNvPr id="11" name="Блок-схема: узел 10"/>
          <p:cNvSpPr/>
          <p:nvPr/>
        </p:nvSpPr>
        <p:spPr>
          <a:xfrm>
            <a:off x="3742793" y="1835384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Блок-схема: узел 11"/>
          <p:cNvSpPr/>
          <p:nvPr/>
        </p:nvSpPr>
        <p:spPr>
          <a:xfrm>
            <a:off x="4825752" y="1835384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Блок-схема: узел 12"/>
          <p:cNvSpPr/>
          <p:nvPr/>
        </p:nvSpPr>
        <p:spPr>
          <a:xfrm>
            <a:off x="721107" y="2975151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Блок-схема: узел 13"/>
          <p:cNvSpPr/>
          <p:nvPr/>
        </p:nvSpPr>
        <p:spPr>
          <a:xfrm>
            <a:off x="1881932" y="2957995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   </a:t>
            </a:r>
            <a:endParaRPr lang="ru-RU" dirty="0"/>
          </a:p>
        </p:txBody>
      </p:sp>
      <p:sp>
        <p:nvSpPr>
          <p:cNvPr id="15" name="Блок-схема: узел 14"/>
          <p:cNvSpPr/>
          <p:nvPr/>
        </p:nvSpPr>
        <p:spPr>
          <a:xfrm>
            <a:off x="3081855" y="3007674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Блок-схема: узел 15"/>
          <p:cNvSpPr/>
          <p:nvPr/>
        </p:nvSpPr>
        <p:spPr>
          <a:xfrm>
            <a:off x="4184256" y="3030534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7" name="Блок-схема: узел 16"/>
          <p:cNvSpPr/>
          <p:nvPr/>
        </p:nvSpPr>
        <p:spPr>
          <a:xfrm>
            <a:off x="5282952" y="3030534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Блок-схема: узел 5"/>
          <p:cNvSpPr/>
          <p:nvPr/>
        </p:nvSpPr>
        <p:spPr>
          <a:xfrm>
            <a:off x="720642" y="880631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8" name="Блок-схема: узел 17"/>
          <p:cNvSpPr/>
          <p:nvPr/>
        </p:nvSpPr>
        <p:spPr>
          <a:xfrm>
            <a:off x="5027501" y="2041124"/>
            <a:ext cx="53702" cy="45719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Блок-схема: узел 18"/>
          <p:cNvSpPr/>
          <p:nvPr/>
        </p:nvSpPr>
        <p:spPr>
          <a:xfrm>
            <a:off x="911164" y="3180892"/>
            <a:ext cx="45719" cy="45719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Блок-схема: узел 19"/>
          <p:cNvSpPr/>
          <p:nvPr/>
        </p:nvSpPr>
        <p:spPr>
          <a:xfrm>
            <a:off x="698454" y="4121010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Блок-схема: узел 20"/>
          <p:cNvSpPr/>
          <p:nvPr/>
        </p:nvSpPr>
        <p:spPr>
          <a:xfrm>
            <a:off x="1653332" y="4129268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Блок-схема: узел 22"/>
          <p:cNvSpPr/>
          <p:nvPr/>
        </p:nvSpPr>
        <p:spPr>
          <a:xfrm>
            <a:off x="2826717" y="4121010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Блок-схема: узел 23"/>
          <p:cNvSpPr/>
          <p:nvPr/>
        </p:nvSpPr>
        <p:spPr>
          <a:xfrm>
            <a:off x="3967308" y="4129268"/>
            <a:ext cx="445547" cy="491041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Блок-схема: узел 24"/>
          <p:cNvSpPr/>
          <p:nvPr/>
        </p:nvSpPr>
        <p:spPr>
          <a:xfrm>
            <a:off x="5027501" y="4098576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Блок-схема: узел 25"/>
          <p:cNvSpPr/>
          <p:nvPr/>
        </p:nvSpPr>
        <p:spPr>
          <a:xfrm>
            <a:off x="907050" y="4327176"/>
            <a:ext cx="53945" cy="57134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1274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ru-RU" dirty="0"/>
              <a:t> (1)Культура – это совокупность достижений общества в различных областях: в области науки, просвещения, искусства. (2)Закрепляются эти достижения в языке, в Слове. (3)Возникнув на определённом историческом этапе, литературный язык служит свидетельством уровня духовного развития народа и общества.</a:t>
            </a:r>
          </a:p>
          <a:p>
            <a:pPr marL="0" indent="0">
              <a:buNone/>
            </a:pPr>
            <a:r>
              <a:rPr lang="ru-RU" dirty="0"/>
              <a:t>          (4)Любовь к языку, как и любовь к природе, - главная часть патриотизма, любви к Родине. (5)Поэтому экология языка имеет и нравственную сторону. (6)Небрежное отношение к языку, отход от родной культуры – всё это факторы, не проходящие бесследно для человека.(7)Язык – это основа национальной памяти, ключ к пониманию духовного мира – </a:t>
            </a:r>
            <a:r>
              <a:rPr lang="ru-RU" dirty="0" smtClean="0"/>
              <a:t>всё, </a:t>
            </a:r>
            <a:r>
              <a:rPr lang="ru-RU" dirty="0"/>
              <a:t>что составляет историческое наследие любого народа. </a:t>
            </a:r>
          </a:p>
          <a:p>
            <a:pPr marL="0" indent="0">
              <a:buNone/>
            </a:pPr>
            <a:r>
              <a:rPr lang="ru-RU" dirty="0"/>
              <a:t>           (8)В последние годы наши писатели и публицисты неустанно с тревогой говорят об опасных для сохранения культуры признаках: духовной деградации, духовном обнищании, связанном с языковыми потерями.(9) Как всякое живое на земле не может мириться со своей смертью, так и живая нация не может смириться с деградацией своего языка. (10)Если мы не сохраним его законы, его правила, традиции – мы уничтожим генетический код нашей исторической памяти.</a:t>
            </a:r>
          </a:p>
          <a:p>
            <a:pPr marL="0" indent="0">
              <a:buNone/>
            </a:pPr>
            <a:r>
              <a:rPr lang="ru-RU" dirty="0"/>
              <a:t> </a:t>
            </a:r>
          </a:p>
          <a:p>
            <a:pPr marL="0" indent="0">
              <a:buNone/>
            </a:pPr>
            <a:r>
              <a:rPr lang="ru-RU" dirty="0"/>
              <a:t> </a:t>
            </a:r>
          </a:p>
          <a:p>
            <a:pPr marL="0" indent="0">
              <a:buNone/>
            </a:pPr>
            <a:r>
              <a:rPr lang="ru-RU" dirty="0"/>
              <a:t> 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114955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marL="0" indent="0">
              <a:buNone/>
            </a:pPr>
            <a:r>
              <a:rPr lang="ru-RU" dirty="0" smtClean="0"/>
              <a:t> </a:t>
            </a:r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             Схемы предложений текста.</a:t>
            </a:r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                            </a:t>
            </a:r>
            <a:r>
              <a:rPr lang="en-US" dirty="0" smtClean="0"/>
              <a:t>I </a:t>
            </a:r>
            <a:r>
              <a:rPr lang="ru-RU" dirty="0" smtClean="0"/>
              <a:t>группа</a:t>
            </a:r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Первое предложение          :       ,       ,        </a:t>
            </a:r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                            </a:t>
            </a:r>
            <a:r>
              <a:rPr lang="en-US" dirty="0" smtClean="0"/>
              <a:t>II </a:t>
            </a:r>
            <a:r>
              <a:rPr lang="ru-RU" dirty="0" smtClean="0"/>
              <a:t>группа</a:t>
            </a:r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</a:t>
            </a:r>
            <a:r>
              <a:rPr lang="ru-RU" dirty="0" smtClean="0"/>
              <a:t>Восьмое</a:t>
            </a:r>
            <a:r>
              <a:rPr lang="ru-RU" dirty="0" smtClean="0"/>
              <a:t> </a:t>
            </a:r>
            <a:r>
              <a:rPr lang="ru-RU" dirty="0" smtClean="0"/>
              <a:t>предложение         :        ,       </a:t>
            </a:r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                            </a:t>
            </a:r>
            <a:r>
              <a:rPr lang="en-US" dirty="0" smtClean="0"/>
              <a:t>III </a:t>
            </a:r>
            <a:r>
              <a:rPr lang="ru-RU" dirty="0" smtClean="0"/>
              <a:t>группа</a:t>
            </a:r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</a:t>
            </a:r>
            <a:r>
              <a:rPr lang="ru-RU" dirty="0" smtClean="0"/>
              <a:t>Шестое</a:t>
            </a:r>
            <a:r>
              <a:rPr lang="ru-RU" dirty="0" smtClean="0"/>
              <a:t> </a:t>
            </a:r>
            <a:r>
              <a:rPr lang="ru-RU" dirty="0" smtClean="0"/>
              <a:t>предложение            :      ,      ,       - …</a:t>
            </a:r>
          </a:p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</a:t>
            </a:r>
            <a:r>
              <a:rPr lang="ru-RU" dirty="0" smtClean="0"/>
              <a:t> Седьмое </a:t>
            </a:r>
            <a:r>
              <a:rPr lang="ru-RU" dirty="0" smtClean="0"/>
              <a:t>предложение    </a:t>
            </a:r>
            <a:r>
              <a:rPr lang="ru-RU" dirty="0" smtClean="0"/>
              <a:t>  </a:t>
            </a:r>
            <a:r>
              <a:rPr lang="ru-RU" dirty="0" smtClean="0"/>
              <a:t>,       -</a:t>
            </a:r>
            <a:endParaRPr lang="ru-RU" dirty="0"/>
          </a:p>
        </p:txBody>
      </p:sp>
      <p:sp>
        <p:nvSpPr>
          <p:cNvPr id="4" name="Блок-схема: узел 3"/>
          <p:cNvSpPr/>
          <p:nvPr/>
        </p:nvSpPr>
        <p:spPr>
          <a:xfrm>
            <a:off x="4572000" y="1808923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Блок-схема: узел 5"/>
          <p:cNvSpPr/>
          <p:nvPr/>
        </p:nvSpPr>
        <p:spPr>
          <a:xfrm>
            <a:off x="6153680" y="1847320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Блок-схема: узел 6"/>
          <p:cNvSpPr/>
          <p:nvPr/>
        </p:nvSpPr>
        <p:spPr>
          <a:xfrm>
            <a:off x="6835342" y="1843445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Блок-схема: узел 7"/>
          <p:cNvSpPr/>
          <p:nvPr/>
        </p:nvSpPr>
        <p:spPr>
          <a:xfrm flipV="1">
            <a:off x="4777740" y="2037523"/>
            <a:ext cx="45719" cy="45719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Блок-схема: узел 21"/>
          <p:cNvSpPr/>
          <p:nvPr/>
        </p:nvSpPr>
        <p:spPr>
          <a:xfrm>
            <a:off x="5397282" y="1838718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Блок-схема: узел 24"/>
          <p:cNvSpPr/>
          <p:nvPr/>
        </p:nvSpPr>
        <p:spPr>
          <a:xfrm>
            <a:off x="5556141" y="2996952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Блок-схема: узел 25"/>
          <p:cNvSpPr/>
          <p:nvPr/>
        </p:nvSpPr>
        <p:spPr>
          <a:xfrm>
            <a:off x="4691567" y="3015215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7" name="Блок-схема: узел 26"/>
          <p:cNvSpPr/>
          <p:nvPr/>
        </p:nvSpPr>
        <p:spPr>
          <a:xfrm>
            <a:off x="6370391" y="2996952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Блок-схема: узел 27"/>
          <p:cNvSpPr/>
          <p:nvPr/>
        </p:nvSpPr>
        <p:spPr>
          <a:xfrm>
            <a:off x="5758472" y="4178807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Блок-схема: узел 28"/>
          <p:cNvSpPr/>
          <p:nvPr/>
        </p:nvSpPr>
        <p:spPr>
          <a:xfrm>
            <a:off x="6422203" y="4178807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1" name="Блок-схема: узел 30"/>
          <p:cNvSpPr/>
          <p:nvPr/>
        </p:nvSpPr>
        <p:spPr>
          <a:xfrm>
            <a:off x="5096356" y="4178807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887130" y="3198734"/>
            <a:ext cx="90162" cy="90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9" name="Блок-схема: узел 38"/>
          <p:cNvSpPr/>
          <p:nvPr/>
        </p:nvSpPr>
        <p:spPr>
          <a:xfrm>
            <a:off x="4444767" y="4178807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0" name="Блок-схема: узел 39"/>
          <p:cNvSpPr/>
          <p:nvPr/>
        </p:nvSpPr>
        <p:spPr>
          <a:xfrm>
            <a:off x="4459704" y="5313784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1" name="Блок-схема: узел 40"/>
          <p:cNvSpPr/>
          <p:nvPr/>
        </p:nvSpPr>
        <p:spPr>
          <a:xfrm>
            <a:off x="5176433" y="5313784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Блок-схема: узел 41"/>
          <p:cNvSpPr/>
          <p:nvPr/>
        </p:nvSpPr>
        <p:spPr>
          <a:xfrm>
            <a:off x="5941430" y="5313784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Блок-схема: узел 20"/>
          <p:cNvSpPr/>
          <p:nvPr/>
        </p:nvSpPr>
        <p:spPr>
          <a:xfrm>
            <a:off x="4667568" y="4374488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Блок-схема: узел 22"/>
          <p:cNvSpPr/>
          <p:nvPr/>
        </p:nvSpPr>
        <p:spPr>
          <a:xfrm>
            <a:off x="6137724" y="5493785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9648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417638"/>
          </a:xfr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ru-RU" sz="3600" dirty="0" smtClean="0"/>
              <a:t>ГРАФИЧЕСКИЙ ДИКТАНТ.</a:t>
            </a: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196752"/>
            <a:ext cx="9144000" cy="566124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marL="0" indent="0">
              <a:buNone/>
            </a:pPr>
            <a:r>
              <a:rPr lang="ru-RU" sz="2400" dirty="0" smtClean="0"/>
              <a:t>          </a:t>
            </a:r>
          </a:p>
          <a:p>
            <a:pPr marL="0" indent="0">
              <a:buNone/>
            </a:pPr>
            <a:r>
              <a:rPr lang="ru-RU" sz="2400" dirty="0"/>
              <a:t> </a:t>
            </a:r>
            <a:r>
              <a:rPr lang="ru-RU" sz="2400" dirty="0" smtClean="0"/>
              <a:t>   1.             ,              ,             -  </a:t>
            </a:r>
          </a:p>
          <a:p>
            <a:pPr marL="0" indent="0">
              <a:buNone/>
            </a:pPr>
            <a:endParaRPr lang="ru-RU" sz="2400" dirty="0"/>
          </a:p>
          <a:p>
            <a:pPr marL="0" indent="0">
              <a:buNone/>
            </a:pPr>
            <a:r>
              <a:rPr lang="ru-RU" sz="2400" dirty="0" smtClean="0"/>
              <a:t> </a:t>
            </a:r>
          </a:p>
          <a:p>
            <a:pPr marL="0" indent="0">
              <a:buNone/>
            </a:pPr>
            <a:r>
              <a:rPr lang="ru-RU" sz="2400" dirty="0"/>
              <a:t> </a:t>
            </a:r>
            <a:r>
              <a:rPr lang="ru-RU" sz="2400" dirty="0" smtClean="0"/>
              <a:t>   2.           :             ,             ,            ,           ,</a:t>
            </a:r>
          </a:p>
          <a:p>
            <a:pPr marL="0" indent="0">
              <a:buNone/>
            </a:pPr>
            <a:endParaRPr lang="ru-RU" sz="2400" dirty="0"/>
          </a:p>
          <a:p>
            <a:pPr marL="0" indent="0">
              <a:buNone/>
            </a:pPr>
            <a:r>
              <a:rPr lang="ru-RU" sz="2400" dirty="0" smtClean="0"/>
              <a:t>    3.           :   и         , и         , и        , и             - …</a:t>
            </a:r>
          </a:p>
          <a:p>
            <a:pPr marL="0" indent="0">
              <a:buNone/>
            </a:pPr>
            <a:r>
              <a:rPr lang="ru-RU" sz="2400" dirty="0"/>
              <a:t> </a:t>
            </a:r>
            <a:r>
              <a:rPr lang="ru-RU" sz="2400" dirty="0" smtClean="0"/>
              <a:t>     </a:t>
            </a:r>
          </a:p>
          <a:p>
            <a:pPr marL="0" indent="0">
              <a:buNone/>
            </a:pPr>
            <a:r>
              <a:rPr lang="ru-RU" sz="2400" dirty="0"/>
              <a:t> </a:t>
            </a:r>
            <a:r>
              <a:rPr lang="ru-RU" sz="2400" dirty="0" smtClean="0"/>
              <a:t>   4.           :               ,            </a:t>
            </a:r>
            <a:r>
              <a:rPr lang="ru-RU" sz="2400" dirty="0"/>
              <a:t>и</a:t>
            </a:r>
            <a:r>
              <a:rPr lang="ru-RU" sz="2400" dirty="0" smtClean="0"/>
              <a:t>           -  …</a:t>
            </a:r>
          </a:p>
          <a:p>
            <a:pPr marL="0" indent="0">
              <a:buNone/>
            </a:pPr>
            <a:r>
              <a:rPr lang="ru-RU" sz="2400" dirty="0"/>
              <a:t> </a:t>
            </a:r>
            <a:r>
              <a:rPr lang="ru-RU" sz="2400" dirty="0" smtClean="0"/>
              <a:t>  </a:t>
            </a:r>
          </a:p>
          <a:p>
            <a:pPr marL="0" indent="0">
              <a:buNone/>
            </a:pPr>
            <a:r>
              <a:rPr lang="ru-RU" sz="2400" dirty="0"/>
              <a:t> </a:t>
            </a:r>
            <a:r>
              <a:rPr lang="ru-RU" sz="2400" dirty="0" smtClean="0"/>
              <a:t>   5.              ,             ,           -</a:t>
            </a:r>
          </a:p>
        </p:txBody>
      </p:sp>
      <p:sp>
        <p:nvSpPr>
          <p:cNvPr id="7" name="Блок-схема: узел 6"/>
          <p:cNvSpPr/>
          <p:nvPr/>
        </p:nvSpPr>
        <p:spPr>
          <a:xfrm>
            <a:off x="841591" y="1645786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8" name="Блок-схема: узел 7"/>
          <p:cNvSpPr/>
          <p:nvPr/>
        </p:nvSpPr>
        <p:spPr>
          <a:xfrm>
            <a:off x="1852119" y="1659841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9" name="Блок-схема: узел 8"/>
          <p:cNvSpPr/>
          <p:nvPr/>
        </p:nvSpPr>
        <p:spPr>
          <a:xfrm>
            <a:off x="2772969" y="1645786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1" name="Блок-схема: узел 10"/>
          <p:cNvSpPr/>
          <p:nvPr/>
        </p:nvSpPr>
        <p:spPr>
          <a:xfrm>
            <a:off x="1852119" y="286286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2" name="Блок-схема: узел 11"/>
          <p:cNvSpPr/>
          <p:nvPr/>
        </p:nvSpPr>
        <p:spPr>
          <a:xfrm>
            <a:off x="873122" y="286286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3" name="Блок-схема: узел 12"/>
          <p:cNvSpPr/>
          <p:nvPr/>
        </p:nvSpPr>
        <p:spPr>
          <a:xfrm>
            <a:off x="2772969" y="2862723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4" name="Блок-схема: узел 13"/>
          <p:cNvSpPr/>
          <p:nvPr/>
        </p:nvSpPr>
        <p:spPr>
          <a:xfrm>
            <a:off x="3671133" y="2864295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9" name="Блок-схема: узел 18"/>
          <p:cNvSpPr/>
          <p:nvPr/>
        </p:nvSpPr>
        <p:spPr>
          <a:xfrm>
            <a:off x="881062" y="382275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0" name="Блок-схема: узел 19"/>
          <p:cNvSpPr/>
          <p:nvPr/>
        </p:nvSpPr>
        <p:spPr>
          <a:xfrm>
            <a:off x="1852119" y="382294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1" name="Блок-схема: узел 20"/>
          <p:cNvSpPr/>
          <p:nvPr/>
        </p:nvSpPr>
        <p:spPr>
          <a:xfrm>
            <a:off x="2731793" y="382275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2" name="Блок-схема: узел 21"/>
          <p:cNvSpPr/>
          <p:nvPr/>
        </p:nvSpPr>
        <p:spPr>
          <a:xfrm>
            <a:off x="3671133" y="382294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3" name="Блок-схема: узел 22"/>
          <p:cNvSpPr/>
          <p:nvPr/>
        </p:nvSpPr>
        <p:spPr>
          <a:xfrm>
            <a:off x="4533319" y="382256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6" name="Блок-схема: узел 15"/>
          <p:cNvSpPr/>
          <p:nvPr/>
        </p:nvSpPr>
        <p:spPr>
          <a:xfrm>
            <a:off x="3815213" y="1659841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7" name="Блок-схема: узел 16"/>
          <p:cNvSpPr/>
          <p:nvPr/>
        </p:nvSpPr>
        <p:spPr>
          <a:xfrm>
            <a:off x="5368857" y="286286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8" name="Блок-схема: узел 17"/>
          <p:cNvSpPr/>
          <p:nvPr/>
        </p:nvSpPr>
        <p:spPr>
          <a:xfrm>
            <a:off x="4533319" y="286286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4" name="Блок-схема: узел 23"/>
          <p:cNvSpPr/>
          <p:nvPr/>
        </p:nvSpPr>
        <p:spPr>
          <a:xfrm>
            <a:off x="881062" y="4653136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5" name="Блок-схема: узел 24"/>
          <p:cNvSpPr/>
          <p:nvPr/>
        </p:nvSpPr>
        <p:spPr>
          <a:xfrm>
            <a:off x="1852119" y="4671210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6" name="Блок-схема: узел 25"/>
          <p:cNvSpPr/>
          <p:nvPr/>
        </p:nvSpPr>
        <p:spPr>
          <a:xfrm>
            <a:off x="2779090" y="4671210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7" name="Блок-схема: узел 26"/>
          <p:cNvSpPr/>
          <p:nvPr/>
        </p:nvSpPr>
        <p:spPr>
          <a:xfrm>
            <a:off x="3692549" y="4671210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8" name="Блок-схема: узел 27"/>
          <p:cNvSpPr/>
          <p:nvPr/>
        </p:nvSpPr>
        <p:spPr>
          <a:xfrm>
            <a:off x="887081" y="5517232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9" name="Блок-схема: узел 28"/>
          <p:cNvSpPr/>
          <p:nvPr/>
        </p:nvSpPr>
        <p:spPr>
          <a:xfrm>
            <a:off x="3638896" y="552178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30" name="Блок-схема: узел 29"/>
          <p:cNvSpPr/>
          <p:nvPr/>
        </p:nvSpPr>
        <p:spPr>
          <a:xfrm>
            <a:off x="2731793" y="5517232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31" name="Блок-схема: узел 30"/>
          <p:cNvSpPr/>
          <p:nvPr/>
        </p:nvSpPr>
        <p:spPr>
          <a:xfrm>
            <a:off x="1852119" y="5521788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32" name="Блок-схема: узел 31"/>
          <p:cNvSpPr/>
          <p:nvPr/>
        </p:nvSpPr>
        <p:spPr>
          <a:xfrm>
            <a:off x="4011508" y="1855522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Блок-схема: узел 32"/>
          <p:cNvSpPr/>
          <p:nvPr/>
        </p:nvSpPr>
        <p:spPr>
          <a:xfrm>
            <a:off x="1077930" y="4848817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Блок-схема: узел 33"/>
          <p:cNvSpPr/>
          <p:nvPr/>
        </p:nvSpPr>
        <p:spPr>
          <a:xfrm>
            <a:off x="1078265" y="4018249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Блок-схема: узел 34"/>
          <p:cNvSpPr/>
          <p:nvPr/>
        </p:nvSpPr>
        <p:spPr>
          <a:xfrm>
            <a:off x="1069416" y="3058405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6" name="Блок-схема: узел 35"/>
          <p:cNvSpPr/>
          <p:nvPr/>
        </p:nvSpPr>
        <p:spPr>
          <a:xfrm>
            <a:off x="3867496" y="5717469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09031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solidFill>
              <a:schemeClr val="accent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marL="0" indent="0">
              <a:buNone/>
            </a:pPr>
            <a:r>
              <a:rPr lang="ru-RU" sz="2800" dirty="0" smtClean="0"/>
              <a:t>                            ОБОБЩАЮЩЕЕ СЛОВО</a:t>
            </a:r>
          </a:p>
          <a:p>
            <a:pPr marL="0" indent="0">
              <a:buNone/>
            </a:pPr>
            <a:endParaRPr lang="ru-RU" sz="2800" dirty="0"/>
          </a:p>
          <a:p>
            <a:pPr marL="0" indent="0">
              <a:buNone/>
            </a:pPr>
            <a:r>
              <a:rPr lang="ru-RU" sz="2800" dirty="0" smtClean="0"/>
              <a:t>          </a:t>
            </a:r>
            <a:r>
              <a:rPr lang="ru-RU" sz="1800" b="1" dirty="0" smtClean="0"/>
              <a:t>Перед однородными членами                    После однородных членов</a:t>
            </a:r>
          </a:p>
          <a:p>
            <a:pPr marL="0" indent="0">
              <a:buNone/>
            </a:pPr>
            <a:endParaRPr lang="ru-RU" sz="1800" b="1" dirty="0" smtClean="0"/>
          </a:p>
          <a:p>
            <a:pPr marL="0" indent="0">
              <a:buNone/>
            </a:pPr>
            <a:r>
              <a:rPr lang="ru-RU" sz="1800" b="1" dirty="0"/>
              <a:t> </a:t>
            </a:r>
            <a:r>
              <a:rPr lang="ru-RU" sz="1800" b="1" dirty="0" smtClean="0"/>
              <a:t>                  :               ,            ,              .                                       ,              ,                                .  </a:t>
            </a:r>
          </a:p>
          <a:p>
            <a:pPr marL="0" indent="0">
              <a:buNone/>
            </a:pPr>
            <a:r>
              <a:rPr lang="ru-RU" sz="1800" b="1" dirty="0" smtClean="0"/>
              <a:t>                                    </a:t>
            </a:r>
            <a:endParaRPr lang="ru-RU" sz="1800" b="1" dirty="0"/>
          </a:p>
          <a:p>
            <a:pPr marL="0" indent="0">
              <a:buNone/>
            </a:pPr>
            <a:r>
              <a:rPr lang="ru-RU" sz="1800" b="1" dirty="0" smtClean="0"/>
              <a:t>                 Пример:                                                                     Пример:</a:t>
            </a:r>
          </a:p>
          <a:p>
            <a:pPr marL="0" indent="0">
              <a:buNone/>
            </a:pPr>
            <a:endParaRPr lang="ru-RU" sz="1800" b="1" dirty="0"/>
          </a:p>
          <a:p>
            <a:pPr marL="0" indent="0">
              <a:buNone/>
            </a:pPr>
            <a:endParaRPr lang="ru-RU" sz="1800" b="1" dirty="0" smtClean="0"/>
          </a:p>
          <a:p>
            <a:pPr marL="0" indent="0">
              <a:buNone/>
            </a:pPr>
            <a:r>
              <a:rPr lang="ru-RU" sz="1800" b="1" dirty="0" smtClean="0"/>
              <a:t>              :               ,            ,                … .   </a:t>
            </a:r>
            <a:endParaRPr lang="ru-RU" sz="1800" b="1" dirty="0"/>
          </a:p>
          <a:p>
            <a:pPr marL="0" indent="0">
              <a:buNone/>
            </a:pPr>
            <a:r>
              <a:rPr lang="ru-RU" sz="1800" b="1" dirty="0" smtClean="0"/>
              <a:t>           </a:t>
            </a:r>
          </a:p>
          <a:p>
            <a:pPr marL="0" indent="0">
              <a:buNone/>
            </a:pPr>
            <a:r>
              <a:rPr lang="ru-RU" sz="1800" b="1" dirty="0"/>
              <a:t> </a:t>
            </a:r>
            <a:r>
              <a:rPr lang="ru-RU" sz="1800" b="1" dirty="0" smtClean="0"/>
              <a:t>                Пример:</a:t>
            </a:r>
            <a:endParaRPr lang="ru-RU" sz="1800" b="1" dirty="0"/>
          </a:p>
        </p:txBody>
      </p:sp>
      <p:cxnSp>
        <p:nvCxnSpPr>
          <p:cNvPr id="5" name="Прямая со стрелкой 4"/>
          <p:cNvCxnSpPr/>
          <p:nvPr/>
        </p:nvCxnSpPr>
        <p:spPr>
          <a:xfrm flipH="1">
            <a:off x="2555776" y="476672"/>
            <a:ext cx="504056" cy="64807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" name="Прямая со стрелкой 6"/>
          <p:cNvCxnSpPr/>
          <p:nvPr/>
        </p:nvCxnSpPr>
        <p:spPr>
          <a:xfrm>
            <a:off x="5220072" y="476672"/>
            <a:ext cx="720080" cy="64807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8" name="Блок-схема: узел 7"/>
          <p:cNvSpPr/>
          <p:nvPr/>
        </p:nvSpPr>
        <p:spPr>
          <a:xfrm>
            <a:off x="539552" y="1844824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9" name="Блок-схема: узел 8"/>
          <p:cNvSpPr/>
          <p:nvPr/>
        </p:nvSpPr>
        <p:spPr>
          <a:xfrm>
            <a:off x="1403648" y="1844824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0" name="Блок-схема: узел 9"/>
          <p:cNvSpPr/>
          <p:nvPr/>
        </p:nvSpPr>
        <p:spPr>
          <a:xfrm>
            <a:off x="2098576" y="1844824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1" name="Блок-схема: узел 10"/>
          <p:cNvSpPr/>
          <p:nvPr/>
        </p:nvSpPr>
        <p:spPr>
          <a:xfrm>
            <a:off x="2831232" y="1844824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3" name="Блок-схема: узел 12"/>
          <p:cNvSpPr/>
          <p:nvPr/>
        </p:nvSpPr>
        <p:spPr>
          <a:xfrm>
            <a:off x="296710" y="3429000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4" name="Блок-схема: узел 13"/>
          <p:cNvSpPr/>
          <p:nvPr/>
        </p:nvSpPr>
        <p:spPr>
          <a:xfrm>
            <a:off x="1021485" y="3429000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5" name="Блок-схема: узел 14"/>
          <p:cNvSpPr/>
          <p:nvPr/>
        </p:nvSpPr>
        <p:spPr>
          <a:xfrm>
            <a:off x="1841492" y="3429000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6" name="Блок-схема: узел 15"/>
          <p:cNvSpPr/>
          <p:nvPr/>
        </p:nvSpPr>
        <p:spPr>
          <a:xfrm>
            <a:off x="2510555" y="3429000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7" name="Блок-схема: узел 16"/>
          <p:cNvSpPr/>
          <p:nvPr/>
        </p:nvSpPr>
        <p:spPr>
          <a:xfrm>
            <a:off x="4957192" y="1712786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8" name="Блок-схема: узел 17"/>
          <p:cNvSpPr/>
          <p:nvPr/>
        </p:nvSpPr>
        <p:spPr>
          <a:xfrm>
            <a:off x="5711552" y="1712786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9" name="Блок-схема: узел 18"/>
          <p:cNvSpPr/>
          <p:nvPr/>
        </p:nvSpPr>
        <p:spPr>
          <a:xfrm>
            <a:off x="6516216" y="1712786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20" name="Блок-схема: узел 19"/>
          <p:cNvSpPr/>
          <p:nvPr/>
        </p:nvSpPr>
        <p:spPr>
          <a:xfrm>
            <a:off x="7380312" y="1688232"/>
            <a:ext cx="457200" cy="457200"/>
          </a:xfrm>
          <a:prstGeom prst="flowChartConnector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cxnSp>
        <p:nvCxnSpPr>
          <p:cNvPr id="22" name="Прямая со стрелкой 21"/>
          <p:cNvCxnSpPr/>
          <p:nvPr/>
        </p:nvCxnSpPr>
        <p:spPr>
          <a:xfrm flipH="1">
            <a:off x="2831232" y="476672"/>
            <a:ext cx="457200" cy="288032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4" name="Прямая соединительная линия 23"/>
          <p:cNvCxnSpPr/>
          <p:nvPr/>
        </p:nvCxnSpPr>
        <p:spPr>
          <a:xfrm>
            <a:off x="3059832" y="3657600"/>
            <a:ext cx="144016" cy="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5" name="Прямая соединительная линия 24"/>
          <p:cNvCxnSpPr/>
          <p:nvPr/>
        </p:nvCxnSpPr>
        <p:spPr>
          <a:xfrm>
            <a:off x="7104856" y="1941386"/>
            <a:ext cx="144016" cy="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1" name="Блок-схема: узел 20"/>
          <p:cNvSpPr/>
          <p:nvPr/>
        </p:nvSpPr>
        <p:spPr>
          <a:xfrm>
            <a:off x="752947" y="2040505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Блок-схема: узел 22"/>
          <p:cNvSpPr/>
          <p:nvPr/>
        </p:nvSpPr>
        <p:spPr>
          <a:xfrm>
            <a:off x="493004" y="3624681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Блок-схема: узел 25"/>
          <p:cNvSpPr/>
          <p:nvPr/>
        </p:nvSpPr>
        <p:spPr>
          <a:xfrm>
            <a:off x="7576606" y="1883913"/>
            <a:ext cx="64611" cy="65837"/>
          </a:xfrm>
          <a:prstGeom prst="flowChartConnector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80526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1500</TotalTime>
  <Words>633</Words>
  <Application>Microsoft Office PowerPoint</Application>
  <PresentationFormat>Экран (4:3)</PresentationFormat>
  <Paragraphs>114</Paragraphs>
  <Slides>10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2" baseType="lpstr">
      <vt:lpstr>Тема Office</vt:lpstr>
      <vt:lpstr>Документ</vt:lpstr>
      <vt:lpstr>Презентация PowerPoint</vt:lpstr>
      <vt:lpstr>\</vt:lpstr>
      <vt:lpstr>Презентация PowerPoint</vt:lpstr>
      <vt:lpstr> </vt:lpstr>
      <vt:lpstr>Презентация PowerPoint</vt:lpstr>
      <vt:lpstr>Презентация PowerPoint</vt:lpstr>
      <vt:lpstr>Презентация PowerPoint</vt:lpstr>
      <vt:lpstr>ГРАФИЧЕСКИЙ ДИКТАНТ.</vt:lpstr>
      <vt:lpstr>Презентация PowerPoint</vt:lpstr>
      <vt:lpstr>                  ИТОГИ УРОКА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8</dc:creator>
  <cp:lastModifiedBy>8</cp:lastModifiedBy>
  <cp:revision>88</cp:revision>
  <cp:lastPrinted>2012-02-06T06:10:13Z</cp:lastPrinted>
  <dcterms:created xsi:type="dcterms:W3CDTF">2012-01-30T05:26:13Z</dcterms:created>
  <dcterms:modified xsi:type="dcterms:W3CDTF">2012-02-06T09:20:53Z</dcterms:modified>
</cp:coreProperties>
</file>