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64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E420B-E710-4D06-BD46-7D74AC29219B}" type="datetimeFigureOut">
              <a:rPr lang="ru-RU" smtClean="0"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D0DAA-4130-4836-B798-05BB1F300E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4030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E420B-E710-4D06-BD46-7D74AC29219B}" type="datetimeFigureOut">
              <a:rPr lang="ru-RU" smtClean="0"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D0DAA-4130-4836-B798-05BB1F300E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8033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E420B-E710-4D06-BD46-7D74AC29219B}" type="datetimeFigureOut">
              <a:rPr lang="ru-RU" smtClean="0"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D0DAA-4130-4836-B798-05BB1F300E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751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E420B-E710-4D06-BD46-7D74AC29219B}" type="datetimeFigureOut">
              <a:rPr lang="ru-RU" smtClean="0"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D0DAA-4130-4836-B798-05BB1F300E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5994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E420B-E710-4D06-BD46-7D74AC29219B}" type="datetimeFigureOut">
              <a:rPr lang="ru-RU" smtClean="0"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D0DAA-4130-4836-B798-05BB1F300E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1343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E420B-E710-4D06-BD46-7D74AC29219B}" type="datetimeFigureOut">
              <a:rPr lang="ru-RU" smtClean="0"/>
              <a:t>27.11.2014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D0DAA-4130-4836-B798-05BB1F300E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184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E420B-E710-4D06-BD46-7D74AC29219B}" type="datetimeFigureOut">
              <a:rPr lang="ru-RU" smtClean="0"/>
              <a:t>27.11.2014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D0DAA-4130-4836-B798-05BB1F300E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395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E420B-E710-4D06-BD46-7D74AC29219B}" type="datetimeFigureOut">
              <a:rPr lang="ru-RU" smtClean="0"/>
              <a:t>27.11.2014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D0DAA-4130-4836-B798-05BB1F300E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291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E420B-E710-4D06-BD46-7D74AC29219B}" type="datetimeFigureOut">
              <a:rPr lang="ru-RU" smtClean="0"/>
              <a:t>27.11.2014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D0DAA-4130-4836-B798-05BB1F300E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983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E420B-E710-4D06-BD46-7D74AC29219B}" type="datetimeFigureOut">
              <a:rPr lang="ru-RU" smtClean="0"/>
              <a:t>27.11.2014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D0DAA-4130-4836-B798-05BB1F300E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1947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E420B-E710-4D06-BD46-7D74AC29219B}" type="datetimeFigureOut">
              <a:rPr lang="ru-RU" smtClean="0"/>
              <a:t>27.11.2014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D0DAA-4130-4836-B798-05BB1F300E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2478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E420B-E710-4D06-BD46-7D74AC29219B}" type="datetimeFigureOut">
              <a:rPr lang="ru-RU" smtClean="0"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9D0DAA-4130-4836-B798-05BB1F300E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025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АМА\картинкалар\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81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93388" y="4375570"/>
            <a:ext cx="7379011" cy="2376264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kk-KZ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55776" y="3659212"/>
            <a:ext cx="6120680" cy="1008112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k-KZ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 descr="D:\МАМА\картинкалар\0_7d3f6_cb755f68_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653136"/>
            <a:ext cx="2290236" cy="1821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548680"/>
            <a:ext cx="81369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ҚАЗАҚСТАН РЕСПУБЛИКАСЫНЫҢ БІЛІМ ЖӘНЕ ҒЫЛЫМ МИНИСТРЛІГІ</a:t>
            </a:r>
          </a:p>
          <a:p>
            <a:pPr algn="ctr"/>
            <a:r>
              <a:rPr lang="kk-KZ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«Өрлеу» біліктілікті арттыру ұлттық орталығы » акционерлік қоғамының филиалы</a:t>
            </a:r>
          </a:p>
          <a:p>
            <a:pPr algn="ctr"/>
            <a:r>
              <a:rPr lang="kk-KZ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Оңтүстік Қазақстан облысы бойынша педагог қызметкерлердің біліктілігін арттыру институты</a:t>
            </a: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1556792"/>
            <a:ext cx="856895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«ӨЗІН-ӨЗІ ТАНУ» ПӘНІ МЕН БАСҚА ОҚУ ПӘНДЕРІНІҢ МАЗМҰНЫ МЕН ӘДІСТЕРІН ИНТЕГРАЦИЯЛАУ ЖОЛДАРЫ» </a:t>
            </a:r>
          </a:p>
          <a:p>
            <a:pPr algn="ctr"/>
            <a:r>
              <a:rPr lang="ru-RU" sz="1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облыстық</a:t>
            </a: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ғылыми-практикалық</a:t>
            </a: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конференция</a:t>
            </a:r>
          </a:p>
          <a:p>
            <a:pPr algn="ctr"/>
            <a:endParaRPr lang="ru-RU" sz="1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 ж. 26 қараша</a:t>
            </a: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86000" y="2870847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kk-KZ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Өзін – өзі тану </a:t>
            </a:r>
            <a:r>
              <a:rPr lang="kk-KZ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пәнін  </a:t>
            </a:r>
            <a:endParaRPr lang="kk-KZ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тәрбие үрдісінде  ықпалдастыру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7624" y="2843063"/>
            <a:ext cx="20162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Тақырыбы: </a:t>
            </a: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88024" y="4163268"/>
            <a:ext cx="360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Жулдызбаева Асыл Раймбаевна</a:t>
            </a:r>
          </a:p>
          <a:p>
            <a:pPr algn="ctr"/>
            <a:r>
              <a:rPr lang="kk-KZ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Мукими атындағы № 13 жом</a:t>
            </a:r>
          </a:p>
          <a:p>
            <a:pPr algn="ctr"/>
            <a:r>
              <a:rPr lang="kk-KZ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Өзін – өзі тану пәні мұғалімі </a:t>
            </a:r>
          </a:p>
          <a:p>
            <a:pPr algn="ctr"/>
            <a:r>
              <a:rPr lang="kk-KZ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 қаласы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21077" y="4006238"/>
            <a:ext cx="1853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Оқыған: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32022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 descr="D:\МАМА\картинкалар\0_7d3f6_cb755f68_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653136"/>
            <a:ext cx="2290236" cy="1821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39056" y="1556792"/>
            <a:ext cx="7920880" cy="4552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kk-KZ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1</a:t>
            </a:r>
            <a:r>
              <a:rPr lang="kk-KZ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kk-KZ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Жеке адамды өзін - өзі тәрбиелеу мен өз бетінше білім алу жолымен педагогикалық басшылықты оқу - тәрбиелеу процесін ұйымдастыру басымдылығына айналдыру.</a:t>
            </a:r>
            <a:endParaRPr lang="ru-RU" sz="14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kk-KZ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2. білім беру процесінің екпінін үйрету екпінімен ауыстыру.</a:t>
            </a:r>
            <a:endParaRPr lang="ru-RU" sz="14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kk-KZ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3. оқушылардың тек танымдық қасиетілігі ғана емес, сонымен қоса - адамгершілік жігерлік қасиеттілігін қолдану;</a:t>
            </a:r>
            <a:endParaRPr lang="ru-RU" sz="14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kk-KZ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4. оқушылардың өз бетінше шығармашылық тұрғыдан іс-әрекет етуіне көңіл бөлу;</a:t>
            </a:r>
            <a:endParaRPr lang="ru-RU" sz="14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kk-KZ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5. білім алуды ұғыну процесінде жандандыру және ынталандыру, субъектінің рефлекс жағдайына шығуы;</a:t>
            </a:r>
            <a:endParaRPr lang="ru-RU" sz="14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kk-KZ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6. педагогикалық процестің салмақ түсетін жағын ақыл ой іс - әрекеттердің тәсілдерін құру жағына ауыстыру;</a:t>
            </a:r>
            <a:endParaRPr lang="ru-RU" sz="14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kk-KZ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7. жалпы білім алу қабілеттері мен дағдыларын жүйелі және бірізді түрде қалыптастыру.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91680" y="548680"/>
            <a:ext cx="6408712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kk-KZ" sz="20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Өздігінен даму технологиясында келесі негізді </a:t>
            </a:r>
            <a:r>
              <a:rPr lang="kk-KZ" sz="20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алға қойған </a:t>
            </a:r>
            <a:r>
              <a:rPr lang="kk-KZ" sz="2000" b="1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МАҚСАТТЫ</a:t>
            </a:r>
            <a:r>
              <a:rPr lang="kk-KZ" sz="20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белгілері </a:t>
            </a:r>
            <a:r>
              <a:rPr lang="kk-KZ" sz="20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бар:</a:t>
            </a:r>
            <a:endParaRPr lang="ru-RU" sz="2000" b="1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05377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5129" y="2709138"/>
            <a:ext cx="4475163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95630" y="266418"/>
            <a:ext cx="6048672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kk-KZ" sz="20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Рухани - адамгершілік құндылықтарда білім беруде мәңгілік, жалпы адамзаттық құндылықты сабақта негіз етіп қарастырамыз. </a:t>
            </a:r>
            <a:r>
              <a:rPr lang="kk-KZ" sz="20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Олар:</a:t>
            </a:r>
            <a:endParaRPr lang="ru-RU" sz="2000" b="1" dirty="0">
              <a:solidFill>
                <a:srgbClr val="C00000"/>
              </a:solidFill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4968701" y="4653136"/>
            <a:ext cx="4572000" cy="2181944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kk-KZ" sz="2400" b="1" i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Ақиқат </a:t>
            </a:r>
            <a:endParaRPr lang="ru-RU" sz="2400" b="1" i="1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kk-KZ" sz="2400" b="1" i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Тыныштық;</a:t>
            </a:r>
            <a:endParaRPr lang="ru-RU" sz="2400" b="1" i="1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kk-KZ" sz="2400" b="1" i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Сүйіспеншілік;</a:t>
            </a:r>
            <a:endParaRPr lang="ru-RU" sz="2400" b="1" i="1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kk-KZ" sz="2400" b="1" i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Дұрыс әрекет;</a:t>
            </a:r>
            <a:endParaRPr lang="ru-RU" sz="2400" b="1" i="1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kk-KZ" sz="2400" b="1" i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Қиянат жасамау</a:t>
            </a:r>
            <a:r>
              <a:rPr lang="kk-KZ" dirty="0" smtClean="0">
                <a:latin typeface="Times New Roman"/>
                <a:ea typeface="Calibri"/>
                <a:cs typeface="Times New Roman"/>
              </a:rPr>
              <a:t>.  </a:t>
            </a:r>
            <a:endParaRPr lang="ru-RU" sz="1400" dirty="0">
              <a:ea typeface="Calibri"/>
              <a:cs typeface="Times New Roman"/>
            </a:endParaRPr>
          </a:p>
        </p:txBody>
      </p:sp>
      <p:pic>
        <p:nvPicPr>
          <p:cNvPr id="7" name="Picture 3" descr="D:\МАМА\картинкалар\0_7d3f6_cb755f68_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653136"/>
            <a:ext cx="2290236" cy="1821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305375" y="1306313"/>
            <a:ext cx="7776864" cy="554461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DDDDDD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3"/>
          <p:cNvGrpSpPr>
            <a:grpSpLocks/>
          </p:cNvGrpSpPr>
          <p:nvPr/>
        </p:nvGrpSpPr>
        <p:grpSpPr bwMode="auto">
          <a:xfrm>
            <a:off x="1082325" y="1930506"/>
            <a:ext cx="1912938" cy="4089401"/>
            <a:chOff x="535" y="1199"/>
            <a:chExt cx="1109" cy="2576"/>
          </a:xfrm>
        </p:grpSpPr>
        <p:sp>
          <p:nvSpPr>
            <p:cNvPr id="30" name="Freeform 4"/>
            <p:cNvSpPr>
              <a:spLocks/>
            </p:cNvSpPr>
            <p:nvPr/>
          </p:nvSpPr>
          <p:spPr bwMode="gray">
            <a:xfrm flipV="1">
              <a:off x="700" y="2593"/>
              <a:ext cx="930" cy="1182"/>
            </a:xfrm>
            <a:custGeom>
              <a:avLst/>
              <a:gdLst>
                <a:gd name="T0" fmla="*/ 118 w 933"/>
                <a:gd name="T1" fmla="*/ 1044 h 1182"/>
                <a:gd name="T2" fmla="*/ 128 w 933"/>
                <a:gd name="T3" fmla="*/ 340 h 1182"/>
                <a:gd name="T4" fmla="*/ 264 w 933"/>
                <a:gd name="T5" fmla="*/ 210 h 1182"/>
                <a:gd name="T6" fmla="*/ 720 w 933"/>
                <a:gd name="T7" fmla="*/ 202 h 1182"/>
                <a:gd name="T8" fmla="*/ 720 w 933"/>
                <a:gd name="T9" fmla="*/ 320 h 1182"/>
                <a:gd name="T10" fmla="*/ 933 w 933"/>
                <a:gd name="T11" fmla="*/ 153 h 1182"/>
                <a:gd name="T12" fmla="*/ 712 w 933"/>
                <a:gd name="T13" fmla="*/ 0 h 1182"/>
                <a:gd name="T14" fmla="*/ 714 w 933"/>
                <a:gd name="T15" fmla="*/ 92 h 1182"/>
                <a:gd name="T16" fmla="*/ 234 w 933"/>
                <a:gd name="T17" fmla="*/ 94 h 1182"/>
                <a:gd name="T18" fmla="*/ 0 w 933"/>
                <a:gd name="T19" fmla="*/ 298 h 1182"/>
                <a:gd name="T20" fmla="*/ 0 w 933"/>
                <a:gd name="T21" fmla="*/ 1058 h 1182"/>
                <a:gd name="T22" fmla="*/ 118 w 933"/>
                <a:gd name="T23" fmla="*/ 1044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33" h="1182">
                  <a:moveTo>
                    <a:pt x="118" y="1044"/>
                  </a:moveTo>
                  <a:lnTo>
                    <a:pt x="128" y="340"/>
                  </a:lnTo>
                  <a:cubicBezTo>
                    <a:pt x="134" y="214"/>
                    <a:pt x="182" y="212"/>
                    <a:pt x="264" y="210"/>
                  </a:cubicBezTo>
                  <a:lnTo>
                    <a:pt x="720" y="202"/>
                  </a:lnTo>
                  <a:lnTo>
                    <a:pt x="720" y="320"/>
                  </a:lnTo>
                  <a:lnTo>
                    <a:pt x="933" y="153"/>
                  </a:lnTo>
                  <a:lnTo>
                    <a:pt x="712" y="0"/>
                  </a:lnTo>
                  <a:lnTo>
                    <a:pt x="714" y="92"/>
                  </a:lnTo>
                  <a:cubicBezTo>
                    <a:pt x="714" y="92"/>
                    <a:pt x="406" y="94"/>
                    <a:pt x="234" y="94"/>
                  </a:cubicBezTo>
                  <a:cubicBezTo>
                    <a:pt x="60" y="96"/>
                    <a:pt x="2" y="156"/>
                    <a:pt x="0" y="298"/>
                  </a:cubicBezTo>
                  <a:lnTo>
                    <a:pt x="0" y="1058"/>
                  </a:lnTo>
                  <a:cubicBezTo>
                    <a:pt x="20" y="1182"/>
                    <a:pt x="93" y="1170"/>
                    <a:pt x="118" y="1044"/>
                  </a:cubicBezTo>
                  <a:close/>
                </a:path>
              </a:pathLst>
            </a:custGeom>
            <a:solidFill>
              <a:srgbClr val="4AB1E4"/>
            </a:solidFill>
            <a:ln w="38100" cap="flat" cmpd="sng" algn="ctr">
              <a:solidFill>
                <a:srgbClr val="FFFFFF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ex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32" name="Freeform 6"/>
            <p:cNvSpPr>
              <a:spLocks/>
            </p:cNvSpPr>
            <p:nvPr/>
          </p:nvSpPr>
          <p:spPr bwMode="gray">
            <a:xfrm>
              <a:off x="658" y="1199"/>
              <a:ext cx="933" cy="1182"/>
            </a:xfrm>
            <a:custGeom>
              <a:avLst/>
              <a:gdLst>
                <a:gd name="T0" fmla="*/ 118 w 933"/>
                <a:gd name="T1" fmla="*/ 1044 h 1182"/>
                <a:gd name="T2" fmla="*/ 128 w 933"/>
                <a:gd name="T3" fmla="*/ 340 h 1182"/>
                <a:gd name="T4" fmla="*/ 264 w 933"/>
                <a:gd name="T5" fmla="*/ 210 h 1182"/>
                <a:gd name="T6" fmla="*/ 720 w 933"/>
                <a:gd name="T7" fmla="*/ 202 h 1182"/>
                <a:gd name="T8" fmla="*/ 720 w 933"/>
                <a:gd name="T9" fmla="*/ 320 h 1182"/>
                <a:gd name="T10" fmla="*/ 933 w 933"/>
                <a:gd name="T11" fmla="*/ 153 h 1182"/>
                <a:gd name="T12" fmla="*/ 712 w 933"/>
                <a:gd name="T13" fmla="*/ 0 h 1182"/>
                <a:gd name="T14" fmla="*/ 714 w 933"/>
                <a:gd name="T15" fmla="*/ 92 h 1182"/>
                <a:gd name="T16" fmla="*/ 234 w 933"/>
                <a:gd name="T17" fmla="*/ 94 h 1182"/>
                <a:gd name="T18" fmla="*/ 0 w 933"/>
                <a:gd name="T19" fmla="*/ 298 h 1182"/>
                <a:gd name="T20" fmla="*/ 0 w 933"/>
                <a:gd name="T21" fmla="*/ 1058 h 1182"/>
                <a:gd name="T22" fmla="*/ 118 w 933"/>
                <a:gd name="T23" fmla="*/ 1044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33" h="1182">
                  <a:moveTo>
                    <a:pt x="118" y="1044"/>
                  </a:moveTo>
                  <a:lnTo>
                    <a:pt x="128" y="340"/>
                  </a:lnTo>
                  <a:cubicBezTo>
                    <a:pt x="134" y="214"/>
                    <a:pt x="182" y="212"/>
                    <a:pt x="264" y="210"/>
                  </a:cubicBezTo>
                  <a:lnTo>
                    <a:pt x="720" y="202"/>
                  </a:lnTo>
                  <a:lnTo>
                    <a:pt x="720" y="320"/>
                  </a:lnTo>
                  <a:lnTo>
                    <a:pt x="933" y="153"/>
                  </a:lnTo>
                  <a:lnTo>
                    <a:pt x="712" y="0"/>
                  </a:lnTo>
                  <a:lnTo>
                    <a:pt x="714" y="92"/>
                  </a:lnTo>
                  <a:cubicBezTo>
                    <a:pt x="714" y="92"/>
                    <a:pt x="406" y="94"/>
                    <a:pt x="234" y="94"/>
                  </a:cubicBezTo>
                  <a:cubicBezTo>
                    <a:pt x="60" y="96"/>
                    <a:pt x="2" y="156"/>
                    <a:pt x="0" y="298"/>
                  </a:cubicBezTo>
                  <a:lnTo>
                    <a:pt x="0" y="1058"/>
                  </a:lnTo>
                  <a:cubicBezTo>
                    <a:pt x="20" y="1182"/>
                    <a:pt x="93" y="1170"/>
                    <a:pt x="118" y="1044"/>
                  </a:cubicBezTo>
                  <a:close/>
                </a:path>
              </a:pathLst>
            </a:custGeom>
            <a:solidFill>
              <a:srgbClr val="4AB1E4"/>
            </a:solidFill>
            <a:ln w="38100" cap="flat" cmpd="sng" algn="ctr">
              <a:solidFill>
                <a:srgbClr val="FFFFFF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ex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31" name="Freeform 5"/>
            <p:cNvSpPr>
              <a:spLocks/>
            </p:cNvSpPr>
            <p:nvPr/>
          </p:nvSpPr>
          <p:spPr bwMode="gray">
            <a:xfrm rot="16200000">
              <a:off x="939" y="1925"/>
              <a:ext cx="301" cy="1109"/>
            </a:xfrm>
            <a:custGeom>
              <a:avLst/>
              <a:gdLst>
                <a:gd name="T0" fmla="*/ 37 w 142"/>
                <a:gd name="T1" fmla="*/ 1 h 604"/>
                <a:gd name="T2" fmla="*/ 45 w 142"/>
                <a:gd name="T3" fmla="*/ 472 h 604"/>
                <a:gd name="T4" fmla="*/ 0 w 142"/>
                <a:gd name="T5" fmla="*/ 474 h 604"/>
                <a:gd name="T6" fmla="*/ 72 w 142"/>
                <a:gd name="T7" fmla="*/ 604 h 604"/>
                <a:gd name="T8" fmla="*/ 142 w 142"/>
                <a:gd name="T9" fmla="*/ 474 h 604"/>
                <a:gd name="T10" fmla="*/ 100 w 142"/>
                <a:gd name="T11" fmla="*/ 474 h 604"/>
                <a:gd name="T12" fmla="*/ 99 w 142"/>
                <a:gd name="T13" fmla="*/ 0 h 604"/>
                <a:gd name="T14" fmla="*/ 37 w 142"/>
                <a:gd name="T15" fmla="*/ 1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" h="604">
                  <a:moveTo>
                    <a:pt x="37" y="1"/>
                  </a:moveTo>
                  <a:lnTo>
                    <a:pt x="45" y="472"/>
                  </a:lnTo>
                  <a:lnTo>
                    <a:pt x="0" y="474"/>
                  </a:lnTo>
                  <a:lnTo>
                    <a:pt x="72" y="604"/>
                  </a:lnTo>
                  <a:lnTo>
                    <a:pt x="142" y="474"/>
                  </a:lnTo>
                  <a:lnTo>
                    <a:pt x="100" y="474"/>
                  </a:lnTo>
                  <a:lnTo>
                    <a:pt x="99" y="0"/>
                  </a:lnTo>
                  <a:lnTo>
                    <a:pt x="37" y="1"/>
                  </a:lnTo>
                  <a:close/>
                </a:path>
              </a:pathLst>
            </a:custGeom>
            <a:solidFill>
              <a:srgbClr val="4AB1E4"/>
            </a:solidFill>
            <a:ln w="38100" cap="flat" cmpd="sng" algn="ctr">
              <a:solidFill>
                <a:srgbClr val="FFFFFF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ex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</p:grpSp>
      <p:sp>
        <p:nvSpPr>
          <p:cNvPr id="10" name="AutoShape 7"/>
          <p:cNvSpPr>
            <a:spLocks noChangeArrowheads="1"/>
          </p:cNvSpPr>
          <p:nvPr/>
        </p:nvSpPr>
        <p:spPr bwMode="gray">
          <a:xfrm>
            <a:off x="4228793" y="4554472"/>
            <a:ext cx="4476004" cy="77381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5BBE4E"/>
              </a:gs>
              <a:gs pos="100000">
                <a:srgbClr val="5BBE4E">
                  <a:gamma/>
                  <a:shade val="46275"/>
                  <a:invGamma/>
                  <a:alpha val="0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charset="0"/>
              </a:rPr>
              <a:t>              </a:t>
            </a:r>
            <a:r>
              <a:rPr kumimoji="0" lang="kk-KZ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Дұрыс әрекет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AutoShape 9"/>
          <p:cNvSpPr>
            <a:spLocks noChangeArrowheads="1"/>
          </p:cNvSpPr>
          <p:nvPr/>
        </p:nvSpPr>
        <p:spPr bwMode="ltGray">
          <a:xfrm>
            <a:off x="4378000" y="5493377"/>
            <a:ext cx="3730018" cy="655364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8F038F"/>
              </a:gs>
              <a:gs pos="100000">
                <a:srgbClr val="8F038F">
                  <a:gamma/>
                  <a:shade val="46275"/>
                  <a:invGamma/>
                  <a:alpha val="0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charset="0"/>
              </a:rPr>
              <a:t>          </a:t>
            </a:r>
            <a:r>
              <a:rPr kumimoji="0" lang="kk-KZ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Қиянат жасамау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AutoShape 11"/>
          <p:cNvSpPr>
            <a:spLocks noChangeArrowheads="1"/>
          </p:cNvSpPr>
          <p:nvPr/>
        </p:nvSpPr>
        <p:spPr bwMode="gray">
          <a:xfrm>
            <a:off x="3647624" y="1884432"/>
            <a:ext cx="4476004" cy="77381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F77A1D">
                  <a:alpha val="80000"/>
                </a:srgbClr>
              </a:gs>
              <a:gs pos="100000">
                <a:srgbClr val="F77A1D">
                  <a:gamma/>
                  <a:shade val="46275"/>
                  <a:invGamma/>
                  <a:alpha val="0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5" name="AutoShape 12"/>
          <p:cNvSpPr>
            <a:spLocks noChangeArrowheads="1"/>
          </p:cNvSpPr>
          <p:nvPr/>
        </p:nvSpPr>
        <p:spPr bwMode="gray">
          <a:xfrm>
            <a:off x="4404080" y="2129988"/>
            <a:ext cx="451767" cy="204280"/>
          </a:xfrm>
          <a:prstGeom prst="rightArrow">
            <a:avLst>
              <a:gd name="adj1" fmla="val 50000"/>
              <a:gd name="adj2" fmla="val 45507"/>
            </a:avLst>
          </a:prstGeom>
          <a:solidFill>
            <a:srgbClr val="FEFEFE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6" name="AutoShape 13"/>
          <p:cNvSpPr>
            <a:spLocks noChangeArrowheads="1"/>
          </p:cNvSpPr>
          <p:nvPr/>
        </p:nvSpPr>
        <p:spPr bwMode="gray">
          <a:xfrm>
            <a:off x="2975349" y="1847104"/>
            <a:ext cx="1335770" cy="770049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rgbClr val="F77A1D"/>
              </a:gs>
              <a:gs pos="100000">
                <a:srgbClr val="F77A1D">
                  <a:gamma/>
                  <a:shade val="69804"/>
                  <a:invGamma/>
                </a:srgb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7" name="Freeform 14"/>
          <p:cNvSpPr>
            <a:spLocks/>
          </p:cNvSpPr>
          <p:nvPr/>
        </p:nvSpPr>
        <p:spPr bwMode="gray">
          <a:xfrm>
            <a:off x="3094047" y="1611419"/>
            <a:ext cx="665282" cy="385025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F77A1D">
                  <a:gamma/>
                  <a:tint val="48627"/>
                  <a:invGamma/>
                </a:srgbClr>
              </a:gs>
              <a:gs pos="50000">
                <a:srgbClr val="F77A1D">
                  <a:alpha val="0"/>
                </a:srgbClr>
              </a:gs>
              <a:gs pos="100000">
                <a:srgbClr val="F77A1D">
                  <a:gamma/>
                  <a:tint val="48627"/>
                  <a:invGamma/>
                </a:srgb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9" name="Freeform 16"/>
          <p:cNvSpPr>
            <a:spLocks/>
          </p:cNvSpPr>
          <p:nvPr/>
        </p:nvSpPr>
        <p:spPr bwMode="gray">
          <a:xfrm>
            <a:off x="3079682" y="3152160"/>
            <a:ext cx="665282" cy="385025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5BBE4E">
                  <a:gamma/>
                  <a:tint val="48627"/>
                  <a:invGamma/>
                </a:srgbClr>
              </a:gs>
              <a:gs pos="50000">
                <a:srgbClr val="5BBE4E">
                  <a:alpha val="0"/>
                </a:srgbClr>
              </a:gs>
              <a:gs pos="100000">
                <a:srgbClr val="5BBE4E">
                  <a:gamma/>
                  <a:tint val="48627"/>
                  <a:invGamma/>
                </a:srgb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0" name="AutoShape 17"/>
          <p:cNvSpPr>
            <a:spLocks noChangeArrowheads="1"/>
          </p:cNvSpPr>
          <p:nvPr/>
        </p:nvSpPr>
        <p:spPr bwMode="gray">
          <a:xfrm>
            <a:off x="3016918" y="5492861"/>
            <a:ext cx="1366060" cy="739686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rgbClr val="8F038F"/>
              </a:gs>
              <a:gs pos="100000">
                <a:srgbClr val="8F038F">
                  <a:gamma/>
                  <a:shade val="69804"/>
                  <a:invGamma/>
                </a:srgb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1" name="Freeform 18"/>
          <p:cNvSpPr>
            <a:spLocks/>
          </p:cNvSpPr>
          <p:nvPr/>
        </p:nvSpPr>
        <p:spPr bwMode="gray">
          <a:xfrm>
            <a:off x="3221223" y="5790146"/>
            <a:ext cx="557974" cy="219315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8F038F">
                  <a:gamma/>
                  <a:tint val="48627"/>
                  <a:invGamma/>
                </a:srgbClr>
              </a:gs>
              <a:gs pos="50000">
                <a:srgbClr val="8F038F">
                  <a:alpha val="0"/>
                </a:srgbClr>
              </a:gs>
              <a:gs pos="100000">
                <a:srgbClr val="8F038F">
                  <a:gamma/>
                  <a:tint val="48627"/>
                  <a:invGamma/>
                </a:srgb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3" name="Text Box 20"/>
          <p:cNvSpPr txBox="1">
            <a:spLocks noChangeArrowheads="1"/>
          </p:cNvSpPr>
          <p:nvPr/>
        </p:nvSpPr>
        <p:spPr bwMode="black">
          <a:xfrm>
            <a:off x="4857381" y="1996444"/>
            <a:ext cx="322485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8F038F">
                    <a:lumMod val="50000"/>
                  </a:srgbClr>
                </a:solidFill>
                <a:effectLst/>
                <a:uLnTx/>
                <a:uFillTx/>
                <a:latin typeface="Arial" charset="0"/>
              </a:rPr>
              <a:t>  </a:t>
            </a:r>
            <a:r>
              <a:rPr kumimoji="0" lang="kk-KZ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</a:rPr>
              <a:t>Ақиқат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6" name="Text Box 23"/>
          <p:cNvSpPr txBox="1">
            <a:spLocks noChangeArrowheads="1"/>
          </p:cNvSpPr>
          <p:nvPr/>
        </p:nvSpPr>
        <p:spPr bwMode="gray">
          <a:xfrm>
            <a:off x="639827" y="3727557"/>
            <a:ext cx="157321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F038F">
                    <a:lumMod val="50000"/>
                  </a:srgbClr>
                </a:solidFill>
                <a:effectLst/>
                <a:uLnTx/>
                <a:uFillTx/>
                <a:latin typeface="Arial" charset="0"/>
              </a:rPr>
              <a:t>Құнды-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F038F">
                    <a:lumMod val="50000"/>
                  </a:srgbClr>
                </a:solidFill>
                <a:effectLst/>
                <a:uLnTx/>
                <a:uFillTx/>
                <a:latin typeface="Arial" charset="0"/>
              </a:rPr>
              <a:t>лықтар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8F038F">
                  <a:lumMod val="50000"/>
                </a:srgbClr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7" name="Text Box 24"/>
          <p:cNvSpPr txBox="1">
            <a:spLocks noChangeArrowheads="1"/>
          </p:cNvSpPr>
          <p:nvPr/>
        </p:nvSpPr>
        <p:spPr bwMode="white">
          <a:xfrm>
            <a:off x="2867690" y="1746263"/>
            <a:ext cx="1673225" cy="831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Arial" charset="0"/>
              </a:rPr>
              <a:t> </a:t>
            </a:r>
            <a:r>
              <a:rPr kumimoji="0" lang="kk-KZ" sz="4800" b="1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Arial" charset="0"/>
              </a:rPr>
              <a:t>1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9" name="Text Box 26"/>
          <p:cNvSpPr txBox="1">
            <a:spLocks noChangeArrowheads="1"/>
          </p:cNvSpPr>
          <p:nvPr/>
        </p:nvSpPr>
        <p:spPr bwMode="white">
          <a:xfrm>
            <a:off x="2813189" y="5477398"/>
            <a:ext cx="2024063" cy="8302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Arial" charset="0"/>
              </a:rPr>
              <a:t>5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8" name="Text Box 25"/>
          <p:cNvSpPr txBox="1">
            <a:spLocks noChangeArrowheads="1"/>
          </p:cNvSpPr>
          <p:nvPr/>
        </p:nvSpPr>
        <p:spPr bwMode="white">
          <a:xfrm>
            <a:off x="6466795" y="3520613"/>
            <a:ext cx="1673225" cy="8302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Arial" charset="0"/>
              </a:rPr>
              <a:t> </a:t>
            </a:r>
          </a:p>
        </p:txBody>
      </p:sp>
      <p:sp>
        <p:nvSpPr>
          <p:cNvPr id="41" name="AutoShape 15"/>
          <p:cNvSpPr>
            <a:spLocks noChangeArrowheads="1"/>
          </p:cNvSpPr>
          <p:nvPr/>
        </p:nvSpPr>
        <p:spPr bwMode="gray">
          <a:xfrm>
            <a:off x="3036418" y="4552849"/>
            <a:ext cx="1335770" cy="770049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rgbClr val="5BBE4E"/>
              </a:gs>
              <a:gs pos="100000">
                <a:srgbClr val="5BBE4E">
                  <a:gamma/>
                  <a:shade val="69804"/>
                  <a:invGamma/>
                </a:srgb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4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AutoShape 12"/>
          <p:cNvSpPr>
            <a:spLocks noChangeArrowheads="1"/>
          </p:cNvSpPr>
          <p:nvPr/>
        </p:nvSpPr>
        <p:spPr bwMode="gray">
          <a:xfrm>
            <a:off x="4452705" y="4832139"/>
            <a:ext cx="451767" cy="204280"/>
          </a:xfrm>
          <a:prstGeom prst="rightArrow">
            <a:avLst>
              <a:gd name="adj1" fmla="val 50000"/>
              <a:gd name="adj2" fmla="val 45507"/>
            </a:avLst>
          </a:prstGeom>
          <a:solidFill>
            <a:srgbClr val="FEFEFE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3" name="AutoShape 10"/>
          <p:cNvSpPr>
            <a:spLocks noChangeArrowheads="1"/>
          </p:cNvSpPr>
          <p:nvPr/>
        </p:nvSpPr>
        <p:spPr bwMode="gray">
          <a:xfrm>
            <a:off x="4478483" y="5767761"/>
            <a:ext cx="378898" cy="117433"/>
          </a:xfrm>
          <a:prstGeom prst="rightArrow">
            <a:avLst>
              <a:gd name="adj1" fmla="val 50000"/>
              <a:gd name="adj2" fmla="val 45092"/>
            </a:avLst>
          </a:prstGeom>
          <a:solidFill>
            <a:srgbClr val="FEFEFE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7" name="AutoShape 7"/>
          <p:cNvSpPr>
            <a:spLocks noChangeArrowheads="1"/>
          </p:cNvSpPr>
          <p:nvPr/>
        </p:nvSpPr>
        <p:spPr bwMode="gray">
          <a:xfrm>
            <a:off x="4331375" y="2708084"/>
            <a:ext cx="4476004" cy="77381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5BBE4E"/>
              </a:gs>
              <a:gs pos="100000">
                <a:srgbClr val="5BBE4E">
                  <a:gamma/>
                  <a:shade val="46275"/>
                  <a:invGamma/>
                  <a:alpha val="0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</a:rPr>
              <a:t>        </a:t>
            </a:r>
            <a:r>
              <a:rPr kumimoji="0" lang="kk-KZ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Тыныштық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  <p:sp>
        <p:nvSpPr>
          <p:cNvPr id="48" name="AutoShape 7"/>
          <p:cNvSpPr>
            <a:spLocks noChangeArrowheads="1"/>
          </p:cNvSpPr>
          <p:nvPr/>
        </p:nvSpPr>
        <p:spPr bwMode="gray">
          <a:xfrm>
            <a:off x="4352688" y="3647688"/>
            <a:ext cx="4476004" cy="77381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5BBE4E"/>
              </a:gs>
              <a:gs pos="100000">
                <a:srgbClr val="5BBE4E">
                  <a:gamma/>
                  <a:shade val="46275"/>
                  <a:invGamma/>
                  <a:alpha val="0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charset="0"/>
              </a:rPr>
              <a:t>           </a:t>
            </a:r>
            <a:r>
              <a:rPr kumimoji="0" lang="kk-KZ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Сүйіспеншілік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AutoShape 15"/>
          <p:cNvSpPr>
            <a:spLocks noChangeArrowheads="1"/>
          </p:cNvSpPr>
          <p:nvPr/>
        </p:nvSpPr>
        <p:spPr bwMode="gray">
          <a:xfrm>
            <a:off x="2995605" y="2717662"/>
            <a:ext cx="1335770" cy="770049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rgbClr val="5BBE4E"/>
              </a:gs>
              <a:gs pos="100000">
                <a:srgbClr val="5BBE4E">
                  <a:gamma/>
                  <a:shade val="69804"/>
                  <a:invGamma/>
                </a:srgb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2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gray">
          <a:xfrm>
            <a:off x="4404080" y="3050020"/>
            <a:ext cx="473079" cy="204280"/>
          </a:xfrm>
          <a:prstGeom prst="rightArrow">
            <a:avLst>
              <a:gd name="adj1" fmla="val 50000"/>
              <a:gd name="adj2" fmla="val 45507"/>
            </a:avLst>
          </a:prstGeom>
          <a:solidFill>
            <a:srgbClr val="FEFEFE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4" name="AutoShape 8"/>
          <p:cNvSpPr>
            <a:spLocks noChangeArrowheads="1"/>
          </p:cNvSpPr>
          <p:nvPr/>
        </p:nvSpPr>
        <p:spPr bwMode="gray">
          <a:xfrm>
            <a:off x="4404080" y="3864740"/>
            <a:ext cx="500391" cy="248246"/>
          </a:xfrm>
          <a:prstGeom prst="rightArrow">
            <a:avLst>
              <a:gd name="adj1" fmla="val 50000"/>
              <a:gd name="adj2" fmla="val 45507"/>
            </a:avLst>
          </a:prstGeom>
          <a:solidFill>
            <a:srgbClr val="FEFEFE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0" name="Freeform 5"/>
          <p:cNvSpPr>
            <a:spLocks/>
          </p:cNvSpPr>
          <p:nvPr/>
        </p:nvSpPr>
        <p:spPr bwMode="gray">
          <a:xfrm rot="16200000">
            <a:off x="2048340" y="4244450"/>
            <a:ext cx="477838" cy="1416693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rgbClr val="4AB1E4"/>
          </a:solidFill>
          <a:ln w="38100" cap="flat" cmpd="sng" algn="ctr">
            <a:solidFill>
              <a:srgbClr val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extLst/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0" name="AutoShape 15"/>
          <p:cNvSpPr>
            <a:spLocks noChangeArrowheads="1"/>
          </p:cNvSpPr>
          <p:nvPr/>
        </p:nvSpPr>
        <p:spPr bwMode="gray">
          <a:xfrm>
            <a:off x="3016918" y="3603839"/>
            <a:ext cx="1335770" cy="770049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rgbClr val="5BBE4E"/>
              </a:gs>
              <a:gs pos="100000">
                <a:srgbClr val="5BBE4E">
                  <a:gamma/>
                  <a:shade val="69804"/>
                  <a:invGamma/>
                </a:srgb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3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Freeform 5"/>
          <p:cNvSpPr>
            <a:spLocks/>
          </p:cNvSpPr>
          <p:nvPr/>
        </p:nvSpPr>
        <p:spPr bwMode="gray">
          <a:xfrm rot="16200000">
            <a:off x="2023482" y="2384308"/>
            <a:ext cx="477838" cy="1446929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rgbClr val="4AB1E4"/>
          </a:solidFill>
          <a:ln w="38100" cap="flat" cmpd="sng" algn="ctr">
            <a:solidFill>
              <a:srgbClr val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extLst/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Picture 19" descr="YG_circle001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425549" y="3165678"/>
            <a:ext cx="1882775" cy="187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654189" y="3704545"/>
            <a:ext cx="13414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Құнды-лықтар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155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86000" y="764704"/>
            <a:ext cx="5958408" cy="51622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kk-KZ" sz="2400" b="1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Ақиқат - </a:t>
            </a:r>
            <a:r>
              <a:rPr lang="kk-KZ" sz="24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құндылығының </a:t>
            </a:r>
            <a:r>
              <a:rPr lang="kk-KZ" sz="24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маңыздысы оқушыларды ақиқат жолында шын айтуға тәрбиелейді.</a:t>
            </a:r>
            <a:endParaRPr lang="ru-RU" sz="24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90170" algn="just">
              <a:lnSpc>
                <a:spcPct val="115000"/>
              </a:lnSpc>
              <a:spcAft>
                <a:spcPts val="1000"/>
              </a:spcAft>
            </a:pPr>
            <a:r>
              <a:rPr lang="kk-KZ" sz="24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   Ақиқат – таным теориясының негізгі категориясы, адам ойының өмір шындығымен сәйкестілігі. Ақиқат – танушы кісінің объектіні дұрыс, дәл бейнелеуі, адам санасынан тыс және тәуелсіз күйінде, өмір сүрген қалпында көрсетуі. Ақиқат категориясы білімнің затқа сәйкес келуін ғана емес, танымдық қызмет тәсілін де сипаттайды. </a:t>
            </a:r>
            <a:endParaRPr lang="ru-RU" sz="2400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  <p:pic>
        <p:nvPicPr>
          <p:cNvPr id="6" name="Picture 3" descr="D:\МАМА\картинкалар\0_7d3f6_cb755f68_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653136"/>
            <a:ext cx="2290236" cy="1821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1576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95736" y="476672"/>
            <a:ext cx="6552728" cy="5189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kk-KZ" sz="20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kk-KZ" sz="24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Тыныштық... </a:t>
            </a:r>
            <a:r>
              <a:rPr lang="kk-KZ" sz="24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Құлпырған дүниені сезіну, мақсаттарға жол салу, арман атты тұлпармен алыс – алыс жақтарға сапарлау, көңілдегі көлеңкені аппақ бұлттарға алмастыру, сезімге берілу, санадағы сансыз жағымсыз ойлардан арылу, т.с.с. Міне  бұл, бір сәттік тыныштықтың құдіреті. </a:t>
            </a:r>
            <a:endParaRPr lang="ru-RU" sz="24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kk-KZ" sz="2400" b="1" dirty="0">
                <a:latin typeface="Times New Roman"/>
                <a:ea typeface="Calibri"/>
                <a:cs typeface="Times New Roman"/>
              </a:rPr>
              <a:t>   </a:t>
            </a:r>
            <a:r>
              <a:rPr lang="kk-KZ" sz="24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Сүйіспеншілік -  </a:t>
            </a:r>
            <a:r>
              <a:rPr lang="kk-KZ" sz="24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тіршіліктің негізгі тірегі.</a:t>
            </a:r>
            <a:endParaRPr lang="ru-RU" sz="24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kk-KZ" sz="24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Сүйіспеншілік – тіршіліктің сәні мен мәнін келтіретін нұр, әрі ең басты қуат көзі. </a:t>
            </a:r>
            <a:endParaRPr lang="ru-RU" sz="24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90170" algn="just">
              <a:lnSpc>
                <a:spcPct val="115000"/>
              </a:lnSpc>
              <a:spcAft>
                <a:spcPts val="1000"/>
              </a:spcAft>
            </a:pPr>
            <a:r>
              <a:rPr lang="kk-KZ" sz="24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Жарық дүниеде барша кедергі кесепатты жеңетін күш те осы  сүйіспеншілік.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6" name="Picture 3" descr="D:\МАМА\картинкалар\0_7d3f6_cb755f68_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653136"/>
            <a:ext cx="2290236" cy="1821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7231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 descr="D:\МАМА\картинкалар\0_7d3f6_cb755f68_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653136"/>
            <a:ext cx="2290236" cy="1821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7584" y="404664"/>
            <a:ext cx="7992888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 </a:t>
            </a:r>
            <a:r>
              <a:rPr lang="kk-KZ" sz="20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Дұрыс әрекет –</a:t>
            </a:r>
            <a:r>
              <a:rPr lang="kk-KZ" sz="20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kk-KZ" sz="20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жүректен шығып, сосын сөз ретінде бейнеленетін және іс жүзінде қолданылатын құндылық.</a:t>
            </a:r>
            <a:endParaRPr lang="ru-RU" sz="2000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90170">
              <a:lnSpc>
                <a:spcPct val="115000"/>
              </a:lnSpc>
              <a:spcAft>
                <a:spcPts val="0"/>
              </a:spcAft>
            </a:pPr>
            <a:r>
              <a:rPr lang="kk-KZ" sz="20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  Адам дұрыс жолды таңдай білуі қажет:</a:t>
            </a:r>
            <a:endParaRPr lang="ru-RU" sz="2000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kk-KZ" sz="20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Дұрыс жол </a:t>
            </a:r>
            <a:r>
              <a:rPr lang="kk-KZ" sz="20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– ақиқатты дұрыс түсіну.</a:t>
            </a:r>
            <a:endParaRPr lang="ru-RU" sz="2000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kk-KZ" sz="20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Дұрыс шешім </a:t>
            </a:r>
            <a:r>
              <a:rPr lang="kk-KZ" sz="2000" dirty="0">
                <a:latin typeface="Times New Roman"/>
                <a:ea typeface="Calibri"/>
                <a:cs typeface="Times New Roman"/>
              </a:rPr>
              <a:t>– </a:t>
            </a:r>
            <a:r>
              <a:rPr lang="kk-KZ" sz="20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ақиқатқа сәйкес өз өмірін өзгертуге бағытталған ерік – жігер.</a:t>
            </a:r>
            <a:endParaRPr lang="ru-RU" sz="2000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kk-KZ" sz="20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Дұрыс сөз – </a:t>
            </a:r>
            <a:r>
              <a:rPr lang="kk-KZ" sz="20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өтірік айтпау, біреуді босқа жамандамау, балағат сөз айтпау.</a:t>
            </a:r>
            <a:endParaRPr lang="ru-RU" sz="2000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kk-KZ" sz="20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Дұрыс іс – әрекет – </a:t>
            </a:r>
            <a:r>
              <a:rPr lang="kk-KZ" sz="20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ешқандай тіршілік иесіне жамандық жасаму, ұрлық-қарлықтан қашық болу.</a:t>
            </a:r>
            <a:endParaRPr lang="ru-RU" sz="2000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kk-KZ" sz="20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Дұрыс тұрмыс қалпы – </a:t>
            </a:r>
            <a:r>
              <a:rPr lang="kk-KZ" sz="20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адал еңбек етуді әдетке айналдыру.</a:t>
            </a:r>
            <a:endParaRPr lang="ru-RU" sz="2000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kk-KZ" sz="20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Дұрыс </a:t>
            </a:r>
            <a:r>
              <a:rPr lang="kk-KZ" sz="20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күш </a:t>
            </a:r>
            <a:r>
              <a:rPr lang="kk-KZ" sz="20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жұмсау – </a:t>
            </a:r>
            <a:r>
              <a:rPr lang="kk-KZ" sz="20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құмарлықпен, жаман оймен күресу.</a:t>
            </a:r>
            <a:endParaRPr lang="ru-RU" sz="2000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kk-KZ" sz="20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Дұрыс ой бағыты – </a:t>
            </a:r>
            <a:r>
              <a:rPr lang="kk-KZ" sz="20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дүниенің жалған, уақытша екенін түсіну.</a:t>
            </a:r>
            <a:endParaRPr lang="ru-RU" sz="2000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kk-KZ" sz="20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Дұрыс жинақтала білу </a:t>
            </a:r>
            <a:r>
              <a:rPr lang="kk-KZ" sz="20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– өз денеңді сезінуден, ойлаудан, түсінуден </a:t>
            </a:r>
            <a:r>
              <a:rPr lang="kk-KZ" sz="2000" dirty="0">
                <a:latin typeface="Times New Roman"/>
                <a:ea typeface="Calibri"/>
                <a:cs typeface="Times New Roman"/>
              </a:rPr>
              <a:t>а</a:t>
            </a:r>
            <a:r>
              <a:rPr lang="kk-KZ" sz="20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рылу. </a:t>
            </a:r>
            <a:endParaRPr lang="ru-RU" sz="2000" dirty="0">
              <a:solidFill>
                <a:srgbClr val="C0000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698702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23728" y="1268760"/>
            <a:ext cx="5742384" cy="3914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kk-KZ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kk-KZ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Қиянат жасамау</a:t>
            </a:r>
            <a:r>
              <a:rPr lang="kk-KZ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kk-KZ" sz="2400" dirty="0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– екі жүзділіктің белгісі. </a:t>
            </a:r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kk-KZ" sz="2400" dirty="0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Татулықтылыққа, адамгершілікке, өзара </a:t>
            </a:r>
            <a:r>
              <a:rPr lang="kk-KZ" sz="24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сыйластыққа</a:t>
            </a:r>
            <a:r>
              <a:rPr lang="kk-KZ" sz="2400" dirty="0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төзімділікке, бейбітшілікке қиянат жасамау.</a:t>
            </a:r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kk-KZ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Кішілік пен кісілік – </a:t>
            </a:r>
            <a:r>
              <a:rPr lang="kk-KZ" sz="2400" dirty="0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ұлылықтың белгісі.</a:t>
            </a:r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kk-KZ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Кешірім жасау- </a:t>
            </a:r>
            <a:r>
              <a:rPr lang="kk-KZ" sz="2400" dirty="0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кеңдік, </a:t>
            </a:r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kk-KZ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Кешіре алмау </a:t>
            </a:r>
            <a:r>
              <a:rPr lang="kk-KZ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– </a:t>
            </a:r>
            <a:r>
              <a:rPr lang="kk-KZ" sz="24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кемдік</a:t>
            </a:r>
            <a:r>
              <a:rPr lang="kk-KZ" sz="2400" dirty="0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90170"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Алла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деп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бастаған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іс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алдымен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бітеді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" name="Picture 3" descr="D:\МАМА\картинкалар\0_7d3f6_cb755f68_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653136"/>
            <a:ext cx="2290236" cy="1821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39085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 descr="D:\МАМА\картинкалар\0_7d3f6_cb755f68_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653136"/>
            <a:ext cx="2290236" cy="1821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-344597"/>
            <a:ext cx="7632848" cy="68880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15000"/>
              </a:lnSpc>
              <a:spcAft>
                <a:spcPts val="0"/>
              </a:spcAft>
            </a:pPr>
            <a:endParaRPr lang="kk-KZ" b="1" dirty="0" smtClean="0">
              <a:latin typeface="Times New Roman"/>
              <a:ea typeface="Times New Roman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endParaRPr lang="kk-KZ" b="1" dirty="0">
              <a:latin typeface="Times New Roman"/>
              <a:ea typeface="Times New Roman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kk-KZ" sz="20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Шығармашылқ топтық жұмыс</a:t>
            </a:r>
            <a:endParaRPr lang="ru-RU" sz="20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kk-KZ" sz="20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Н.Әлімқұловтің «Туған ел»</a:t>
            </a:r>
            <a:endParaRPr lang="ru-RU" sz="20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kk-KZ" sz="20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Бинго ойыны</a:t>
            </a:r>
            <a:endParaRPr lang="ru-RU" sz="20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kk-KZ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14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kk-KZ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Оқи отырып, көп нүктенің орнын </a:t>
            </a:r>
            <a:r>
              <a:rPr lang="kk-KZ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толтырыңыз.</a:t>
            </a:r>
            <a:endParaRPr lang="ru-RU" dirty="0" smtClean="0">
              <a:solidFill>
                <a:srgbClr val="002060"/>
              </a:solidFill>
              <a:ea typeface="Times New Roman"/>
              <a:cs typeface="Times New Roman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         </a:t>
            </a:r>
            <a:r>
              <a:rPr lang="kk-KZ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Байтақ </a:t>
            </a:r>
            <a:r>
              <a:rPr lang="kk-KZ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дала – </a:t>
            </a:r>
            <a:r>
              <a:rPr lang="ru-RU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____________</a:t>
            </a:r>
            <a:endParaRPr lang="ru-RU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228600" algn="ctr">
              <a:lnSpc>
                <a:spcPct val="115000"/>
              </a:lnSpc>
              <a:spcAft>
                <a:spcPts val="0"/>
              </a:spcAft>
            </a:pPr>
            <a:r>
              <a:rPr lang="kk-KZ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  Қымбат </a:t>
            </a:r>
            <a:r>
              <a:rPr lang="ru-RU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_______</a:t>
            </a:r>
            <a:r>
              <a:rPr lang="kk-KZ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 әр тасы.</a:t>
            </a:r>
            <a:endParaRPr lang="ru-RU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228600" algn="ctr">
              <a:lnSpc>
                <a:spcPct val="115000"/>
              </a:lnSpc>
              <a:spcAft>
                <a:spcPts val="0"/>
              </a:spcAft>
            </a:pPr>
            <a:r>
              <a:rPr lang="kk-KZ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   </a:t>
            </a:r>
            <a:r>
              <a:rPr lang="ru-RU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___________</a:t>
            </a:r>
            <a:r>
              <a:rPr lang="kk-KZ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, самал желі,</a:t>
            </a:r>
            <a:endParaRPr lang="ru-RU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228600" algn="ctr">
              <a:lnSpc>
                <a:spcPct val="115000"/>
              </a:lnSpc>
              <a:spcAft>
                <a:spcPts val="0"/>
              </a:spcAft>
            </a:pPr>
            <a:r>
              <a:rPr lang="kk-KZ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Асқар </a:t>
            </a:r>
            <a:r>
              <a:rPr lang="kk-KZ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тауы – баршасы.</a:t>
            </a:r>
            <a:endParaRPr lang="ru-RU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228600" algn="ctr">
              <a:lnSpc>
                <a:spcPct val="115000"/>
              </a:lnSpc>
              <a:spcAft>
                <a:spcPts val="0"/>
              </a:spcAft>
            </a:pPr>
            <a:r>
              <a:rPr lang="kk-KZ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  Бақыт нұры _______ мені</a:t>
            </a:r>
            <a:endParaRPr lang="ru-RU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228600" algn="ctr">
              <a:lnSpc>
                <a:spcPct val="115000"/>
              </a:lnSpc>
              <a:spcAft>
                <a:spcPts val="0"/>
              </a:spcAft>
            </a:pPr>
            <a:r>
              <a:rPr lang="kk-KZ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  Кең өлкеме __________  !</a:t>
            </a:r>
            <a:endParaRPr lang="ru-RU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228600" algn="ctr">
              <a:lnSpc>
                <a:spcPct val="115000"/>
              </a:lnSpc>
              <a:spcAft>
                <a:spcPts val="0"/>
              </a:spcAft>
            </a:pPr>
            <a:r>
              <a:rPr lang="kk-KZ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  Алшаң басып__________</a:t>
            </a:r>
            <a:endParaRPr lang="ru-RU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228600" algn="ctr">
              <a:lnSpc>
                <a:spcPct val="115000"/>
              </a:lnSpc>
              <a:spcAft>
                <a:spcPts val="0"/>
              </a:spcAft>
            </a:pPr>
            <a:r>
              <a:rPr lang="kk-KZ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  _______    eлдің арқасы.</a:t>
            </a:r>
            <a:endParaRPr lang="ru-RU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228600" algn="ctr">
              <a:lnSpc>
                <a:spcPct val="115000"/>
              </a:lnSpc>
              <a:spcAft>
                <a:spcPts val="0"/>
              </a:spcAft>
            </a:pPr>
            <a:r>
              <a:rPr lang="kk-KZ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   _______ , жайнай ______ </a:t>
            </a:r>
            <a:r>
              <a:rPr lang="kk-KZ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,</a:t>
            </a:r>
            <a:endParaRPr lang="ru-RU" dirty="0" smtClean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228600" algn="ctr">
              <a:lnSpc>
                <a:spcPct val="115000"/>
              </a:lnSpc>
              <a:spcAft>
                <a:spcPts val="0"/>
              </a:spcAft>
            </a:pPr>
            <a:r>
              <a:rPr lang="kk-KZ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kk-KZ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Жазира, жерім дарқан!</a:t>
            </a:r>
            <a:endParaRPr lang="ru-RU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228600" algn="ctr">
              <a:lnSpc>
                <a:spcPct val="115000"/>
              </a:lnSpc>
              <a:spcAft>
                <a:spcPts val="0"/>
              </a:spcAft>
            </a:pPr>
            <a:r>
              <a:rPr lang="kk-KZ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kk-KZ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Еркелеуім </a:t>
            </a:r>
            <a:r>
              <a:rPr lang="kk-KZ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сенің арқаң</a:t>
            </a:r>
            <a:r>
              <a:rPr lang="kk-KZ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,</a:t>
            </a:r>
            <a:endParaRPr lang="ru-RU" dirty="0" smtClean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228600" algn="ctr">
              <a:lnSpc>
                <a:spcPct val="115000"/>
              </a:lnSpc>
              <a:spcAft>
                <a:spcPts val="0"/>
              </a:spcAft>
            </a:pPr>
            <a:r>
              <a:rPr lang="kk-KZ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kk-KZ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Сенің арқаң, туған ел!</a:t>
            </a:r>
            <a:endParaRPr lang="ru-RU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228600" algn="just">
              <a:lnSpc>
                <a:spcPct val="115000"/>
              </a:lnSpc>
              <a:spcAft>
                <a:spcPts val="1000"/>
              </a:spcAft>
            </a:pPr>
            <a:r>
              <a:rPr lang="kk-KZ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 </a:t>
            </a:r>
            <a:r>
              <a:rPr lang="kk-KZ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( </a:t>
            </a:r>
            <a:r>
              <a:rPr lang="kk-KZ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туған жердің, маған, өзен – көлі, құшып, тарқашы, еркелеуім, туған, Отаным)</a:t>
            </a:r>
            <a:endParaRPr lang="ru-RU" sz="1400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216014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2962" y="246109"/>
            <a:ext cx="8352928" cy="6365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kk-KZ" sz="12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Өлеңді оқып, тест сұрақтарына жауап беру.</a:t>
            </a:r>
            <a:endParaRPr lang="ru-RU" sz="1200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685800" algn="just">
              <a:lnSpc>
                <a:spcPct val="115000"/>
              </a:lnSpc>
              <a:spcAft>
                <a:spcPts val="0"/>
              </a:spcAft>
            </a:pPr>
            <a:r>
              <a:rPr lang="kk-KZ" sz="12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Өлең мазмұнына байланысты сұрақтарға жауап беріңіз</a:t>
            </a:r>
            <a:endParaRPr lang="ru-RU" sz="1200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685800" algn="just">
              <a:lnSpc>
                <a:spcPct val="115000"/>
              </a:lnSpc>
              <a:spcAft>
                <a:spcPts val="0"/>
              </a:spcAft>
            </a:pPr>
            <a:r>
              <a:rPr lang="kk-KZ" sz="12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Мұхтар Шаханов «Төрт ана»</a:t>
            </a:r>
            <a:endParaRPr lang="ru-RU" sz="1200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685800" algn="just">
              <a:lnSpc>
                <a:spcPct val="115000"/>
              </a:lnSpc>
              <a:spcAft>
                <a:spcPts val="1000"/>
              </a:spcAft>
            </a:pPr>
            <a:r>
              <a:rPr lang="kk-KZ" sz="1200" b="1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Тағдырыңды тамырсыздық індетінен қалқала,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Мазмұн жоқта мазмұнсыздық шыға келер ортаға.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Әр адамда өз анасынан басқа да,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Ғұмырыңа етер мәңгі астана,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Демеп жүрер, жебеп жүрер арқада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Болу керек құдіретті төрт ана: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ТУҒАН ЖЕРІ-түп қазығы, айбыны,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ТУҒАН ТІЛІ-мәңгі өнеге айдыны,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ЖАН БАЙЛЫҒЫ,САЛТ-ДӘСТҮРІ-тірегі,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Қадамына шуақ шашар үнемі.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Және ТУҒАН ТАРИХЫ.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                                         Еске алуға қаншама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Ауыр әрі қасіретті болса да,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Құдірет жоқ төрт анаға тең келер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Онсыз санаң қаңбаққа ұқсап сенделер.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Өзге ананың ұлылығын танымас,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Төрт анасын менсінбеген пенделер.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Төрт анадан сенім таба алмаған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Тамырсыздың басы қайда қалмаған?!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Төрт анасын сыйламаған халықтың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Ешқашанда бақ жұлдызы жанбаған.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Қасиетті бұл төрт ана-тағдырыңның тынысы,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Төрт ана үшін болған күрес-күрестердің ұлысы!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  <p:pic>
        <p:nvPicPr>
          <p:cNvPr id="6" name="Picture 3" descr="D:\МАМА\картинкалар\0_7d3f6_cb755f68_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653136"/>
            <a:ext cx="2290236" cy="1821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60800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 descr="D:\МАМА\картинкалар\0_7d3f6_cb755f68_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653136"/>
            <a:ext cx="2290236" cy="1821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35696" y="401856"/>
            <a:ext cx="7776864" cy="5777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Өлеңнің негізгі ойы неде?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highlight>
                  <a:srgbClr val="FFFF00"/>
                </a:highlight>
                <a:latin typeface="Times New Roman"/>
                <a:ea typeface="Calibri"/>
                <a:cs typeface="Times New Roman"/>
              </a:rPr>
              <a:t>а) Ұлтжандыққа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б) Бостандыққа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в) Қатаңдыққа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г) Надандыққа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    2. Өз анаңнан басқа сенде  ана бар ма?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         а) Жоқ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         </a:t>
            </a:r>
            <a:r>
              <a:rPr lang="kk-KZ" sz="1200" dirty="0">
                <a:solidFill>
                  <a:srgbClr val="002060"/>
                </a:solidFill>
                <a:highlight>
                  <a:srgbClr val="FFFF00"/>
                </a:highlight>
                <a:latin typeface="Times New Roman"/>
                <a:ea typeface="Calibri"/>
                <a:cs typeface="Times New Roman"/>
              </a:rPr>
              <a:t>б) Отан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         в) құдіретім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         г) адамзаттық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    3. Ақын несебепті «туған жері,туған тілі, жан байлығы, салт – дәстүрін » анаға теңеуінің себебі неде?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    Себебі: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         </a:t>
            </a:r>
            <a:r>
              <a:rPr lang="kk-KZ" sz="1200" dirty="0">
                <a:solidFill>
                  <a:srgbClr val="002060"/>
                </a:solidFill>
                <a:highlight>
                  <a:srgbClr val="FFFF00"/>
                </a:highlight>
                <a:latin typeface="Times New Roman"/>
                <a:ea typeface="Calibri"/>
                <a:cs typeface="Times New Roman"/>
              </a:rPr>
              <a:t>а) жерін қастерлеу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         б) өткен тарихты ұмыту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         в) мақтаншақтыққа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         г) менменділікке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    4. Ақынның айтқан ойына халқымыздың қолы жетті ме?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         а) Білмеймін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         б) Жоқ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         </a:t>
            </a:r>
            <a:r>
              <a:rPr lang="kk-KZ" sz="1200" dirty="0">
                <a:solidFill>
                  <a:srgbClr val="002060"/>
                </a:solidFill>
                <a:highlight>
                  <a:srgbClr val="FFFF00"/>
                </a:highlight>
                <a:latin typeface="Times New Roman"/>
                <a:ea typeface="Calibri"/>
                <a:cs typeface="Times New Roman"/>
              </a:rPr>
              <a:t>в) Әрине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          г) Мүмкін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/>
                <a:ea typeface="Calibri"/>
                <a:cs typeface="Times New Roman"/>
              </a:rPr>
              <a:t>       </a:t>
            </a: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5. «Төрт анасын менсінбеген пенделер» мағынасы неде?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          а) Жақсылық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          б) Қуаныш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          в) </a:t>
            </a:r>
            <a:r>
              <a:rPr lang="kk-KZ" sz="12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Бақыт</a:t>
            </a:r>
            <a:endParaRPr lang="ru-RU" sz="1200" dirty="0" smtClean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2060"/>
                </a:solidFill>
                <a:highlight>
                  <a:srgbClr val="FFFF00"/>
                </a:highlight>
                <a:latin typeface="Times New Roman"/>
                <a:ea typeface="Calibri"/>
                <a:cs typeface="Times New Roman"/>
              </a:rPr>
              <a:t> </a:t>
            </a:r>
            <a:r>
              <a:rPr lang="ru-RU" sz="1200" dirty="0" smtClean="0">
                <a:solidFill>
                  <a:srgbClr val="002060"/>
                </a:solidFill>
                <a:highlight>
                  <a:srgbClr val="FFFF00"/>
                </a:highlight>
                <a:latin typeface="Times New Roman"/>
                <a:ea typeface="Calibri"/>
                <a:cs typeface="Times New Roman"/>
              </a:rPr>
              <a:t>          </a:t>
            </a:r>
            <a:r>
              <a:rPr lang="kk-KZ" sz="1400" dirty="0" smtClean="0">
                <a:solidFill>
                  <a:srgbClr val="002060"/>
                </a:solidFill>
                <a:highlight>
                  <a:srgbClr val="FFFF00"/>
                </a:highlight>
                <a:latin typeface="Times New Roman"/>
                <a:ea typeface="Calibri"/>
                <a:cs typeface="Times New Roman"/>
              </a:rPr>
              <a:t>г</a:t>
            </a:r>
            <a:r>
              <a:rPr lang="kk-KZ" sz="1400" dirty="0">
                <a:solidFill>
                  <a:srgbClr val="002060"/>
                </a:solidFill>
                <a:highlight>
                  <a:srgbClr val="FFFF00"/>
                </a:highlight>
                <a:latin typeface="Times New Roman"/>
                <a:ea typeface="Calibri"/>
                <a:cs typeface="Times New Roman"/>
              </a:rPr>
              <a:t>) Көрсоқыр</a:t>
            </a:r>
            <a:r>
              <a:rPr lang="kk-KZ" sz="14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</a:t>
            </a:r>
            <a:endParaRPr lang="ru-RU" sz="1400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225217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47664" y="1844824"/>
            <a:ext cx="6768752" cy="324036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kk-KZ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Назар қойып тыңдағандарыңызға рахмет! 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3" descr="D:\МАМА\картинкалар\0_7d3f6_cb755f68_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653136"/>
            <a:ext cx="2290236" cy="1821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00763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АМА\картинкалар\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664" y="-1381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47664" y="1052736"/>
            <a:ext cx="6480720" cy="2592288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kk-K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Өзін – өзі тану </a:t>
            </a:r>
            <a:r>
              <a:rPr lang="kk-K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пәнін  </a:t>
            </a:r>
          </a:p>
          <a:p>
            <a:pPr algn="ctr"/>
            <a:r>
              <a:rPr lang="kk-K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тәрбие үрдісінде  ықпалдастыру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D:\МАМА\картинкалар\0_7d3f6_cb755f68_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653136"/>
            <a:ext cx="2290236" cy="1821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877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 descr="D:\МАМА\картинкалар\0_7d3f6_cb755f68_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84651"/>
            <a:ext cx="2290236" cy="1821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993718"/>
            <a:ext cx="8064896" cy="4955562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600" spc="50" dirty="0">
                <a:ln w="11430"/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өзін - өзі тану - психологиялық кемелді және ішкі үйлесімділікті 	қабылдау құралы;</a:t>
            </a:r>
            <a:endParaRPr lang="ru-RU" sz="1600" spc="50" dirty="0">
              <a:ln w="11430"/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600" spc="50" dirty="0">
                <a:ln w="11430"/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- өзін - өзі тану - тұлғаның  психикалық және психологиялық 	денсаулықты қабылдау жағдайы;</a:t>
            </a:r>
            <a:endParaRPr lang="ru-RU" sz="1600" spc="50" dirty="0">
              <a:ln w="11430"/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600" spc="50" dirty="0">
                <a:ln w="11430"/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- өзін - өзі тану - тұлғаның өзіндік дамуының бірден - біржолы және 	оның жүзеге асырылуы. Бұл мәнде өзара тығыз байланыста болып 	келеді және олар бір - бірін толықтырып отырады.</a:t>
            </a:r>
            <a:endParaRPr lang="ru-RU" sz="1600" spc="50" dirty="0">
              <a:ln w="11430"/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600" spc="50" dirty="0">
                <a:ln w="11430"/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- өзін - өзі тану - адам мен жеке тұлғаның арасындағы ерекшеліктердің 	өзгерістік процесіндегі өзін-өзі басқару жүйелерінің қалыптасуы</a:t>
            </a:r>
            <a:r>
              <a:rPr lang="kk-KZ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  <a:endParaRPr lang="ru-RU" sz="1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135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82552" y="692696"/>
            <a:ext cx="624988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Тәрбие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саласына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кіретіндер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Мектеп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тәрбиесі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процесінің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өзін-өзі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тәрбиелеу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процесіне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айналуы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Оқу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тәрбиелеу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процесіндегі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жеке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тұлға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тәсілін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жүзеге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асыру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Жеке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тұлғаның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күш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жігер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мінез-құлық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аясын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дамыту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Баланың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өзіне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деген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сенімін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қалыптастыру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Өзін-өзі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тәрбиелеу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өзін-өзі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жетілдіру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қабілеттерін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қалыптастыру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Өз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ойын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толық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жеткізу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өзін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өзі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тану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үшін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қажетті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жағдайларды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балаға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жасату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Оқушылардың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өздігінен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даму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қажеттіліктерін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ынталандыратын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тәрбиелеу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ортасын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құру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</p:txBody>
      </p:sp>
      <p:pic>
        <p:nvPicPr>
          <p:cNvPr id="6" name="Picture 3" descr="D:\МАМА\картинкалар\0_7d3f6_cb755f68_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653136"/>
            <a:ext cx="2290236" cy="1821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7920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 descr="D:\МАМА\картинкалар\0_7d3f6_cb755f68_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653136"/>
            <a:ext cx="2290236" cy="1821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51720" y="692696"/>
            <a:ext cx="6480720" cy="5328592"/>
          </a:xfrm>
          <a:prstGeom prst="rect">
            <a:avLst/>
          </a:prstGeom>
        </p:spPr>
        <p:txBody>
          <a:bodyPr>
            <a:prstTxWarp prst="textPlain">
              <a:avLst/>
            </a:prstTxWarp>
            <a:spAutoFit/>
          </a:bodyPr>
          <a:lstStyle/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kk-KZ" sz="2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Білім беру саласында: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kk-KZ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Білім алуға деген </a:t>
            </a:r>
            <a:r>
              <a:rPr lang="kk-KZ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қағидасының </a:t>
            </a:r>
            <a:r>
              <a:rPr lang="kk-KZ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тұрақтылығын өмірлік маңызды қажеттілік деп қалыптастыру;</a:t>
            </a: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kk-KZ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Жалпы білім беру процесінің білімін, шеберлігі мен дағдысын қалыптастыру;</a:t>
            </a: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kk-KZ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Жалпы білім беру процесінде тез шешім қабылдау, тиянақты жұмыс жасау,ұшқыр ойын қалыптастыру.</a:t>
            </a: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67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647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86000" y="1630816"/>
            <a:ext cx="5598368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kk-KZ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баланың </a:t>
            </a:r>
            <a:r>
              <a:rPr lang="kk-KZ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өзіне тән қасиеттерін іздеу және оны дамыту;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kk-KZ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баланың жеке ойы Мен - концепциясын қалыптастыру;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kk-KZ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жеке адамның өздігінен дамуының басым жағын қалыптастыру;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kk-KZ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өзін-өзі басқару қабілетін қалыптастыру;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kk-KZ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дамудың бөлімдері мен кезеңдері бойынша өздігінен даму бағдарламасын құру.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28822" y="836712"/>
            <a:ext cx="3843378" cy="576064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marL="457200" indent="270510" algn="just">
              <a:lnSpc>
                <a:spcPct val="115000"/>
              </a:lnSpc>
              <a:spcAft>
                <a:spcPts val="0"/>
              </a:spcAft>
            </a:pPr>
            <a:r>
              <a:rPr lang="kk-KZ" sz="2000" b="1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Креативті </a:t>
            </a:r>
            <a:r>
              <a:rPr lang="kk-KZ" sz="20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ойын дамыту </a:t>
            </a:r>
            <a:endParaRPr lang="ru-RU" sz="2000" b="1" dirty="0">
              <a:solidFill>
                <a:srgbClr val="C00000"/>
              </a:solidFill>
              <a:ea typeface="Calibri"/>
              <a:cs typeface="Times New Roman"/>
            </a:endParaRPr>
          </a:p>
        </p:txBody>
      </p:sp>
      <p:pic>
        <p:nvPicPr>
          <p:cNvPr id="7" name="Picture 3" descr="D:\МАМА\картинкалар\0_7d3f6_cb755f68_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653136"/>
            <a:ext cx="2290236" cy="1821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21239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 descr="D:\МАМА\картинкалар\0_7d3f6_cb755f68_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653136"/>
            <a:ext cx="2290236" cy="1821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86000" y="675169"/>
            <a:ext cx="6102424" cy="5337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170" algn="just">
              <a:lnSpc>
                <a:spcPct val="115000"/>
              </a:lnSpc>
              <a:spcAft>
                <a:spcPts val="0"/>
              </a:spcAft>
            </a:pPr>
            <a:endParaRPr lang="kk-KZ" dirty="0" smtClean="0">
              <a:latin typeface="Times New Roman"/>
              <a:ea typeface="Calibri"/>
              <a:cs typeface="Times New Roman"/>
            </a:endParaRPr>
          </a:p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kk-KZ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</a:t>
            </a:r>
            <a:r>
              <a:rPr lang="kk-KZ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жеке адамның өзіне (өзін - өзі дұрыс бағалау, өзін сыйлау, адамгершілік, ар намыс, ұят) және әлемге (гуманистік, демократиялық, диалектикалық, экологиялық танымы) деген аса құндылықтық қатынасын қалыптастыру;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kk-KZ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әлеуметтік белсенділікті қалыптастыру;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kk-KZ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жеке тұлғаның дербестігінің интегративті қасиетін қалыптастыру - баланы әлеуметтік дербестікке дайындау;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kk-KZ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баланы ұжым ішінде өзін дұрыс ұстауға үйрету; қарым - қатынас жасауға, жауапкершілікке, тәртіптілікке, өзін - өзі басқаруға дағдыландыру;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kk-KZ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оқушыларды кәсіби және өзін - өзі билеуге, кәсіби бағдарлылыққа дайындау.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98672" y="312846"/>
            <a:ext cx="4373528" cy="955914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28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Әлеуметтену саласында</a:t>
            </a:r>
            <a:r>
              <a:rPr lang="kk-KZ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: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691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 descr="D:\МАМА\картинкалар\0_7d3f6_cb755f68_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653136"/>
            <a:ext cx="2290236" cy="1821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83160" y="1413121"/>
            <a:ext cx="7560840" cy="487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kk-KZ" dirty="0">
                <a:latin typeface="Times New Roman"/>
                <a:ea typeface="Calibri"/>
                <a:cs typeface="Times New Roman"/>
              </a:rPr>
              <a:t> </a:t>
            </a:r>
            <a:endParaRPr lang="ru-RU" sz="1400" dirty="0" smtClean="0">
              <a:ea typeface="Calibri"/>
              <a:cs typeface="Times New Roman"/>
            </a:endParaRPr>
          </a:p>
          <a:p>
            <a:pPr marL="90170" algn="ctr">
              <a:lnSpc>
                <a:spcPct val="115000"/>
              </a:lnSpc>
              <a:spcAft>
                <a:spcPts val="0"/>
              </a:spcAft>
            </a:pPr>
            <a:r>
              <a:rPr lang="kk-KZ" dirty="0" smtClean="0">
                <a:latin typeface="Times New Roman"/>
                <a:ea typeface="Calibri"/>
                <a:cs typeface="Times New Roman"/>
              </a:rPr>
              <a:t>           </a:t>
            </a:r>
            <a:r>
              <a:rPr lang="kk-KZ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І - IV сыныпта - Этиканың басталуы (мінез құлықты өздігінен              реттеу);</a:t>
            </a:r>
            <a:endParaRPr lang="ru-RU" sz="1400" dirty="0" smtClean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kk-KZ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 </a:t>
            </a: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kk-KZ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</a:t>
            </a:r>
            <a:r>
              <a:rPr lang="kk-KZ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V</a:t>
            </a:r>
            <a:r>
              <a:rPr lang="kk-KZ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сыныпта - Өзін - өзі тану (жеке адам психологиясы);</a:t>
            </a: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kk-KZ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 </a:t>
            </a: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kk-KZ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kk-KZ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 </a:t>
            </a:r>
            <a:r>
              <a:rPr lang="kk-KZ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VI сыныпта - Өз - өзін қалыптастыру (өзін - өзі тәрбиелеу);</a:t>
            </a: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kk-KZ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 </a:t>
            </a: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kk-KZ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</a:t>
            </a:r>
            <a:r>
              <a:rPr lang="kk-KZ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</a:t>
            </a:r>
            <a:r>
              <a:rPr lang="kk-KZ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VII сыныпта - Өзіңді үйренуге үйрет (өз бетімен білім алу);</a:t>
            </a: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kk-KZ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 </a:t>
            </a: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kk-KZ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</a:t>
            </a:r>
            <a:r>
              <a:rPr lang="kk-KZ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</a:t>
            </a:r>
            <a:r>
              <a:rPr lang="kk-KZ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VIII сыныпта - Өз - өзін нығайту (Өзін - өзі тану);</a:t>
            </a: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kk-KZ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 </a:t>
            </a: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kk-KZ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</a:t>
            </a:r>
            <a:r>
              <a:rPr lang="kk-KZ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IX </a:t>
            </a:r>
            <a:r>
              <a:rPr lang="kk-KZ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сыныпта - Өзіңді тану (өзін - өзі анықтау);</a:t>
            </a: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kk-KZ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 </a:t>
            </a: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kk-KZ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</a:t>
            </a:r>
            <a:r>
              <a:rPr lang="kk-KZ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X </a:t>
            </a:r>
            <a:r>
              <a:rPr lang="kk-KZ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XI - сыныпта - Өзіңді басқару (өз - өзін реттеу).   </a:t>
            </a: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692696"/>
            <a:ext cx="70927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Жас</a:t>
            </a:r>
            <a:r>
              <a:rPr lang="kk-KZ" dirty="0" smtClean="0"/>
              <a:t> </a:t>
            </a:r>
            <a:r>
              <a:rPr lang="kk-KZ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ерекушеліктеріне  қарай өзін – өзі басқару (сынып бойынша)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041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83768" y="2271088"/>
            <a:ext cx="6120680" cy="30385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kk-KZ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</a:t>
            </a:r>
            <a:r>
              <a:rPr lang="kk-KZ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Мазмұнды іс - әрекет;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kk-KZ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2. Қоғамдық;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kk-KZ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3. Көркемөнер - эстетикалық;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kk-KZ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4. Өлкетану - экологиялық;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kk-KZ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5. Техникалық;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kk-KZ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6. Оқу - зерттеу және ғылыми;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kk-KZ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7. </a:t>
            </a:r>
            <a:r>
              <a:rPr lang="kk-KZ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Еңбек </a:t>
            </a:r>
            <a:r>
              <a:rPr lang="kk-KZ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(технологиялық).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404664"/>
            <a:ext cx="6840760" cy="1385426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pPr marL="90170" lvl="0" algn="ctr">
              <a:lnSpc>
                <a:spcPct val="115000"/>
              </a:lnSpc>
            </a:pPr>
            <a:r>
              <a:rPr lang="kk-KZ" sz="20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Өзін - өзі тану пәнінің жұмысындағы мазмұны келесі бағыттар бойынша топтауға болады:</a:t>
            </a:r>
            <a:endParaRPr lang="ru-RU" sz="2000" b="1" dirty="0">
              <a:solidFill>
                <a:srgbClr val="C00000"/>
              </a:solidFill>
              <a:ea typeface="Calibri"/>
              <a:cs typeface="Times New Roman"/>
            </a:endParaRPr>
          </a:p>
        </p:txBody>
      </p:sp>
      <p:pic>
        <p:nvPicPr>
          <p:cNvPr id="7" name="Picture 3" descr="D:\МАМА\картинкалар\0_7d3f6_cb755f68_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653136"/>
            <a:ext cx="2290236" cy="1821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961645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1010</Words>
  <Application>Microsoft Office PowerPoint</Application>
  <PresentationFormat>Экран (4:3)</PresentationFormat>
  <Paragraphs>201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Сабыржан</dc:creator>
  <cp:lastModifiedBy>Сабыржан</cp:lastModifiedBy>
  <cp:revision>20</cp:revision>
  <dcterms:created xsi:type="dcterms:W3CDTF">2014-11-24T15:38:31Z</dcterms:created>
  <dcterms:modified xsi:type="dcterms:W3CDTF">2014-11-27T11:48:40Z</dcterms:modified>
</cp:coreProperties>
</file>