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57" r:id="rId3"/>
    <p:sldId id="276" r:id="rId4"/>
    <p:sldId id="261" r:id="rId5"/>
    <p:sldId id="258" r:id="rId6"/>
    <p:sldId id="259" r:id="rId7"/>
    <p:sldId id="274" r:id="rId8"/>
    <p:sldId id="264" r:id="rId9"/>
    <p:sldId id="265" r:id="rId10"/>
    <p:sldId id="275" r:id="rId11"/>
    <p:sldId id="267" r:id="rId12"/>
    <p:sldId id="268" r:id="rId13"/>
    <p:sldId id="269" r:id="rId14"/>
    <p:sldId id="271" r:id="rId15"/>
    <p:sldId id="262" r:id="rId16"/>
    <p:sldId id="263" r:id="rId17"/>
    <p:sldId id="272" r:id="rId18"/>
    <p:sldId id="273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ED7E110-35B2-4BB6-BEE5-4F91F7CC5988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3363DC-239B-47E3-BD5B-37D5FA591E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1.wmf"/><Relationship Id="rId7" Type="http://schemas.openxmlformats.org/officeDocument/2006/relationships/image" Target="../media/image18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9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s.ru/" TargetMode="External"/><Relationship Id="rId2" Type="http://schemas.openxmlformats.org/officeDocument/2006/relationships/hyperlink" Target="http://www.google.kz/url?sa=i&amp;rct=j&amp;q=%D1%80%D0%B0%D1%81%D0%BA%D1%80%D0%B0%D1%81%D0%BA%D0%B0+%D0%B4%D0%B5%D1%82%D0%B8+%D1%81+%D1%81%D0%B0%D0%BD%D0%BA%D0%B0%D0%BC%D0%B8&amp;source=images&amp;cd=&amp;cad=rja&amp;uact=8&amp;ved=0CAYQjB0&amp;url=http://detkam.e-papa.ru/raskras/184/1543.html&amp;ei=xeVuVOKuEYjBPMrOgYAJ&amp;bvm=bv.80185997,d.bGQ&amp;psig=AFQjCNHtW-vc2nLkuoTGXEO4gtJ-R-TAFA&amp;ust=141664028329262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kz/url?sa=i&amp;rct=j&amp;q=%D0%BA%D0%B0%D1%80%D1%82%D0%B8%D0%BD%D1%8B%20%D1%88%D0%B8%D1%88%D0%BA%D0%B8%D0%BD%D0%B0%20%D0%B7%D0%B8%D0%BC%D0%B0&amp;source=images&amp;cd=&amp;cad=rja&amp;uact=8&amp;ved=0CAYQjB0&amp;url=http://ivanshishkin.ru/?page%3Df7fff295-51df-4c0c-9598-17c90cbff0ad%26item%3Db6949fe3-4e17-47e3-87d3-c57930a6aea1%26type%3Dpage&amp;ei=cuduVNmdAoflaIicgPgJ&amp;psig=AFQjCNG3RcApTfFSORaeQaM_q4O3YY4Cfw&amp;ust=1416640743308985" TargetMode="External"/><Relationship Id="rId4" Type="http://schemas.openxmlformats.org/officeDocument/2006/relationships/hyperlink" Target="http://www.bibliotekar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русского языка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3 классе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«Роль имени прилагательного в речи»</a:t>
            </a:r>
          </a:p>
          <a:p>
            <a:endParaRPr lang="ru-RU" dirty="0"/>
          </a:p>
          <a:p>
            <a:r>
              <a:rPr lang="ru-RU" sz="1400" dirty="0" smtClean="0"/>
              <a:t>Подготовила и провела учитель начальных классов КГУ «СОШ № 30» г</a:t>
            </a:r>
            <a:r>
              <a:rPr lang="ru-RU" sz="1400" dirty="0" smtClean="0"/>
              <a:t>. Семей </a:t>
            </a:r>
            <a:r>
              <a:rPr lang="ru-RU" sz="1400" dirty="0" smtClean="0"/>
              <a:t>ВКО Казахстан Скворцова Марина </a:t>
            </a:r>
            <a:r>
              <a:rPr lang="ru-RU" sz="1400" dirty="0"/>
              <a:t>В</a:t>
            </a:r>
            <a:r>
              <a:rPr lang="ru-RU" sz="1400" dirty="0" smtClean="0"/>
              <a:t>ладимировна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367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g-fotki.yandex.ru/get/11/zabava-2007.6/0_8241_12db4a47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32" y="238845"/>
            <a:ext cx="4736744" cy="631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002/anugarov.5/0_48f64_cd3e48a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47" y="260648"/>
            <a:ext cx="3990305" cy="629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hoto.sibnet.ru/upload/imggreat/1256542588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7623"/>
            <a:ext cx="7938377" cy="593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4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555822"/>
            <a:ext cx="75608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Стройные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высокие сосны развесили иглистые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лапы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⁴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Изумрудные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ёл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чки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ят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под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тихим³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снегом.</a:t>
            </a:r>
          </a:p>
          <a:p>
            <a:pPr>
              <a:lnSpc>
                <a:spcPct val="150000"/>
              </a:lnSpc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Горят рубиновые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яг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ды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застенчивой р…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бине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4" name="Солнце 3"/>
          <p:cNvSpPr/>
          <p:nvPr/>
        </p:nvSpPr>
        <p:spPr>
          <a:xfrm>
            <a:off x="5076056" y="1556792"/>
            <a:ext cx="428625" cy="3810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2843808" y="2492896"/>
            <a:ext cx="428625" cy="3810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3131840" y="3371977"/>
            <a:ext cx="428625" cy="3810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4339931" y="4293096"/>
            <a:ext cx="428625" cy="3810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3560465" y="5229200"/>
            <a:ext cx="428625" cy="3810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12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265015"/>
            <a:ext cx="6840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посмотри, какая красота!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___________снег мерцает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еле-еле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Поляна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________светом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залита</a:t>
            </a:r>
          </a:p>
          <a:p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Вокруг_____________ели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http://desktopwallpapers.org.ua/large/201111/95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11784"/>
            <a:ext cx="6048672" cy="410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79748" y="5229200"/>
            <a:ext cx="4248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посмотри, какая красота!</a:t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Вечерний снег мерцает еле-еле.</a:t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Поляна лунным светом залита</a:t>
            </a:r>
            <a:b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Вокруг немой заиндевелой ели. </a:t>
            </a:r>
            <a:endParaRPr lang="ru-RU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(</a:t>
            </a:r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 Смирнов)</a:t>
            </a:r>
          </a:p>
        </p:txBody>
      </p:sp>
    </p:spTree>
    <p:extLst>
      <p:ext uri="{BB962C8B-B14F-4D97-AF65-F5344CB8AC3E}">
        <p14:creationId xmlns:p14="http://schemas.microsoft.com/office/powerpoint/2010/main" val="392980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3024336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Портрет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5502" y="1844824"/>
            <a:ext cx="7992888" cy="4144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Глаза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(карие, задумчивые), лицо (доброе, круглое), девочка (аккуратная, высокая), мальчик (стройный, заботливый). </a:t>
            </a:r>
          </a:p>
        </p:txBody>
      </p:sp>
      <p:pic>
        <p:nvPicPr>
          <p:cNvPr id="1026" name="Picture 2" descr="http://www.art-portrets.ru/pict3/detsky-risunok-portr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4849"/>
            <a:ext cx="224665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06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81000"/>
            <a:ext cx="8735888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Анималистический жанр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http://www.art-vernissage.ru/files/bars-D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40768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15.nnm.me/4/0/3/e/0/69b41ebc80551c0f4f64be2eb8b_pr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700817" cy="497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70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 descr="g0123962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214313"/>
            <a:ext cx="1411288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3" descr="g0134735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6205538"/>
            <a:ext cx="993775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5" descr="g0112679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5325" y="3357563"/>
            <a:ext cx="20986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7" descr="g0150334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5072063"/>
            <a:ext cx="2043113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8" descr="g0100406.WM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035180">
            <a:off x="3591928" y="3033885"/>
            <a:ext cx="146050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10" descr="g0112660.WM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500688"/>
            <a:ext cx="12874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Рисунок 19" descr="g0101263.WM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34909" y="3636593"/>
            <a:ext cx="2788807" cy="242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395536" y="357188"/>
            <a:ext cx="4006602" cy="4799012"/>
            <a:chOff x="0" y="357166"/>
            <a:chExt cx="4402167" cy="4799617"/>
          </a:xfrm>
        </p:grpSpPr>
        <p:sp>
          <p:nvSpPr>
            <p:cNvPr id="2" name="TextBox 1"/>
            <p:cNvSpPr txBox="1"/>
            <p:nvPr/>
          </p:nvSpPr>
          <p:spPr>
            <a:xfrm>
              <a:off x="0" y="357166"/>
              <a:ext cx="440216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>
                    <a:solidFill>
                      <a:schemeClr val="tx1"/>
                    </a:solidFill>
                  </a:ln>
                  <a:solidFill>
                    <a:srgbClr val="C00000"/>
                  </a:solidFill>
                  <a:latin typeface="Comic Sans MS" pitchFamily="66" charset="0"/>
                </a:rPr>
                <a:t>Благородный как ...</a:t>
              </a:r>
              <a:endParaRPr lang="ru-RU" sz="3200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0" y="1643050"/>
              <a:ext cx="311495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Comic Sans MS" pitchFamily="66" charset="0"/>
                </a:rPr>
                <a:t>Упрямый как…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0" y="2857496"/>
              <a:ext cx="2677336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19050">
                    <a:solidFill>
                      <a:schemeClr val="tx1"/>
                    </a:solidFill>
                  </a:ln>
                  <a:solidFill>
                    <a:srgbClr val="009900"/>
                  </a:solidFill>
                  <a:latin typeface="Comic Sans MS" pitchFamily="66" charset="0"/>
                </a:rPr>
                <a:t>Хитрая как…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0" y="1000108"/>
              <a:ext cx="3685624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0066FF"/>
                  </a:solidFill>
                  <a:latin typeface="Comic Sans MS" pitchFamily="66" charset="0"/>
                </a:rPr>
                <a:t>Неуклюжий как…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0" y="3429000"/>
              <a:ext cx="3068661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Надутый как…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0" y="2285992"/>
              <a:ext cx="418255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Comic Sans MS" pitchFamily="66" charset="0"/>
                </a:rPr>
                <a:t>Изворотливый как…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0" y="4572008"/>
              <a:ext cx="3151825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Comic Sans MS" pitchFamily="66" charset="0"/>
                </a:rPr>
                <a:t>Колючий как…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0" y="4071942"/>
              <a:ext cx="325762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00B050"/>
                  </a:solidFill>
                  <a:latin typeface="Comic Sans MS" pitchFamily="66" charset="0"/>
                </a:rPr>
                <a:t>Здоровый как…</a:t>
              </a:r>
            </a:p>
          </p:txBody>
        </p:sp>
      </p:grpSp>
      <p:pic>
        <p:nvPicPr>
          <p:cNvPr id="10250" name="Рисунок 17" descr="g0108522.WMF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29313" y="0"/>
            <a:ext cx="3214687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121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500063" y="0"/>
            <a:ext cx="5786437" cy="2501900"/>
            <a:chOff x="714348" y="0"/>
            <a:chExt cx="5786465" cy="250190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4348" y="428604"/>
              <a:ext cx="44021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>
                    <a:solidFill>
                      <a:schemeClr val="tx1"/>
                    </a:solidFill>
                  </a:ln>
                  <a:solidFill>
                    <a:srgbClr val="C00000"/>
                  </a:solidFill>
                  <a:latin typeface="Comic Sans MS" pitchFamily="66" charset="0"/>
                </a:rPr>
                <a:t>Благородный как ...</a:t>
              </a:r>
              <a:endParaRPr lang="ru-RU" sz="3200" dirty="0">
                <a:ln>
                  <a:solidFill>
                    <a:schemeClr val="tx1"/>
                  </a:solidFill>
                </a:ln>
              </a:endParaRPr>
            </a:p>
          </p:txBody>
        </p:sp>
        <p:pic>
          <p:nvPicPr>
            <p:cNvPr id="11289" name="Рисунок 5" descr="g0112679.WMF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00625" y="0"/>
              <a:ext cx="1500188" cy="250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Группа 20"/>
          <p:cNvGrpSpPr>
            <a:grpSpLocks/>
          </p:cNvGrpSpPr>
          <p:nvPr/>
        </p:nvGrpSpPr>
        <p:grpSpPr bwMode="auto">
          <a:xfrm>
            <a:off x="5457825" y="1071563"/>
            <a:ext cx="3686175" cy="2370137"/>
            <a:chOff x="5458376" y="1071563"/>
            <a:chExt cx="3685624" cy="2370708"/>
          </a:xfrm>
        </p:grpSpPr>
        <p:pic>
          <p:nvPicPr>
            <p:cNvPr id="11286" name="Рисунок 9" descr="g0150484.WM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929438" y="1071563"/>
              <a:ext cx="1812925" cy="207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Прямоугольник 3"/>
            <p:cNvSpPr/>
            <p:nvPr/>
          </p:nvSpPr>
          <p:spPr>
            <a:xfrm>
              <a:off x="5458376" y="2857496"/>
              <a:ext cx="36856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0066FF"/>
                  </a:solidFill>
                  <a:latin typeface="Comic Sans MS" pitchFamily="66" charset="0"/>
                </a:rPr>
                <a:t>Неуклюжий как…</a:t>
              </a:r>
            </a:p>
          </p:txBody>
        </p:sp>
      </p:grpSp>
      <p:grpSp>
        <p:nvGrpSpPr>
          <p:cNvPr id="7" name="Группа 18"/>
          <p:cNvGrpSpPr>
            <a:grpSpLocks/>
          </p:cNvGrpSpPr>
          <p:nvPr/>
        </p:nvGrpSpPr>
        <p:grpSpPr bwMode="auto">
          <a:xfrm>
            <a:off x="571500" y="1285875"/>
            <a:ext cx="4410075" cy="1357313"/>
            <a:chOff x="571472" y="1285875"/>
            <a:chExt cx="4410103" cy="135731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71472" y="1357298"/>
              <a:ext cx="304602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Comic Sans MS" pitchFamily="66" charset="0"/>
                </a:rPr>
                <a:t>Упрямый как</a:t>
              </a:r>
              <a:r>
                <a:rPr lang="ru-RU" b="1" i="1" dirty="0">
                  <a:ln w="28575"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Comic Sans MS" pitchFamily="66" charset="0"/>
                </a:rPr>
                <a:t>…</a:t>
              </a:r>
            </a:p>
          </p:txBody>
        </p:sp>
        <p:pic>
          <p:nvPicPr>
            <p:cNvPr id="11285" name="Рисунок 7" descr="g0150334.WM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9000" y="1285875"/>
              <a:ext cx="155257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Группа 19"/>
          <p:cNvGrpSpPr>
            <a:grpSpLocks/>
          </p:cNvGrpSpPr>
          <p:nvPr/>
        </p:nvGrpSpPr>
        <p:grpSpPr bwMode="auto">
          <a:xfrm>
            <a:off x="101600" y="1835150"/>
            <a:ext cx="4795838" cy="2868613"/>
            <a:chOff x="101600" y="1835150"/>
            <a:chExt cx="4795303" cy="286861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714348" y="2786058"/>
              <a:ext cx="41825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Comic Sans MS" pitchFamily="66" charset="0"/>
                </a:rPr>
                <a:t>Изворотливый как…</a:t>
              </a:r>
            </a:p>
          </p:txBody>
        </p:sp>
        <p:pic>
          <p:nvPicPr>
            <p:cNvPr id="11283" name="Рисунок 8" descr="g0100406.WMF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249336">
              <a:off x="101600" y="1835150"/>
              <a:ext cx="1460500" cy="286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Группа 22"/>
          <p:cNvGrpSpPr>
            <a:grpSpLocks/>
          </p:cNvGrpSpPr>
          <p:nvPr/>
        </p:nvGrpSpPr>
        <p:grpSpPr bwMode="auto">
          <a:xfrm>
            <a:off x="5143500" y="3511550"/>
            <a:ext cx="3787775" cy="3346450"/>
            <a:chOff x="5143504" y="3511550"/>
            <a:chExt cx="3788387" cy="334645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143504" y="3714752"/>
              <a:ext cx="2714644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19050">
                    <a:solidFill>
                      <a:schemeClr val="tx1"/>
                    </a:solidFill>
                  </a:ln>
                  <a:solidFill>
                    <a:srgbClr val="009900"/>
                  </a:solidFill>
                  <a:latin typeface="Comic Sans MS" pitchFamily="66" charset="0"/>
                </a:rPr>
                <a:t>Хитрая как…</a:t>
              </a:r>
            </a:p>
          </p:txBody>
        </p:sp>
        <p:pic>
          <p:nvPicPr>
            <p:cNvPr id="11281" name="Рисунок 2" descr="g0123962.WMF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500938" y="3511550"/>
              <a:ext cx="1430953" cy="334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Группа 21"/>
          <p:cNvGrpSpPr>
            <a:grpSpLocks/>
          </p:cNvGrpSpPr>
          <p:nvPr/>
        </p:nvGrpSpPr>
        <p:grpSpPr bwMode="auto">
          <a:xfrm>
            <a:off x="1214438" y="3857625"/>
            <a:ext cx="4287837" cy="1357313"/>
            <a:chOff x="1214414" y="3857625"/>
            <a:chExt cx="4287861" cy="135731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214414" y="4214818"/>
              <a:ext cx="30652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Надутый как…</a:t>
              </a:r>
            </a:p>
          </p:txBody>
        </p:sp>
        <p:pic>
          <p:nvPicPr>
            <p:cNvPr id="11279" name="Рисунок 10" descr="g0112660.WMF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214813" y="3857625"/>
              <a:ext cx="1287462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Группа 23"/>
          <p:cNvGrpSpPr>
            <a:grpSpLocks/>
          </p:cNvGrpSpPr>
          <p:nvPr/>
        </p:nvGrpSpPr>
        <p:grpSpPr bwMode="auto">
          <a:xfrm>
            <a:off x="285750" y="5072063"/>
            <a:ext cx="4662488" cy="1571625"/>
            <a:chOff x="285720" y="5072063"/>
            <a:chExt cx="4662518" cy="1571625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85720" y="5214950"/>
              <a:ext cx="325762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200" b="1" i="1" dirty="0">
                  <a:ln w="28575">
                    <a:solidFill>
                      <a:schemeClr val="tx1"/>
                    </a:solidFill>
                  </a:ln>
                  <a:solidFill>
                    <a:srgbClr val="00B050"/>
                  </a:solidFill>
                  <a:latin typeface="Comic Sans MS" pitchFamily="66" charset="0"/>
                </a:rPr>
                <a:t>Здоровый как…</a:t>
              </a:r>
            </a:p>
          </p:txBody>
        </p:sp>
        <p:pic>
          <p:nvPicPr>
            <p:cNvPr id="11277" name="Рисунок 19" descr="g0101263.WMF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43250" y="5072063"/>
              <a:ext cx="1804988" cy="157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Группа 24"/>
          <p:cNvGrpSpPr>
            <a:grpSpLocks/>
          </p:cNvGrpSpPr>
          <p:nvPr/>
        </p:nvGrpSpPr>
        <p:grpSpPr bwMode="auto">
          <a:xfrm>
            <a:off x="4929188" y="5286375"/>
            <a:ext cx="2411412" cy="1290638"/>
            <a:chOff x="4929190" y="5286388"/>
            <a:chExt cx="2411238" cy="129062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929190" y="5286388"/>
              <a:ext cx="24112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i="1" dirty="0">
                  <a:ln w="28575"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Comic Sans MS" pitchFamily="66" charset="0"/>
                </a:rPr>
                <a:t>Колючий как…</a:t>
              </a:r>
            </a:p>
          </p:txBody>
        </p:sp>
        <p:pic>
          <p:nvPicPr>
            <p:cNvPr id="11275" name="Рисунок 3" descr="g0134735.WMF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857875" y="5643563"/>
              <a:ext cx="1422400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3136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6400800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Бытовой жанр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Раскраска зима, снег, заснеженный домик. Сайт детского творчеств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4664075" cy="5706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429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Мозаика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www.strojabc.ru/f/image/filename/0/1/10295/mozaika_rankos_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56545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1.liveinternet.ru/images/attach/c/3/76/1/76001197_3453311_3625857_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851" y="1441009"/>
            <a:ext cx="3282721" cy="450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57332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Домашнее задание: составить текст , придумать рисунок </a:t>
            </a:r>
          </a:p>
        </p:txBody>
      </p:sp>
    </p:spTree>
    <p:extLst>
      <p:ext uri="{BB962C8B-B14F-4D97-AF65-F5344CB8AC3E}">
        <p14:creationId xmlns:p14="http://schemas.microsoft.com/office/powerpoint/2010/main" val="38588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Использованные ресурсы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Раскраски для детей </a:t>
            </a:r>
            <a:r>
              <a:rPr lang="en-US" sz="2000" u="sng" dirty="0" smtClean="0">
                <a:hlinkClick r:id="rId2"/>
              </a:rPr>
              <a:t>detkam.e-papa.ru</a:t>
            </a:r>
            <a:endParaRPr lang="ru-RU" sz="2000" u="sng" dirty="0" smtClean="0"/>
          </a:p>
          <a:p>
            <a:r>
              <a:rPr lang="ru-RU" sz="2000" dirty="0" smtClean="0"/>
              <a:t>Книга «Фразеологизмы в картинках» </a:t>
            </a:r>
            <a:r>
              <a:rPr lang="en-US" sz="2000" dirty="0" smtClean="0">
                <a:hlinkClick r:id="rId3"/>
              </a:rPr>
              <a:t>www.books.ru</a:t>
            </a:r>
            <a:endParaRPr lang="ru-RU" sz="2000" dirty="0" smtClean="0"/>
          </a:p>
          <a:p>
            <a:r>
              <a:rPr lang="ru-RU" sz="2000" dirty="0" smtClean="0"/>
              <a:t>Художник Грабарь </a:t>
            </a:r>
            <a:r>
              <a:rPr lang="en-US" sz="2000" dirty="0" smtClean="0">
                <a:hlinkClick r:id="rId4"/>
              </a:rPr>
              <a:t>www.bibliotekar.ru</a:t>
            </a:r>
            <a:endParaRPr lang="ru-RU" sz="2000" dirty="0" smtClean="0"/>
          </a:p>
          <a:p>
            <a:r>
              <a:rPr lang="ru-RU" sz="2000" dirty="0" smtClean="0"/>
              <a:t>Интерактивная галерея Иван Шишкин </a:t>
            </a:r>
            <a:r>
              <a:rPr lang="en-US" sz="2000" u="sng" dirty="0">
                <a:hlinkClick r:id="rId5"/>
              </a:rPr>
              <a:t>ivanshishkin.ru</a:t>
            </a:r>
            <a:endParaRPr lang="ru-RU" sz="2000" dirty="0" smtClean="0"/>
          </a:p>
          <a:p>
            <a:r>
              <a:rPr lang="ru-RU" sz="2000" dirty="0" smtClean="0"/>
              <a:t>Рисунки с </a:t>
            </a:r>
            <a:r>
              <a:rPr lang="ru-RU" sz="2000" smtClean="0"/>
              <a:t>сети Интернет.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8734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Ребята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послушайте, какая тишина!</a:t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в школе начались уроки.</a:t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не будем тратить время зря,</a:t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приступим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сразу все 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работе.</a:t>
            </a:r>
          </a:p>
        </p:txBody>
      </p:sp>
    </p:spTree>
    <p:extLst>
      <p:ext uri="{BB962C8B-B14F-4D97-AF65-F5344CB8AC3E}">
        <p14:creationId xmlns:p14="http://schemas.microsoft.com/office/powerpoint/2010/main" val="38326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36912"/>
            <a:ext cx="8568952" cy="1464568"/>
          </a:xfr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Adobe Fangsong Std R" pitchFamily="18" charset="-128"/>
              </a:rPr>
              <a:t>Художественная мастерская</a:t>
            </a:r>
            <a:endParaRPr lang="ru-RU" sz="6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Adobe Fangsong Std R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903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600" dirty="0" smtClean="0"/>
              <a:t>Игра «Да и Нет»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67" y="1052736"/>
            <a:ext cx="9073008" cy="518457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·        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Имя прилагательное относится к служебным частям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речи   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нет).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– самостоятельная часть речи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(да).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обозначает предмет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(нет).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обозначает признак предмета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(да).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отвечает на вопросы где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куда?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откуда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как?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(нет).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отвечает на вопросы какой? какая? какое? какие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Чей? Чья? Чьи? Чьё?                      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(да)</a:t>
            </a:r>
            <a:endParaRPr lang="ru-RU" sz="2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в предложении чаще всего бывает определением?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(да)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имеет постоянный род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(нет).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Имя прилагательное изменяется по родам, числам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и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падежам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(да).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·        Род, число, падеж имени прилагательного зависит от имени существительного, с которым оно связано 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(да).</a:t>
            </a:r>
          </a:p>
          <a:p>
            <a:pPr marL="0" indent="0">
              <a:buNone/>
            </a:pP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29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скраска зима, снег, заснеженный домик. Сайт детского творчеств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2" y="575945"/>
            <a:ext cx="4664075" cy="5706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631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24.radikal.ru/1312/5c/f1f03e3dda0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20688"/>
            <a:ext cx="520257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4176464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Натюрморт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060848"/>
            <a:ext cx="20585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/>
              <a:t>л</a:t>
            </a:r>
            <a:r>
              <a:rPr lang="ru-RU" sz="4800" dirty="0" smtClean="0"/>
              <a:t>имон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46131" y="3068960"/>
            <a:ext cx="16535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/>
              <a:t>кофе</a:t>
            </a:r>
          </a:p>
        </p:txBody>
      </p:sp>
    </p:spTree>
    <p:extLst>
      <p:ext uri="{BB962C8B-B14F-4D97-AF65-F5344CB8AC3E}">
        <p14:creationId xmlns:p14="http://schemas.microsoft.com/office/powerpoint/2010/main" val="39463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Отгадаем цвета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844824"/>
            <a:ext cx="7704856" cy="274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i="1" dirty="0"/>
              <a:t>Красный, алый, малахитовый, зелёный, салатный, багровый, пунцовый, изумрудный.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272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400800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Пейзаж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://www.bibliotekar.ru/rusShishkin/13.files/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588725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xn----8sbiecm6bhdx8i.xn--p1ai/sites/default/files/Grabar_Fevralskay_lazu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8680"/>
            <a:ext cx="3512006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09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63880" cy="814536"/>
          </a:xfrm>
        </p:spPr>
        <p:txBody>
          <a:bodyPr/>
          <a:lstStyle/>
          <a:p>
            <a:pPr algn="ctr"/>
            <a:r>
              <a:rPr lang="ru-RU" sz="2800" i="1" dirty="0">
                <a:effectLst/>
              </a:rPr>
              <a:t>И</a:t>
            </a:r>
            <a:r>
              <a:rPr lang="ru-RU" sz="2800" i="1" dirty="0" smtClean="0">
                <a:effectLst/>
              </a:rPr>
              <a:t>зобразительно-выразительные </a:t>
            </a:r>
            <a:r>
              <a:rPr lang="ru-RU" sz="2800" i="1" dirty="0">
                <a:effectLst/>
              </a:rPr>
              <a:t>средства языка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060849"/>
            <a:ext cx="7992888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Эпитеты, метафоры,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олицетворения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сравнения.</a:t>
            </a:r>
          </a:p>
        </p:txBody>
      </p:sp>
      <p:sp>
        <p:nvSpPr>
          <p:cNvPr id="4" name="Солнце 3"/>
          <p:cNvSpPr/>
          <p:nvPr/>
        </p:nvSpPr>
        <p:spPr>
          <a:xfrm>
            <a:off x="2915816" y="1916832"/>
            <a:ext cx="428625" cy="3810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02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Цветные карандаши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Cvetnye-karandashi</Template>
  <TotalTime>166</TotalTime>
  <Words>233</Words>
  <Application>Microsoft Office PowerPoint</Application>
  <PresentationFormat>Экран (4:3)</PresentationFormat>
  <Paragraphs>68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Цветные карандаши</vt:lpstr>
      <vt:lpstr>Урок русского языка  в 3 классе</vt:lpstr>
      <vt:lpstr>  Ребята, послушайте, какая тишина!  Это в школе начались уроки.  Мы не будем тратить время зря,  И приступим сразу все к работе.</vt:lpstr>
      <vt:lpstr>Презентация PowerPoint</vt:lpstr>
      <vt:lpstr>Игра «Да и Нет»</vt:lpstr>
      <vt:lpstr>Презентация PowerPoint</vt:lpstr>
      <vt:lpstr>Натюрморт </vt:lpstr>
      <vt:lpstr>Отгадаем цвета</vt:lpstr>
      <vt:lpstr>Пейзаж </vt:lpstr>
      <vt:lpstr>Изобразительно-выразительные средства языка</vt:lpstr>
      <vt:lpstr>Презентация PowerPoint</vt:lpstr>
      <vt:lpstr>Презентация PowerPoint</vt:lpstr>
      <vt:lpstr>Презентация PowerPoint</vt:lpstr>
      <vt:lpstr>Портрет </vt:lpstr>
      <vt:lpstr>Анималистический жанр</vt:lpstr>
      <vt:lpstr>Презентация PowerPoint</vt:lpstr>
      <vt:lpstr>Презентация PowerPoint</vt:lpstr>
      <vt:lpstr>Бытовой жанр</vt:lpstr>
      <vt:lpstr>Мозаика </vt:lpstr>
      <vt:lpstr>Использованные 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 : Скворцова М.В. Учитель КГУ "СОШ № 30 г. Семей"</dc:title>
  <dc:creator>Home</dc:creator>
  <cp:lastModifiedBy>User</cp:lastModifiedBy>
  <cp:revision>22</cp:revision>
  <dcterms:created xsi:type="dcterms:W3CDTF">2013-11-20T19:06:05Z</dcterms:created>
  <dcterms:modified xsi:type="dcterms:W3CDTF">2014-11-21T07:33:51Z</dcterms:modified>
</cp:coreProperties>
</file>