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2"/>
  </p:sldMasterIdLst>
  <p:notesMasterIdLst>
    <p:notesMasterId r:id="rId14"/>
  </p:notesMasterIdLst>
  <p:handoutMasterIdLst>
    <p:handoutMasterId r:id="rId15"/>
  </p:handoutMasterIdLst>
  <p:sldIdLst>
    <p:sldId id="264" r:id="rId3"/>
    <p:sldId id="285" r:id="rId4"/>
    <p:sldId id="276" r:id="rId5"/>
    <p:sldId id="281" r:id="rId6"/>
    <p:sldId id="282" r:id="rId7"/>
    <p:sldId id="277" r:id="rId8"/>
    <p:sldId id="278" r:id="rId9"/>
    <p:sldId id="283" r:id="rId10"/>
    <p:sldId id="284" r:id="rId11"/>
    <p:sldId id="266" r:id="rId12"/>
    <p:sldId id="268" r:id="rId13"/>
  </p:sldIdLst>
  <p:sldSz cx="12188825" cy="6858000"/>
  <p:notesSz cx="6858000" cy="9144000"/>
  <p:defaultTextStyle>
    <a:defPPr>
      <a:defRPr lang="en-US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945">
          <p15:clr>
            <a:srgbClr val="A4A3A4"/>
          </p15:clr>
        </p15:guide>
        <p15:guide id="3" orient="horz" pos="3888">
          <p15:clr>
            <a:srgbClr val="A4A3A4"/>
          </p15:clr>
        </p15:guide>
        <p15:guide id="4" orient="horz" pos="192">
          <p15:clr>
            <a:srgbClr val="A4A3A4"/>
          </p15:clr>
        </p15:guide>
        <p15:guide id="5" orient="horz" pos="1072">
          <p15:clr>
            <a:srgbClr val="A4A3A4"/>
          </p15:clr>
        </p15:guide>
        <p15:guide id="6" pos="3839">
          <p15:clr>
            <a:srgbClr val="A4A3A4"/>
          </p15:clr>
        </p15:guide>
        <p15:guide id="7" pos="704">
          <p15:clr>
            <a:srgbClr val="A4A3A4"/>
          </p15:clr>
        </p15:guide>
        <p15:guide id="8" pos="710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9012ECD-51FC-41F1-AA8D-1B2483CD663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5" d="100"/>
          <a:sy n="65" d="100"/>
        </p:scale>
        <p:origin x="918" y="60"/>
      </p:cViewPr>
      <p:guideLst>
        <p:guide orient="horz" pos="2160"/>
        <p:guide orient="horz" pos="945"/>
        <p:guide orient="horz" pos="3888"/>
        <p:guide orient="horz" pos="192"/>
        <p:guide orient="horz" pos="1072"/>
        <p:guide pos="3839"/>
        <p:guide pos="704"/>
        <p:guide pos="710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5" d="100"/>
          <a:sy n="55" d="100"/>
        </p:scale>
        <p:origin x="3072" y="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>
              <a:solidFill>
                <a:schemeClr val="tx2"/>
              </a:solidFill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73C59C-4E16-4A64-A766-34DB213E11B3}" type="datetimeFigureOut">
              <a:rPr lang="ru-RU">
                <a:solidFill>
                  <a:schemeClr val="tx2"/>
                </a:solidFill>
              </a:rPr>
              <a:t>22.11.2014</a:t>
            </a:fld>
            <a:endParaRPr>
              <a:solidFill>
                <a:schemeClr val="tx2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>
              <a:solidFill>
                <a:schemeClr val="tx2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D77566-CD65-4859-9FA1-43956DC85B8C}" type="slidenum">
              <a:rPr>
                <a:solidFill>
                  <a:schemeClr val="tx2"/>
                </a:solidFill>
              </a:rPr>
              <a:t>‹#›</a:t>
            </a:fld>
            <a:endParaRPr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87983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F95CF31C-F757-429C-A789-86504F04C3BE}" type="datetimeFigureOut">
              <a:rPr lang="ru-RU"/>
              <a:pPr/>
              <a:t>22.11.2014</a:t>
            </a:fld>
            <a:endParaRPr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/>
              <a:t>Образец текста</a:t>
            </a:r>
          </a:p>
          <a:p>
            <a:pPr lvl="1"/>
            <a:r>
              <a:rPr/>
              <a:t>Второй уровень</a:t>
            </a:r>
          </a:p>
          <a:p>
            <a:pPr lvl="2"/>
            <a:r>
              <a:rPr/>
              <a:t>Третий уровень</a:t>
            </a:r>
          </a:p>
          <a:p>
            <a:pPr lvl="3"/>
            <a:r>
              <a:rPr/>
              <a:t>Четвертый уровень</a:t>
            </a:r>
          </a:p>
          <a:p>
            <a:pPr lvl="4"/>
            <a:r>
              <a:rPr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8796F01-7154-41E0-B48B-A6921757531A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40775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 bwMode="auto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2383" y="1498601"/>
            <a:ext cx="7008574" cy="3298825"/>
          </a:xfrm>
        </p:spPr>
        <p:txBody>
          <a:bodyPr>
            <a:normAutofit/>
          </a:bodyPr>
          <a:lstStyle>
            <a:lvl1pPr>
              <a:lnSpc>
                <a:spcPct val="90000"/>
              </a:lnSpc>
              <a:defRPr sz="5400" cap="none" baseline="0"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2383" y="4927600"/>
            <a:ext cx="7008574" cy="12446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800" b="0">
                <a:solidFill>
                  <a:schemeClr val="tx1"/>
                </a:solidFill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222770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CB6C2-1084-4AED-A74A-DF028B0094EA}" type="datetimeFigureOut">
              <a:rPr lang="ru-RU" noProof="0" smtClean="0"/>
              <a:t>22.11.2014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C5AD9-787D-40FA-8A4D-16A055B9AF81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010434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Заголовок 1"/>
          <p:cNvSpPr>
            <a:spLocks noGrp="1"/>
          </p:cNvSpPr>
          <p:nvPr>
            <p:ph type="title" orient="vert"/>
          </p:nvPr>
        </p:nvSpPr>
        <p:spPr>
          <a:xfrm>
            <a:off x="9852633" y="274638"/>
            <a:ext cx="1422030" cy="5897561"/>
          </a:xfrm>
        </p:spPr>
        <p:txBody>
          <a:bodyPr vert="eaVert"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17309" y="274638"/>
            <a:ext cx="8532178" cy="5897561"/>
          </a:xfrm>
        </p:spPr>
        <p:txBody>
          <a:bodyPr vert="eaVert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CB6C2-1084-4AED-A74A-DF028B0094EA}" type="datetimeFigureOut">
              <a:rPr lang="ru-RU" noProof="0" smtClean="0"/>
              <a:t>22.11.2014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C5AD9-787D-40FA-8A4D-16A055B9AF81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650715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 baseline="0"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A30F4-0B4E-4E4B-BC36-C30CD13F4E17}" type="datetimeFigureOut">
              <a:rPr lang="ru-RU" noProof="0" smtClean="0"/>
              <a:t>22.11.2014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BA0E-20D0-4E7C-B286-26C960A6788F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563524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 bwMode="auto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589" y="4445000"/>
            <a:ext cx="7008574" cy="1930400"/>
          </a:xfrm>
        </p:spPr>
        <p:txBody>
          <a:bodyPr anchor="t">
            <a:normAutofit/>
          </a:bodyPr>
          <a:lstStyle>
            <a:lvl1pPr algn="l">
              <a:defRPr sz="5400" b="0" cap="none" baseline="0"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2589" y="3124200"/>
            <a:ext cx="7008574" cy="1296987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609493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8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48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97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46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96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45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94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1963402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117309" y="1701800"/>
            <a:ext cx="4977104" cy="44704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 marL="2011328">
              <a:defRPr sz="1800"/>
            </a:lvl5pPr>
            <a:lvl6pPr marL="2011328">
              <a:defRPr sz="1800"/>
            </a:lvl6pPr>
            <a:lvl7pPr marL="2011328">
              <a:defRPr sz="1800"/>
            </a:lvl7pPr>
            <a:lvl8pPr marL="2011328">
              <a:defRPr sz="1800"/>
            </a:lvl8pPr>
            <a:lvl9pPr marL="2011328">
              <a:defRPr sz="18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7559" y="1701800"/>
            <a:ext cx="4977104" cy="44704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 marL="2011328">
              <a:defRPr sz="1800"/>
            </a:lvl5pPr>
            <a:lvl6pPr marL="2011328">
              <a:defRPr sz="1800"/>
            </a:lvl6pPr>
            <a:lvl7pPr marL="2011328">
              <a:defRPr sz="1800"/>
            </a:lvl7pPr>
            <a:lvl8pPr marL="2011328">
              <a:defRPr sz="1800"/>
            </a:lvl8pPr>
            <a:lvl9pPr marL="2011328">
              <a:defRPr sz="18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204D1-F9BD-4643-8480-6EA41EB484F1}" type="datetimeFigureOut">
              <a:rPr lang="ru-RU" noProof="0" smtClean="0"/>
              <a:t>22.11.2014</a:t>
            </a:fld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489339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21372" y="1608836"/>
            <a:ext cx="4973041" cy="512064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117309" y="2209800"/>
            <a:ext cx="4977104" cy="3962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 marL="2011328">
              <a:defRPr sz="1800"/>
            </a:lvl5pPr>
            <a:lvl6pPr marL="2011328">
              <a:defRPr sz="1800"/>
            </a:lvl6pPr>
            <a:lvl7pPr marL="2011328">
              <a:defRPr sz="1800"/>
            </a:lvl7pPr>
            <a:lvl8pPr marL="2011328">
              <a:defRPr sz="1800"/>
            </a:lvl8pPr>
            <a:lvl9pPr marL="2011328">
              <a:defRPr sz="18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301622" y="1608836"/>
            <a:ext cx="4973041" cy="512064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297559" y="2209800"/>
            <a:ext cx="4977104" cy="3962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 marL="2011328">
              <a:defRPr sz="1800"/>
            </a:lvl5pPr>
            <a:lvl6pPr marL="2011328">
              <a:defRPr sz="1800"/>
            </a:lvl6pPr>
            <a:lvl7pPr marL="2011328">
              <a:defRPr sz="1800"/>
            </a:lvl7pPr>
            <a:lvl8pPr marL="2011328">
              <a:defRPr sz="1800"/>
            </a:lvl8pPr>
            <a:lvl9pPr marL="2011328">
              <a:defRPr sz="18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204D1-F9BD-4643-8480-6EA41EB484F1}" type="datetimeFigureOut">
              <a:rPr lang="ru-RU" noProof="0" smtClean="0"/>
              <a:t>22.11.2014</a:t>
            </a:fld>
            <a:endParaRPr lang="ru-RU" noProof="0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55283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204D1-F9BD-4643-8480-6EA41EB484F1}" type="datetimeFigureOut">
              <a:rPr lang="ru-RU" noProof="0" smtClean="0"/>
              <a:t>22.11.2014</a:t>
            </a:fld>
            <a:endParaRPr lang="ru-RU" noProof="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516763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204D1-F9BD-4643-8480-6EA41EB484F1}" type="datetimeFigureOut">
              <a:rPr lang="ru-RU" noProof="0" smtClean="0"/>
              <a:t>22.11.2014</a:t>
            </a:fld>
            <a:endParaRPr lang="ru-RU" noProof="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068731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961368" y="0"/>
            <a:ext cx="7922736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ru-RU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721" y="1701800"/>
            <a:ext cx="3351927" cy="2844800"/>
          </a:xfrm>
        </p:spPr>
        <p:txBody>
          <a:bodyPr anchor="b">
            <a:normAutofit/>
          </a:bodyPr>
          <a:lstStyle>
            <a:lvl1pPr algn="l">
              <a:defRPr sz="2000" b="1"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69236" y="482600"/>
            <a:ext cx="6805427" cy="58928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721" y="4648200"/>
            <a:ext cx="3351927" cy="172720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BF754-515F-40B9-8D24-D54D5825B3D0}" type="datetimeFigureOut">
              <a:rPr lang="ru-RU" noProof="0" smtClean="0"/>
              <a:t>22.11.2014</a:t>
            </a:fld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BB78A-01B4-41F2-96B0-677A4A282832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968072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082258" y="0"/>
            <a:ext cx="802431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ru-RU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37765" y="4800600"/>
            <a:ext cx="7313295" cy="762000"/>
          </a:xfrm>
        </p:spPr>
        <p:txBody>
          <a:bodyPr anchor="b">
            <a:normAutofit/>
          </a:bodyPr>
          <a:lstStyle>
            <a:lvl1pPr algn="l">
              <a:defRPr sz="2000" b="1"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437765" y="279401"/>
            <a:ext cx="7313295" cy="4448175"/>
          </a:xfrm>
        </p:spPr>
        <p:txBody>
          <a:bodyPr>
            <a:normAutofit/>
          </a:bodyPr>
          <a:lstStyle>
            <a:lvl1pPr marL="0" indent="0">
              <a:buNone/>
              <a:defRPr sz="2800"/>
            </a:lvl1pPr>
            <a:lvl2pPr marL="609493" indent="0">
              <a:buNone/>
              <a:defRPr sz="3700"/>
            </a:lvl2pPr>
            <a:lvl3pPr marL="1218987" indent="0">
              <a:buNone/>
              <a:defRPr sz="3200"/>
            </a:lvl3pPr>
            <a:lvl4pPr marL="1828480" indent="0">
              <a:buNone/>
              <a:defRPr sz="2700"/>
            </a:lvl4pPr>
            <a:lvl5pPr marL="2437973" indent="0">
              <a:buNone/>
              <a:defRPr sz="2700"/>
            </a:lvl5pPr>
            <a:lvl6pPr marL="3047467" indent="0">
              <a:buNone/>
              <a:defRPr sz="2700"/>
            </a:lvl6pPr>
            <a:lvl7pPr marL="3656960" indent="0">
              <a:buNone/>
              <a:defRPr sz="2700"/>
            </a:lvl7pPr>
            <a:lvl8pPr marL="4266453" indent="0">
              <a:buNone/>
              <a:defRPr sz="2700"/>
            </a:lvl8pPr>
            <a:lvl9pPr marL="4875947" indent="0">
              <a:buNone/>
              <a:defRPr sz="2700"/>
            </a:lvl9pPr>
          </a:lstStyle>
          <a:p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437765" y="5562600"/>
            <a:ext cx="7313295" cy="81280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6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BF754-515F-40B9-8D24-D54D5825B3D0}" type="datetimeFigureOut">
              <a:rPr lang="ru-RU" noProof="0" smtClean="0"/>
              <a:t>22.11.2014</a:t>
            </a:fld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BB78A-01B4-41F2-96B0-677A4A282832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221337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304721" y="0"/>
            <a:ext cx="11579384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ru-RU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7309" y="76200"/>
            <a:ext cx="10157354" cy="1397000"/>
          </a:xfrm>
          <a:prstGeom prst="rect">
            <a:avLst/>
          </a:prstGeom>
        </p:spPr>
        <p:txBody>
          <a:bodyPr vert="horz" lIns="121899" tIns="60949" rIns="121899" bIns="60949" rtlCol="0" anchor="b">
            <a:normAutofit/>
          </a:bodyPr>
          <a:lstStyle/>
          <a:p>
            <a:r>
              <a:rPr lang="ru-RU" noProof="0" dirty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17309" y="1701800"/>
            <a:ext cx="10157354" cy="4470400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/>
            <a:r>
              <a:rPr lang="ru-RU" noProof="0" dirty="0" smtClean="0"/>
              <a:t>Образец текста</a:t>
            </a:r>
          </a:p>
          <a:p>
            <a:pPr lvl="1"/>
            <a:r>
              <a:rPr lang="ru-RU" noProof="0" dirty="0" smtClean="0"/>
              <a:t>Второй уровень</a:t>
            </a:r>
          </a:p>
          <a:p>
            <a:pPr lvl="2"/>
            <a:r>
              <a:rPr lang="ru-RU" noProof="0" dirty="0" smtClean="0"/>
              <a:t>Третий уровень</a:t>
            </a:r>
          </a:p>
          <a:p>
            <a:pPr lvl="3"/>
            <a:r>
              <a:rPr lang="ru-RU" noProof="0" dirty="0" smtClean="0"/>
              <a:t>Четвертый уровень</a:t>
            </a:r>
          </a:p>
          <a:p>
            <a:pPr lvl="4"/>
            <a:r>
              <a:rPr lang="ru-RU" noProof="0" dirty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1117309" y="6400801"/>
            <a:ext cx="2742486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l">
              <a:defRPr sz="12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</a:lstStyle>
          <a:p>
            <a:fld id="{2DD204D1-F9BD-4643-8480-6EA41EB484F1}" type="datetimeFigureOut">
              <a:rPr lang="ru-RU" noProof="0" smtClean="0"/>
              <a:pPr/>
              <a:t>22.11.2014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907842" y="6400801"/>
            <a:ext cx="6216301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ctr">
              <a:defRPr sz="12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167146" y="6400801"/>
            <a:ext cx="1107518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r">
              <a:defRPr sz="12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</a:lstStyle>
          <a:p>
            <a:fld id="{EB37DED6-D4C7-42EE-AB49-D2E39E64FDE4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544047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9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75" r:id="rId8"/>
    <p:sldLayoutId id="2147483676" r:id="rId9"/>
    <p:sldLayoutId id="2147483677" r:id="rId10"/>
    <p:sldLayoutId id="2147483678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1218987" rtl="0" eaLnBrk="1" latinLnBrk="0" hangingPunct="1">
        <a:lnSpc>
          <a:spcPct val="85000"/>
        </a:lnSpc>
        <a:spcBef>
          <a:spcPct val="0"/>
        </a:spcBef>
        <a:buNone/>
        <a:tabLst/>
        <a:defRPr sz="4400" kern="1200" cap="none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47" indent="-304747" algn="l" defTabSz="1218987" rtl="0" eaLnBrk="1" latinLnBrk="0" hangingPunct="1">
        <a:lnSpc>
          <a:spcPct val="95000"/>
        </a:lnSpc>
        <a:spcBef>
          <a:spcPts val="1866"/>
        </a:spcBef>
        <a:buSzPct val="10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31392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58037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584683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11328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437973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864619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91264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78859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 defTabSz="1216152">
              <a:lnSpc>
                <a:spcPct val="90000"/>
              </a:lnSpc>
              <a:spcBef>
                <a:spcPts val="0"/>
              </a:spcBef>
              <a:buNone/>
            </a:pPr>
            <a:r>
              <a:rPr lang="ru-RU" sz="5400" b="0" i="0" baseline="0" dirty="0" err="1" smtClean="0">
                <a:solidFill>
                  <a:srgbClr val="374C81"/>
                </a:solidFill>
                <a:latin typeface="Century Gothic"/>
                <a:ea typeface="+mj-ea"/>
                <a:cs typeface="+mj-cs"/>
              </a:rPr>
              <a:t>Пәнаралық</a:t>
            </a:r>
            <a:r>
              <a:rPr lang="ru-RU" sz="5400" b="0" i="0" dirty="0" smtClean="0">
                <a:solidFill>
                  <a:srgbClr val="374C81"/>
                </a:solidFill>
                <a:latin typeface="Century Gothic"/>
                <a:ea typeface="+mj-ea"/>
                <a:cs typeface="+mj-cs"/>
              </a:rPr>
              <a:t> </a:t>
            </a:r>
            <a:r>
              <a:rPr lang="ru-RU" sz="5400" b="0" i="0" dirty="0" err="1" smtClean="0">
                <a:solidFill>
                  <a:srgbClr val="374C81"/>
                </a:solidFill>
                <a:latin typeface="Century Gothic"/>
                <a:ea typeface="+mj-ea"/>
                <a:cs typeface="+mj-cs"/>
              </a:rPr>
              <a:t>байланыс</a:t>
            </a:r>
            <a:endParaRPr lang="ru-RU" sz="5400" b="0" i="0" baseline="0" dirty="0">
              <a:solidFill>
                <a:srgbClr val="374C81"/>
              </a:solidFill>
              <a:latin typeface="Century Gothic"/>
              <a:ea typeface="+mj-ea"/>
              <a:cs typeface="+mj-cs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 algn="l">
              <a:spcBef>
                <a:spcPts val="0"/>
              </a:spcBef>
              <a:buNone/>
            </a:pPr>
            <a:r>
              <a:rPr lang="kk-KZ" sz="2800" b="0" i="0" dirty="0" smtClean="0">
                <a:solidFill>
                  <a:srgbClr val="FF0000"/>
                </a:solidFill>
              </a:rPr>
              <a:t>Әдістемелік терапиясы</a:t>
            </a:r>
            <a:endParaRPr lang="ru-RU" sz="2800" b="0" i="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0340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7828" y="548680"/>
            <a:ext cx="7008574" cy="1296987"/>
          </a:xfrm>
        </p:spPr>
        <p:txBody>
          <a:bodyPr/>
          <a:lstStyle/>
          <a:p>
            <a:r>
              <a:rPr lang="ru-RU" sz="4000" dirty="0" smtClean="0"/>
              <a:t>Ой </a:t>
            </a:r>
            <a:r>
              <a:rPr lang="ru-RU" sz="4000" dirty="0" err="1" smtClean="0"/>
              <a:t>түйіндеу</a:t>
            </a:r>
            <a:endParaRPr lang="ru-RU" sz="4000" dirty="0" smtClean="0"/>
          </a:p>
          <a:p>
            <a:r>
              <a:rPr lang="ru-RU" b="1" dirty="0" smtClean="0"/>
              <a:t>Донна </a:t>
            </a:r>
            <a:r>
              <a:rPr lang="ru-RU" b="1" dirty="0" err="1" smtClean="0"/>
              <a:t>Оглды</a:t>
            </a:r>
            <a:r>
              <a:rPr lang="kk-KZ" b="1" dirty="0" smtClean="0"/>
              <a:t>ң кестесі</a:t>
            </a:r>
            <a:endParaRPr lang="ru-RU" b="1" dirty="0"/>
          </a:p>
        </p:txBody>
      </p:sp>
      <p:graphicFrame>
        <p:nvGraphicFramePr>
          <p:cNvPr id="4" name="Group 1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05565429"/>
              </p:ext>
            </p:extLst>
          </p:nvPr>
        </p:nvGraphicFramePr>
        <p:xfrm>
          <a:off x="837828" y="2133600"/>
          <a:ext cx="7488832" cy="4247728"/>
        </p:xfrm>
        <a:graphic>
          <a:graphicData uri="http://schemas.openxmlformats.org/drawingml/2006/table">
            <a:tbl>
              <a:tblPr/>
              <a:tblGrid>
                <a:gridCol w="2174439"/>
                <a:gridCol w="2526567"/>
                <a:gridCol w="2787826"/>
              </a:tblGrid>
              <a:tr h="424772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Б – мен </a:t>
                      </a:r>
                      <a:r>
                        <a:rPr kumimoji="0" lang="ru-RU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нені</a:t>
                      </a: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ru-RU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білемін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Б – </a:t>
                      </a:r>
                      <a:r>
                        <a:rPr kumimoji="0" lang="ru-RU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нені</a:t>
                      </a: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ru-RU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білгім</a:t>
                      </a: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ru-RU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келеді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Б – мен </a:t>
                      </a:r>
                      <a:r>
                        <a:rPr kumimoji="0" lang="ru-RU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нені</a:t>
                      </a: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ru-RU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білдім</a:t>
                      </a: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ru-RU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және</a:t>
                      </a: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ru-RU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тағы</a:t>
                      </a: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не </a:t>
                      </a:r>
                      <a:r>
                        <a:rPr kumimoji="0" lang="ru-RU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білгім</a:t>
                      </a: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ru-RU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келеді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97697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 smtClean="0"/>
              <a:t>Үйге тапсырма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k-KZ" dirty="0" smtClean="0"/>
              <a:t>Әр топ 1 ойын дайындап жүргізу</a:t>
            </a:r>
            <a:endParaRPr lang="ru-RU" dirty="0"/>
          </a:p>
        </p:txBody>
      </p:sp>
      <p:pic>
        <p:nvPicPr>
          <p:cNvPr id="6146" name="Picture 2" descr="http://im1-tub-kz.yandex.net/i?id=eb5ea7a9e9079a6d9f1929e890c89ee7-25-144&amp;n=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2244" y="2636912"/>
            <a:ext cx="5964510" cy="3128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6948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50196" y="476672"/>
            <a:ext cx="6522649" cy="1152402"/>
          </a:xfrm>
        </p:spPr>
        <p:txBody>
          <a:bodyPr/>
          <a:lstStyle/>
          <a:p>
            <a:pPr algn="l" defTabSz="1216152">
              <a:lnSpc>
                <a:spcPct val="90000"/>
              </a:lnSpc>
              <a:spcBef>
                <a:spcPts val="0"/>
              </a:spcBef>
              <a:buNone/>
            </a:pPr>
            <a:r>
              <a:rPr lang="ru-RU" sz="5400" b="0" i="0" baseline="0" dirty="0" err="1" smtClean="0">
                <a:solidFill>
                  <a:srgbClr val="374C81"/>
                </a:solidFill>
                <a:latin typeface="Century Gothic"/>
                <a:ea typeface="+mj-ea"/>
                <a:cs typeface="+mj-cs"/>
              </a:rPr>
              <a:t>Мақсаттары</a:t>
            </a:r>
            <a:r>
              <a:rPr lang="ru-RU" sz="5400" b="0" i="0" baseline="0" dirty="0" smtClean="0">
                <a:solidFill>
                  <a:srgbClr val="374C81"/>
                </a:solidFill>
                <a:latin typeface="Century Gothic"/>
                <a:ea typeface="+mj-ea"/>
                <a:cs typeface="+mj-cs"/>
              </a:rPr>
              <a:t>:</a:t>
            </a:r>
            <a:endParaRPr lang="ru-RU" sz="5400" b="0" i="0" baseline="0" dirty="0">
              <a:solidFill>
                <a:srgbClr val="374C81"/>
              </a:solidFill>
              <a:latin typeface="Century Gothic"/>
              <a:ea typeface="+mj-ea"/>
              <a:cs typeface="+mj-cs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150195" y="1988840"/>
            <a:ext cx="6765611" cy="3168352"/>
          </a:xfrm>
        </p:spPr>
        <p:txBody>
          <a:bodyPr>
            <a:normAutofit/>
          </a:bodyPr>
          <a:lstStyle/>
          <a:p>
            <a:pPr marL="514350" indent="-514350" algn="l">
              <a:spcBef>
                <a:spcPts val="0"/>
              </a:spcBef>
              <a:buAutoNum type="arabicParenR"/>
            </a:pPr>
            <a:r>
              <a:rPr lang="kk-KZ" sz="2800" b="0" i="0" dirty="0" smtClean="0">
                <a:solidFill>
                  <a:srgbClr val="FF0000"/>
                </a:solidFill>
              </a:rPr>
              <a:t>Пәнаралық байланыс деген сөз тіркесінің мағынасын анықтау;</a:t>
            </a:r>
          </a:p>
          <a:p>
            <a:pPr marL="514350" indent="-514350" algn="l">
              <a:spcBef>
                <a:spcPts val="0"/>
              </a:spcBef>
              <a:buAutoNum type="arabicParenR"/>
            </a:pPr>
            <a:r>
              <a:rPr lang="kk-KZ" dirty="0" smtClean="0">
                <a:solidFill>
                  <a:srgbClr val="FF0000"/>
                </a:solidFill>
              </a:rPr>
              <a:t>Топтық жұмысын ұйымдастыру;</a:t>
            </a:r>
          </a:p>
          <a:p>
            <a:pPr marL="514350" indent="-514350" algn="l">
              <a:spcBef>
                <a:spcPts val="0"/>
              </a:spcBef>
              <a:buAutoNum type="arabicParenR"/>
            </a:pPr>
            <a:r>
              <a:rPr lang="kk-KZ" sz="2800" b="0" i="0" dirty="0" smtClean="0">
                <a:solidFill>
                  <a:srgbClr val="FF0000"/>
                </a:solidFill>
              </a:rPr>
              <a:t>Коммуникативтік байланыс орнату;</a:t>
            </a:r>
          </a:p>
          <a:p>
            <a:pPr marL="514350" indent="-514350" algn="l">
              <a:spcBef>
                <a:spcPts val="0"/>
              </a:spcBef>
              <a:buAutoNum type="arabicParenR"/>
            </a:pPr>
            <a:r>
              <a:rPr lang="kk-KZ" dirty="0" smtClean="0">
                <a:solidFill>
                  <a:srgbClr val="FF0000"/>
                </a:solidFill>
              </a:rPr>
              <a:t>Бағалау түрлерін анықтау.</a:t>
            </a:r>
            <a:endParaRPr lang="ru-RU" sz="2800" b="0" i="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6708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1216152">
              <a:lnSpc>
                <a:spcPct val="85000"/>
              </a:lnSpc>
              <a:spcBef>
                <a:spcPts val="0"/>
              </a:spcBef>
              <a:buNone/>
            </a:pPr>
            <a:r>
              <a:rPr lang="ru-RU" sz="4400" b="0" i="0" baseline="0" dirty="0" smtClean="0">
                <a:solidFill>
                  <a:srgbClr val="374C81"/>
                </a:solidFill>
                <a:latin typeface="Century Gothic"/>
                <a:ea typeface="+mj-ea"/>
                <a:cs typeface="+mj-cs"/>
              </a:rPr>
              <a:t>Ой </a:t>
            </a:r>
            <a:r>
              <a:rPr lang="ru-RU" sz="4400" b="0" i="0" baseline="0" dirty="0" err="1" smtClean="0">
                <a:solidFill>
                  <a:srgbClr val="374C81"/>
                </a:solidFill>
                <a:latin typeface="Century Gothic"/>
                <a:ea typeface="+mj-ea"/>
                <a:cs typeface="+mj-cs"/>
              </a:rPr>
              <a:t>тастау</a:t>
            </a:r>
            <a:endParaRPr lang="ru-RU" sz="4400" b="0" i="0" baseline="0" dirty="0">
              <a:solidFill>
                <a:srgbClr val="374C81"/>
              </a:solidFill>
              <a:latin typeface="Century Gothic"/>
              <a:ea typeface="+mj-ea"/>
              <a:cs typeface="+mj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09836" y="1920280"/>
            <a:ext cx="4752528" cy="258884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4400" dirty="0" smtClean="0"/>
              <a:t>Тест сұрақтары</a:t>
            </a:r>
            <a:endParaRPr lang="ru-RU" sz="4400" dirty="0"/>
          </a:p>
        </p:txBody>
      </p:sp>
      <p:pic>
        <p:nvPicPr>
          <p:cNvPr id="1026" name="Picture 2" descr="http://im2-tub-kz.yandex.net/i?id=e31ba5c53699134849325a488c96da32-118-144&amp;n=21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2404" y="455686"/>
            <a:ext cx="4752528" cy="5421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1182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1216152">
              <a:lnSpc>
                <a:spcPct val="85000"/>
              </a:lnSpc>
              <a:spcBef>
                <a:spcPts val="0"/>
              </a:spcBef>
              <a:buNone/>
            </a:pPr>
            <a:r>
              <a:rPr lang="ru-RU" sz="4400" b="1" i="0" baseline="0" dirty="0" smtClean="0">
                <a:solidFill>
                  <a:srgbClr val="374C81"/>
                </a:solidFill>
                <a:latin typeface="Century Gothic"/>
                <a:ea typeface="+mj-ea"/>
                <a:cs typeface="+mj-cs"/>
              </a:rPr>
              <a:t>Ой </a:t>
            </a:r>
            <a:r>
              <a:rPr lang="ru-RU" sz="4400" b="1" i="0" baseline="0" dirty="0" err="1" smtClean="0">
                <a:solidFill>
                  <a:srgbClr val="374C81"/>
                </a:solidFill>
                <a:latin typeface="Century Gothic"/>
                <a:ea typeface="+mj-ea"/>
                <a:cs typeface="+mj-cs"/>
              </a:rPr>
              <a:t>толғау</a:t>
            </a:r>
            <a:r>
              <a:rPr lang="ru-RU" sz="4400" b="1" i="0" baseline="0" dirty="0" smtClean="0">
                <a:solidFill>
                  <a:srgbClr val="374C81"/>
                </a:solidFill>
                <a:latin typeface="Century Gothic"/>
                <a:ea typeface="+mj-ea"/>
                <a:cs typeface="+mj-cs"/>
              </a:rPr>
              <a:t> </a:t>
            </a:r>
            <a:endParaRPr lang="ru-RU" sz="4400" b="1" i="0" baseline="0" dirty="0">
              <a:solidFill>
                <a:srgbClr val="374C81"/>
              </a:solidFill>
              <a:latin typeface="Century Gothic"/>
              <a:ea typeface="+mj-ea"/>
              <a:cs typeface="+mj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69876" y="1701800"/>
            <a:ext cx="4752528" cy="258884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4400" dirty="0" smtClean="0"/>
              <a:t>Топқа бөлу</a:t>
            </a:r>
            <a:endParaRPr lang="ru-RU" sz="4400" dirty="0"/>
          </a:p>
        </p:txBody>
      </p:sp>
      <p:sp>
        <p:nvSpPr>
          <p:cNvPr id="5" name="Улыбающееся лицо 4"/>
          <p:cNvSpPr/>
          <p:nvPr/>
        </p:nvSpPr>
        <p:spPr>
          <a:xfrm>
            <a:off x="7030516" y="1688317"/>
            <a:ext cx="1368152" cy="1440160"/>
          </a:xfrm>
          <a:prstGeom prst="smileyFace">
            <a:avLst/>
          </a:prstGeom>
          <a:solidFill>
            <a:srgbClr val="FFFF00"/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лыбающееся лицо 6"/>
          <p:cNvSpPr/>
          <p:nvPr/>
        </p:nvSpPr>
        <p:spPr>
          <a:xfrm>
            <a:off x="9550796" y="1709603"/>
            <a:ext cx="1368152" cy="1440160"/>
          </a:xfrm>
          <a:prstGeom prst="smileyFace">
            <a:avLst/>
          </a:prstGeom>
          <a:solidFill>
            <a:srgbClr val="92D050"/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7880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1216152">
              <a:lnSpc>
                <a:spcPct val="85000"/>
              </a:lnSpc>
              <a:spcBef>
                <a:spcPts val="0"/>
              </a:spcBef>
              <a:buNone/>
            </a:pPr>
            <a:r>
              <a:rPr lang="ru-RU" sz="4400" b="0" i="0" baseline="0" dirty="0" smtClean="0">
                <a:solidFill>
                  <a:srgbClr val="374C81"/>
                </a:solidFill>
                <a:latin typeface="Century Gothic"/>
                <a:ea typeface="+mj-ea"/>
                <a:cs typeface="+mj-cs"/>
              </a:rPr>
              <a:t>ЕКІ ТОП БІР БІРІНЕ</a:t>
            </a:r>
            <a:r>
              <a:rPr lang="ru-RU" sz="4400" b="0" i="0" dirty="0" smtClean="0">
                <a:solidFill>
                  <a:srgbClr val="374C81"/>
                </a:solidFill>
                <a:latin typeface="Century Gothic"/>
                <a:ea typeface="+mj-ea"/>
                <a:cs typeface="+mj-cs"/>
              </a:rPr>
              <a:t> ҰПАЙ БЕРЕДІ</a:t>
            </a:r>
            <a:endParaRPr lang="ru-RU" sz="4400" b="0" i="0" baseline="0" dirty="0">
              <a:solidFill>
                <a:srgbClr val="374C81"/>
              </a:solidFill>
              <a:latin typeface="Century Gothic"/>
              <a:ea typeface="+mj-ea"/>
              <a:cs typeface="+mj-cs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929089164"/>
              </p:ext>
            </p:extLst>
          </p:nvPr>
        </p:nvGraphicFramePr>
        <p:xfrm>
          <a:off x="1117311" y="1701800"/>
          <a:ext cx="10157115" cy="413922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3385705"/>
                <a:gridCol w="3385705"/>
                <a:gridCol w="3385705"/>
              </a:tblGrid>
              <a:tr h="827844">
                <a:tc>
                  <a:txBody>
                    <a:bodyPr/>
                    <a:lstStyle/>
                    <a:p>
                      <a:endParaRPr lang="ru-RU" noProof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l" defTabSz="1216152">
                        <a:buNone/>
                      </a:pPr>
                      <a:r>
                        <a:rPr lang="kk-KZ" sz="2400" b="1" kern="1200" noProof="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1 топ</a:t>
                      </a:r>
                      <a:endParaRPr lang="ru-RU" sz="2400" b="1" kern="1200" noProof="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noProof="0" dirty="0" smtClean="0"/>
                        <a:t>2 топ</a:t>
                      </a:r>
                      <a:endParaRPr lang="ru-RU" noProof="0" dirty="0"/>
                    </a:p>
                  </a:txBody>
                  <a:tcPr anchor="ctr"/>
                </a:tc>
              </a:tr>
              <a:tr h="827844">
                <a:tc>
                  <a:txBody>
                    <a:bodyPr/>
                    <a:lstStyle/>
                    <a:p>
                      <a:r>
                        <a:rPr lang="ru-RU" noProof="0" dirty="0" err="1" smtClean="0"/>
                        <a:t>Шығармашылық</a:t>
                      </a:r>
                      <a:endParaRPr lang="ru-RU" noProof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noProof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noProof="0" dirty="0"/>
                    </a:p>
                  </a:txBody>
                  <a:tcPr anchor="ctr"/>
                </a:tc>
              </a:tr>
              <a:tr h="827844">
                <a:tc>
                  <a:txBody>
                    <a:bodyPr/>
                    <a:lstStyle/>
                    <a:p>
                      <a:r>
                        <a:rPr lang="kk-KZ" noProof="0" dirty="0" smtClean="0"/>
                        <a:t>Белсенділік</a:t>
                      </a:r>
                      <a:endParaRPr lang="ru-RU" noProof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noProof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noProof="0" dirty="0"/>
                    </a:p>
                  </a:txBody>
                  <a:tcPr anchor="ctr"/>
                </a:tc>
              </a:tr>
              <a:tr h="827844">
                <a:tc>
                  <a:txBody>
                    <a:bodyPr/>
                    <a:lstStyle/>
                    <a:p>
                      <a:r>
                        <a:rPr lang="ru-RU" noProof="0" dirty="0" err="1" smtClean="0"/>
                        <a:t>Тапқырлық</a:t>
                      </a:r>
                      <a:endParaRPr lang="ru-RU" noProof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noProof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noProof="0" dirty="0"/>
                    </a:p>
                  </a:txBody>
                  <a:tcPr anchor="ctr"/>
                </a:tc>
              </a:tr>
              <a:tr h="827844">
                <a:tc>
                  <a:txBody>
                    <a:bodyPr/>
                    <a:lstStyle/>
                    <a:p>
                      <a:r>
                        <a:rPr lang="ru-RU" noProof="0" dirty="0" smtClean="0"/>
                        <a:t>____________________</a:t>
                      </a:r>
                      <a:endParaRPr lang="ru-RU" noProof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noProof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noProof="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6166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 defTabSz="1216152">
              <a:lnSpc>
                <a:spcPct val="85000"/>
              </a:lnSpc>
              <a:spcBef>
                <a:spcPts val="0"/>
              </a:spcBef>
              <a:buNone/>
            </a:pPr>
            <a:r>
              <a:rPr lang="kk-KZ" dirty="0" smtClean="0">
                <a:solidFill>
                  <a:srgbClr val="374C81"/>
                </a:solidFill>
                <a:latin typeface="Century Gothic"/>
              </a:rPr>
              <a:t>Миға шабуыл</a:t>
            </a:r>
            <a:endParaRPr lang="ru-RU" b="0" i="0" baseline="0" dirty="0">
              <a:solidFill>
                <a:srgbClr val="374C81"/>
              </a:solidFill>
              <a:latin typeface="Century Gothic"/>
              <a:ea typeface="+mj-ea"/>
              <a:cs typeface="+mj-cs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kk-KZ" sz="3500" dirty="0" smtClean="0"/>
              <a:t>Берілген мәтіннің ішінде әр </a:t>
            </a:r>
          </a:p>
          <a:p>
            <a:pPr marL="0" indent="0">
              <a:buNone/>
            </a:pPr>
            <a:r>
              <a:rPr lang="kk-KZ" sz="3500" dirty="0"/>
              <a:t> </a:t>
            </a:r>
            <a:r>
              <a:rPr lang="kk-KZ" sz="3500" dirty="0" smtClean="0"/>
              <a:t>  пәнге қатысты сөзді табу. </a:t>
            </a:r>
            <a:endParaRPr lang="ru-RU" sz="3500" dirty="0"/>
          </a:p>
        </p:txBody>
      </p:sp>
    </p:spTree>
    <p:extLst>
      <p:ext uri="{BB962C8B-B14F-4D97-AF65-F5344CB8AC3E}">
        <p14:creationId xmlns:p14="http://schemas.microsoft.com/office/powerpoint/2010/main" val="2474917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5860" y="0"/>
            <a:ext cx="10157354" cy="1397000"/>
          </a:xfrm>
        </p:spPr>
        <p:txBody>
          <a:bodyPr/>
          <a:lstStyle/>
          <a:p>
            <a:pPr algn="l" defTabSz="1216152">
              <a:lnSpc>
                <a:spcPct val="85000"/>
              </a:lnSpc>
              <a:spcBef>
                <a:spcPts val="0"/>
              </a:spcBef>
              <a:buNone/>
            </a:pPr>
            <a:r>
              <a:rPr lang="kk-KZ" dirty="0" smtClean="0">
                <a:solidFill>
                  <a:srgbClr val="374C81"/>
                </a:solidFill>
                <a:latin typeface="Century Gothic"/>
              </a:rPr>
              <a:t>Кім жылдам?</a:t>
            </a:r>
            <a:endParaRPr lang="ru-RU" sz="4400" b="0" i="0" baseline="0" dirty="0">
              <a:solidFill>
                <a:srgbClr val="374C81"/>
              </a:solidFill>
              <a:latin typeface="Century Gothic"/>
              <a:ea typeface="+mj-ea"/>
              <a:cs typeface="+mj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094412" y="1052736"/>
            <a:ext cx="4608512" cy="3816424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3000" dirty="0" smtClean="0"/>
              <a:t>Суретке қарап</a:t>
            </a:r>
          </a:p>
          <a:p>
            <a:pPr algn="ctr"/>
            <a:r>
              <a:rPr lang="kk-KZ" sz="3000" dirty="0" smtClean="0"/>
              <a:t> танып біл.</a:t>
            </a:r>
          </a:p>
          <a:p>
            <a:pPr algn="ctr"/>
            <a:r>
              <a:rPr lang="kk-KZ" sz="3000" dirty="0" smtClean="0"/>
              <a:t>Топтың әрбір мүшесі суретке қарап өз пәніне байланысты сөйлем құрастыру</a:t>
            </a:r>
            <a:r>
              <a:rPr lang="kk-KZ" dirty="0" smtClean="0"/>
              <a:t>.</a:t>
            </a:r>
            <a:endParaRPr lang="ru-RU" dirty="0"/>
          </a:p>
        </p:txBody>
      </p:sp>
      <p:pic>
        <p:nvPicPr>
          <p:cNvPr id="2050" name="Picture 2" descr="http://im1-tub-kz.yandex.net/i?id=1e9739e05e9ea3e76c58dc25835fefb9-94-144&amp;n=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1884" y="1990504"/>
            <a:ext cx="3838208" cy="2878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60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b="1" dirty="0" smtClean="0"/>
              <a:t>Үй жұмысын тексеру</a:t>
            </a:r>
            <a:endParaRPr lang="ru-RU" b="1" dirty="0"/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3605861" y="2636912"/>
            <a:ext cx="4977104" cy="4470400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>
            <a:lvl1pPr marL="304747" indent="-304747" algn="l" defTabSz="1218987" rtl="0" eaLnBrk="1" latinLnBrk="0" hangingPunct="1">
              <a:lnSpc>
                <a:spcPct val="95000"/>
              </a:lnSpc>
              <a:spcBef>
                <a:spcPts val="1866"/>
              </a:spcBef>
              <a:buSzPct val="10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31392" indent="-304747" algn="l" defTabSz="1218987" rtl="0" eaLnBrk="1" latinLnBrk="0" hangingPunct="1">
              <a:lnSpc>
                <a:spcPct val="95000"/>
              </a:lnSpc>
              <a:spcBef>
                <a:spcPts val="1066"/>
              </a:spcBef>
              <a:buSzPct val="100000"/>
              <a:buFont typeface="Century Gothic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58037" indent="-304747" algn="l" defTabSz="1218987" rtl="0" eaLnBrk="1" latinLnBrk="0" hangingPunct="1">
              <a:lnSpc>
                <a:spcPct val="95000"/>
              </a:lnSpc>
              <a:spcBef>
                <a:spcPts val="1066"/>
              </a:spcBef>
              <a:buSzPct val="100000"/>
              <a:buFont typeface="Century Gothic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4683" indent="-304747" algn="l" defTabSz="1218987" rtl="0" eaLnBrk="1" latinLnBrk="0" hangingPunct="1">
              <a:lnSpc>
                <a:spcPct val="95000"/>
              </a:lnSpc>
              <a:spcBef>
                <a:spcPts val="1066"/>
              </a:spcBef>
              <a:buSzPct val="100000"/>
              <a:buFont typeface="Century Gothic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11328" indent="-304747" algn="l" defTabSz="1218987" rtl="0" eaLnBrk="1" latinLnBrk="0" hangingPunct="1">
              <a:lnSpc>
                <a:spcPct val="95000"/>
              </a:lnSpc>
              <a:spcBef>
                <a:spcPts val="1066"/>
              </a:spcBef>
              <a:buSzPct val="100000"/>
              <a:buFont typeface="Century Gothic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11328" indent="-304747" algn="l" defTabSz="1218987" rtl="0" eaLnBrk="1" latinLnBrk="0" hangingPunct="1">
              <a:lnSpc>
                <a:spcPct val="95000"/>
              </a:lnSpc>
              <a:spcBef>
                <a:spcPts val="1066"/>
              </a:spcBef>
              <a:buSzPct val="90000"/>
              <a:buFont typeface="Century Gothic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11328" indent="-304747" algn="l" defTabSz="1218987" rtl="0" eaLnBrk="1" latinLnBrk="0" hangingPunct="1">
              <a:lnSpc>
                <a:spcPct val="95000"/>
              </a:lnSpc>
              <a:spcBef>
                <a:spcPts val="1066"/>
              </a:spcBef>
              <a:buSzPct val="90000"/>
              <a:buFont typeface="Century Gothic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11328" indent="-304747" algn="l" defTabSz="1218987" rtl="0" eaLnBrk="1" latinLnBrk="0" hangingPunct="1">
              <a:lnSpc>
                <a:spcPct val="95000"/>
              </a:lnSpc>
              <a:spcBef>
                <a:spcPts val="1066"/>
              </a:spcBef>
              <a:buSzPct val="90000"/>
              <a:buFont typeface="Century Gothic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11328" indent="-304747" algn="l" defTabSz="1218987" rtl="0" eaLnBrk="1" latinLnBrk="0" hangingPunct="1">
              <a:lnSpc>
                <a:spcPct val="95000"/>
              </a:lnSpc>
              <a:spcBef>
                <a:spcPts val="1066"/>
              </a:spcBef>
              <a:buSzPct val="90000"/>
              <a:buFont typeface="Century Gothic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k-KZ" sz="5000" smtClean="0"/>
              <a:t>Синквейн жазу</a:t>
            </a:r>
            <a:endParaRPr lang="ru-RU" sz="5000" dirty="0"/>
          </a:p>
        </p:txBody>
      </p:sp>
      <p:pic>
        <p:nvPicPr>
          <p:cNvPr id="11" name="Picture 2" descr="Межпредметные связи в проектах. Список проектов и время на его реализацию может варьироваться в зависимости от технических возм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1062" y="2276872"/>
            <a:ext cx="2535874" cy="1985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4649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b="1" dirty="0" smtClean="0"/>
              <a:t>Топ жарған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kk-KZ" sz="5000" dirty="0" smtClean="0"/>
              <a:t>Байланысқа шық</a:t>
            </a:r>
            <a:endParaRPr lang="ru-RU" sz="5000" dirty="0"/>
          </a:p>
        </p:txBody>
      </p:sp>
      <p:pic>
        <p:nvPicPr>
          <p:cNvPr id="4098" name="Picture 2" descr="http://im1-tub-kz.yandex.net/i?id=31cb8e96cd5320bb38cf95f877ebc603-45-144&amp;n=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4452" y="807266"/>
            <a:ext cx="3744416" cy="4718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9222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Books_16x9">
  <a:themeElements>
    <a:clrScheme name="Books_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Books_16x9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80000" r="-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30000" t="30000" r="70000" b="100000"/>
          </a:path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miter lim="800000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lnSpc>
            <a:spcPct val="95000"/>
          </a:lnSpc>
          <a:defRPr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Books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Books16x9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Books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Books16x9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55F3C251-2A44-472B-8189-0695C2D7422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ПәнаралықБайланыс</Template>
  <TotalTime>0</TotalTime>
  <Words>124</Words>
  <Application>Microsoft Office PowerPoint</Application>
  <PresentationFormat>Произвольный</PresentationFormat>
  <Paragraphs>36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Century Gothic</vt:lpstr>
      <vt:lpstr>Times New Roman</vt:lpstr>
      <vt:lpstr>Books_16x9</vt:lpstr>
      <vt:lpstr>Пәнаралық байланыс</vt:lpstr>
      <vt:lpstr>Мақсаттары:</vt:lpstr>
      <vt:lpstr>Ой тастау</vt:lpstr>
      <vt:lpstr>Ой толғау </vt:lpstr>
      <vt:lpstr>ЕКІ ТОП БІР БІРІНЕ ҰПАЙ БЕРЕДІ</vt:lpstr>
      <vt:lpstr>Миға шабуыл</vt:lpstr>
      <vt:lpstr>Кім жылдам?</vt:lpstr>
      <vt:lpstr>Үй жұмысын тексеру</vt:lpstr>
      <vt:lpstr>Топ жарған</vt:lpstr>
      <vt:lpstr>Презентация PowerPoint</vt:lpstr>
      <vt:lpstr>Үйге тапсырма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2014-11-03T17:06:40Z</dcterms:created>
  <dcterms:modified xsi:type="dcterms:W3CDTF">2014-11-22T13:50:11Z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TC027879409991</vt:lpwstr>
  </property>
</Properties>
</file>