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0" r:id="rId5"/>
    <p:sldId id="263" r:id="rId6"/>
    <p:sldId id="264" r:id="rId7"/>
    <p:sldId id="265" r:id="rId8"/>
    <p:sldId id="269" r:id="rId9"/>
    <p:sldId id="266" r:id="rId10"/>
    <p:sldId id="268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F6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0C1A1B-6141-4DA2-A736-EC762E217A2A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7056A5-A0CF-4EE5-86D2-E3E2FFB086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kz/yandsearch?text=%D1%81%D0%BA%D0%B0%D0%B7%D0%BA%D0%B8%20%D1%84%D0%BE%D1%82%D0%BE&amp;img_url=img91.imageshack.us%2Fimg91%2F6062%2Froadk.jpg&amp;pos=21&amp;rpt=simage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568952" cy="3364604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1F6B1B"/>
                </a:solidFill>
                <a:latin typeface="Segoe Print" pitchFamily="2" charset="0"/>
              </a:rPr>
              <a:t>Правовой турнир</a:t>
            </a:r>
            <a:br>
              <a:rPr lang="ru-RU" sz="6600" b="1" dirty="0" smtClean="0">
                <a:solidFill>
                  <a:srgbClr val="1F6B1B"/>
                </a:solidFill>
                <a:latin typeface="Segoe Print" pitchFamily="2" charset="0"/>
              </a:rPr>
            </a:br>
            <a:r>
              <a:rPr lang="ru-RU" sz="6600" b="1" dirty="0" smtClean="0">
                <a:solidFill>
                  <a:srgbClr val="1F6B1B"/>
                </a:solidFill>
                <a:latin typeface="Segoe Print" pitchFamily="2" charset="0"/>
              </a:rPr>
              <a:t/>
            </a:r>
            <a:br>
              <a:rPr lang="ru-RU" sz="6600" b="1" dirty="0" smtClean="0">
                <a:solidFill>
                  <a:srgbClr val="1F6B1B"/>
                </a:solidFill>
                <a:latin typeface="Segoe Print" pitchFamily="2" charset="0"/>
              </a:rPr>
            </a:br>
            <a:r>
              <a:rPr lang="ru-RU" sz="6600" b="1" dirty="0" smtClean="0">
                <a:solidFill>
                  <a:srgbClr val="1F6B1B"/>
                </a:solidFill>
                <a:latin typeface="Segoe Print" pitchFamily="2" charset="0"/>
              </a:rPr>
              <a:t>«Имею право…»</a:t>
            </a:r>
            <a:endParaRPr lang="ru-RU" sz="6600" b="1" dirty="0">
              <a:solidFill>
                <a:srgbClr val="1F6B1B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7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7992888" cy="56886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  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1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ящике находится то, что в переводе с латинского означает «установление», «устройство». </a:t>
            </a:r>
            <a:endParaRPr lang="ru-RU" b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                           2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В ящике находится книга, состоящая из двух частей: об щей и особенной. В первой, в частности, дается определение того, что считается преступлением. </a:t>
            </a:r>
            <a:endParaRPr lang="ru-RU" b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                           3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Во время сухого закона в США контрабандисты часто перевозили виски на судах. Перевозили его в ящиках. А в нашем ящике находится то, чем для безопасности перекладывали бутылки в ящиках.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4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    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16632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3800" b="1" dirty="0" smtClean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3 </a:t>
            </a: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/>
            </a:r>
            <a:b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</a:b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тур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70" y="4672786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B56FF4">
                    <a:lumMod val="50000"/>
                  </a:srgbClr>
                </a:solidFill>
                <a:latin typeface="Segoe Print" pitchFamily="2" charset="0"/>
              </a:rPr>
              <a:t>Конкурс</a:t>
            </a:r>
            <a:r>
              <a:rPr lang="ru-RU" sz="4000" b="1" dirty="0" smtClean="0">
                <a:solidFill>
                  <a:srgbClr val="B56FF4">
                    <a:lumMod val="50000"/>
                  </a:srgbClr>
                </a:solidFill>
                <a:latin typeface="Segoe Print" pitchFamily="2" charset="0"/>
              </a:rPr>
              <a:t/>
            </a:r>
            <a:br>
              <a:rPr lang="ru-RU" sz="4000" b="1" dirty="0" smtClean="0">
                <a:solidFill>
                  <a:srgbClr val="B56FF4">
                    <a:lumMod val="50000"/>
                  </a:srgbClr>
                </a:solidFill>
                <a:latin typeface="Segoe Print" pitchFamily="2" charset="0"/>
              </a:rPr>
            </a:br>
            <a:r>
              <a:rPr lang="ru-RU" sz="4800" b="1" dirty="0" smtClean="0">
                <a:solidFill>
                  <a:srgbClr val="B56FF4">
                    <a:lumMod val="50000"/>
                  </a:srgbClr>
                </a:solidFill>
                <a:latin typeface="Segoe Print" pitchFamily="2" charset="0"/>
              </a:rPr>
              <a:t>«В шутку о серьёзном»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3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90872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3800" b="1" dirty="0" smtClean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4 </a:t>
            </a: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/>
            </a:r>
            <a:b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</a:b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тур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2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24936" cy="453650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/>
              <a:buChar char=""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/>
                <a:cs typeface="Times New Roman"/>
              </a:rPr>
              <a:t>Все общая декларация прав человека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/>
              <a:buChar char=""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/>
                <a:cs typeface="Times New Roman"/>
              </a:rPr>
              <a:t>Семейный кодекс РК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/>
              <a:buChar char=""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/>
                <a:cs typeface="Times New Roman"/>
              </a:rPr>
              <a:t>Конвенция о правах ребенка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/>
              <a:buChar char=""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/>
                <a:cs typeface="Times New Roman"/>
              </a:rPr>
              <a:t>Конституция РК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B56FF4">
                    <a:lumMod val="50000"/>
                  </a:srgbClr>
                </a:solidFill>
                <a:latin typeface="Segoe Print" pitchFamily="2" charset="0"/>
              </a:rPr>
              <a:t>«Правовые акты»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0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8864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3800" b="1" dirty="0" smtClean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5 </a:t>
            </a: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/>
            </a:r>
            <a:b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</a:b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тур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67230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B56FF4">
                    <a:lumMod val="50000"/>
                  </a:srgbClr>
                </a:solidFill>
                <a:latin typeface="Segoe Print" pitchFamily="2" charset="0"/>
              </a:rPr>
              <a:t>«Юридическая консультация»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9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315086" cy="2016224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4800" b="1" dirty="0" smtClean="0">
                <a:solidFill>
                  <a:srgbClr val="B56FF4">
                    <a:lumMod val="50000"/>
                  </a:srgbClr>
                </a:solidFill>
                <a:latin typeface="Segoe Print" pitchFamily="2" charset="0"/>
                <a:ea typeface="+mn-ea"/>
                <a:cs typeface="+mn-cs"/>
              </a:rPr>
              <a:t>«Вставьте нужные слова»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2708920"/>
            <a:ext cx="7306974" cy="352839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ea typeface="Times New Roman"/>
              </a:rPr>
              <a:t> парламент </a:t>
            </a:r>
          </a:p>
          <a:p>
            <a:pPr algn="ctr"/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ea typeface="Times New Roman"/>
              </a:rPr>
              <a:t>устав </a:t>
            </a:r>
          </a:p>
          <a:p>
            <a:pPr algn="ctr"/>
            <a:r>
              <a:rPr lang="ru-RU" sz="6600" b="1" dirty="0">
                <a:solidFill>
                  <a:srgbClr val="F489CF">
                    <a:lumMod val="75000"/>
                  </a:srgbClr>
                </a:solidFill>
                <a:latin typeface="Georgia" pitchFamily="18" charset="0"/>
                <a:ea typeface="Times New Roman"/>
              </a:rPr>
              <a:t>гражданин</a:t>
            </a:r>
            <a:endParaRPr lang="ru-RU" sz="66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2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3800" b="1" dirty="0" smtClean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6 </a:t>
            </a: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/>
            </a:r>
            <a:b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</a:b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тур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5900" y="4869160"/>
            <a:ext cx="6699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B56FF4">
                    <a:lumMod val="50000"/>
                  </a:srgbClr>
                </a:solidFill>
                <a:latin typeface="Segoe Print" pitchFamily="2" charset="0"/>
              </a:rPr>
              <a:t>«Всякая всячина»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8194" name="Picture 2" descr="http://astana.restoran.kz/files/filemanager/Image/2010-05-17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2407">
            <a:off x="440871" y="394188"/>
            <a:ext cx="2750988" cy="27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12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3800" b="1" dirty="0" smtClean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7 </a:t>
            </a: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/>
            </a:r>
            <a:b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</a:b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тур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764881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B56FF4">
                    <a:lumMod val="50000"/>
                  </a:srgbClr>
                </a:solidFill>
                <a:latin typeface="Segoe Print" pitchFamily="2" charset="0"/>
              </a:rPr>
              <a:t>«Сказочный»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9218" name="Picture 2" descr="http://im0-tub-kz.yandex.net/i?id=307342656-6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1569">
            <a:off x="410770" y="666239"/>
            <a:ext cx="2929748" cy="219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3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40965">
            <a:off x="974446" y="664565"/>
            <a:ext cx="7117180" cy="1470025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6000" b="1" i="1" dirty="0">
                <a:solidFill>
                  <a:srgbClr val="FFFF00"/>
                </a:solidFill>
                <a:latin typeface="Times New Roman"/>
                <a:ea typeface="Times New Roman"/>
              </a:rPr>
              <a:t>«Кто где живёт» 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cs71.userapi.com/u4257755/a_b28b9c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385">
            <a:off x="539551" y="3068960"/>
            <a:ext cx="29277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.tumblr.com/tumblr_lwl4zxzr501qajan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048">
            <a:off x="3434301" y="3388140"/>
            <a:ext cx="2645373" cy="26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-fotki.yandex.ru/get/13/vibpxhgglzd.ae2/0_2813b_494daafa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412">
            <a:off x="6057900" y="2348880"/>
            <a:ext cx="2740462" cy="34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46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116632"/>
            <a:ext cx="8892481" cy="1152129"/>
          </a:xfrm>
        </p:spPr>
        <p:txBody>
          <a:bodyPr/>
          <a:lstStyle/>
          <a:p>
            <a:pPr algn="ctr"/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О каких правах человека идет речь в этих отрывках? 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6" name="Picture 2" descr="http://img-fotki.yandex.ru/get/4522/56001699.3a2/0_8660a_5157404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459">
            <a:off x="297661" y="1278660"/>
            <a:ext cx="4266991" cy="220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158" y="2759742"/>
            <a:ext cx="2558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47E5A">
                    <a:lumMod val="75000"/>
                  </a:srgbClr>
                </a:solidFill>
                <a:latin typeface="Monotype Corsiva" pitchFamily="66" charset="0"/>
                <a:ea typeface="+mj-ea"/>
              </a:rPr>
              <a:t>«Колобок»</a:t>
            </a:r>
            <a:endParaRPr lang="ru-RU" dirty="0"/>
          </a:p>
        </p:txBody>
      </p:sp>
      <p:pic>
        <p:nvPicPr>
          <p:cNvPr id="6148" name="Picture 4" descr="http://multjashki.ucoz.ru/pushkin/skazka_o_pope_i_rabotnike_ego_bal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547">
            <a:off x="5480695" y="1815083"/>
            <a:ext cx="28860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947865">
            <a:off x="2243471" y="4716433"/>
            <a:ext cx="2336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47E5A">
                    <a:lumMod val="75000"/>
                  </a:srgbClr>
                </a:solidFill>
                <a:latin typeface="Monotype Corsiva" pitchFamily="66" charset="0"/>
                <a:ea typeface="+mj-ea"/>
              </a:rPr>
              <a:t>«Айболит»</a:t>
            </a:r>
            <a:endParaRPr lang="ru-RU" sz="11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2" y="3355847"/>
            <a:ext cx="4633573" cy="350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92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99632">
            <a:off x="539552" y="764704"/>
            <a:ext cx="828092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sz="5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 того, кто решит изучать все законы, не останется времени их нарушать.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5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5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                 И.В</a:t>
            </a:r>
            <a:r>
              <a:rPr lang="ru-RU" sz="5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5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Гёте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endParaRPr lang="ru-RU" sz="5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5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Свобода состоит в том, чтобы зависеть только от законов.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5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                   </a:t>
            </a:r>
            <a:r>
              <a:rPr lang="ru-RU" sz="5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Вольтер</a:t>
            </a:r>
          </a:p>
          <a:p>
            <a:r>
              <a:rPr lang="ru-RU" sz="3200" dirty="0" smtClean="0"/>
              <a:t>          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2530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869160"/>
            <a:ext cx="7443054" cy="138792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  <a:ea typeface="Times New Roman"/>
                <a:cs typeface="Times New Roman"/>
              </a:rPr>
              <a:t>«Режиссёры»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effectLst/>
              <a:latin typeface="Segoe Script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694" y="18864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3800" b="1" dirty="0" smtClean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8 </a:t>
            </a: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/>
            </a:r>
            <a:b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</a:b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</a:rPr>
              <a:t>тур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images.tiu.ru/2104251_w640_h640_sony_2100_rebr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649">
            <a:off x="355762" y="799694"/>
            <a:ext cx="3166582" cy="23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35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796" y="404664"/>
            <a:ext cx="871296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• Права есть, как у взрослых, так и у детей. </a:t>
            </a:r>
            <a:r>
              <a:rPr lang="ru-RU" sz="3200" b="1" dirty="0" smtClean="0">
                <a:solidFill>
                  <a:srgbClr val="0D0D0D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0D0D0D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• Кроме прав у каждого есть и обязанности перед обществом. </a:t>
            </a:r>
            <a:r>
              <a:rPr lang="ru-RU" sz="3200" b="1" dirty="0" smtClean="0">
                <a:solidFill>
                  <a:srgbClr val="0D0D0D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0D0D0D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• Отстаивая свои права, не стоит забывать, что у других людей есть тоже такие же права, как и твои. </a:t>
            </a:r>
            <a:r>
              <a:rPr lang="ru-RU" sz="3200" b="1" dirty="0" smtClean="0">
                <a:solidFill>
                  <a:srgbClr val="0D0D0D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0D0D0D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• Уважай чужие права!</a:t>
            </a:r>
            <a:endParaRPr lang="ru-RU" sz="2400" b="1" dirty="0">
              <a:solidFill>
                <a:srgbClr val="C0000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12" y="3869649"/>
            <a:ext cx="2877336" cy="287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9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1" y="332656"/>
            <a:ext cx="3168353" cy="5976664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</a:t>
            </a:r>
            <a:r>
              <a:rPr lang="ru-RU" sz="3500" b="1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Фемида </a:t>
            </a:r>
            <a:r>
              <a:rPr lang="ru-RU" sz="35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общепризнанный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символ правосудия; ее изображают на эмблемах,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её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изваяния осеняют здания судебных присутствий.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Теперь так называется и высшая национальная юридическая премия. Слово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Фемида стало нарицательным: когда, например, говорят "Казахстанская  Фемида", мы понимаем, что речь идет о казахстанском  суде, правосудии.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575437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32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568952" cy="59046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Фемида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древнегреческая богиня права и законного порядка. Её атрибутами являются весы, меч, мантия, повязка на глазах, причем первые два - главные атрибуты и притом настолько древние и фундаментальные. </a:t>
            </a:r>
            <a:b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Весы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- древний символ меры и справедливости. На весах правосудия взвешиваются добро и зло, вина и невиновность. Весы находятся в левой руке богини - левая сторона тела считается воспринимающей. </a:t>
            </a:r>
            <a:b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Меч -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символ духовной силы, воздаяния; в руках Фемиды он символ возмездия. Меч держится острием вверх, что указывает на "волю небес", высшую справедливость. Меч богини - обоюдоострый, поскольку закон не только карает, но и предупреждает. Держащая его рука - правая: это сторона действия, символ силы, "правого дела". </a:t>
            </a:r>
            <a:b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Мантия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- торжественное, ритуальное одеяние, предназначенное для совершения в нем определенной церемонии, правосудия. Важно судье облачаться в мантию, оставляя цивильное платье для мирских дел. </a:t>
            </a:r>
            <a:b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Повязка на глазах богини символизирует беспристрастность. Правосудие не видит различия между людьми, оно слепо в том смысле, что воздает лишь по праву).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560840" cy="4608511"/>
          </a:xfrm>
        </p:spPr>
        <p:txBody>
          <a:bodyPr/>
          <a:lstStyle/>
          <a:p>
            <a:pPr algn="ctr"/>
            <a:r>
              <a:rPr lang="ru-RU" sz="13800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1 </a:t>
            </a:r>
            <a:br>
              <a:rPr lang="ru-RU" sz="13800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13800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тур</a:t>
            </a:r>
            <a:endParaRPr lang="ru-RU" sz="13800" b="1" dirty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5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496944" cy="244827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задание 1           </a:t>
            </a: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800" i="1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ru-RU" sz="2800" i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Соотнесите 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изображения с должностью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D0D0D"/>
                </a:solidFill>
                <a:latin typeface="Segoe Print" pitchFamily="2" charset="0"/>
                <a:ea typeface="Times New Roman"/>
              </a:rPr>
              <a:t> Президент </a:t>
            </a:r>
            <a:r>
              <a:rPr lang="ru-RU" sz="2400" dirty="0">
                <a:solidFill>
                  <a:srgbClr val="0D0D0D"/>
                </a:solidFill>
                <a:latin typeface="Segoe Print" pitchFamily="2" charset="0"/>
                <a:ea typeface="Times New Roman"/>
              </a:rPr>
              <a:t/>
            </a:r>
            <a:br>
              <a:rPr lang="ru-RU" sz="2400" dirty="0">
                <a:solidFill>
                  <a:srgbClr val="0D0D0D"/>
                </a:solidFill>
                <a:latin typeface="Segoe Print" pitchFamily="2" charset="0"/>
                <a:ea typeface="Times New Roman"/>
              </a:rPr>
            </a:br>
            <a:r>
              <a:rPr lang="ru-RU" sz="2400" dirty="0" smtClean="0">
                <a:solidFill>
                  <a:srgbClr val="0D0D0D"/>
                </a:solidFill>
                <a:latin typeface="Segoe Print" pitchFamily="2" charset="0"/>
                <a:ea typeface="Times New Roman"/>
              </a:rPr>
              <a:t>        Аким </a:t>
            </a:r>
            <a:r>
              <a:rPr lang="ru-RU" sz="2400" dirty="0">
                <a:solidFill>
                  <a:srgbClr val="0D0D0D"/>
                </a:solidFill>
                <a:latin typeface="Segoe Print" pitchFamily="2" charset="0"/>
                <a:ea typeface="Times New Roman"/>
              </a:rPr>
              <a:t>Узункольского района</a:t>
            </a:r>
            <a:br>
              <a:rPr lang="ru-RU" sz="2400" dirty="0">
                <a:solidFill>
                  <a:srgbClr val="0D0D0D"/>
                </a:solidFill>
                <a:latin typeface="Segoe Print" pitchFamily="2" charset="0"/>
                <a:ea typeface="Times New Roman"/>
              </a:rPr>
            </a:br>
            <a:r>
              <a:rPr lang="ru-RU" sz="2400" dirty="0" smtClean="0">
                <a:solidFill>
                  <a:srgbClr val="0D0D0D"/>
                </a:solidFill>
                <a:latin typeface="Segoe Print" pitchFamily="2" charset="0"/>
                <a:ea typeface="Times New Roman"/>
              </a:rPr>
              <a:t>                 Аким </a:t>
            </a:r>
            <a:r>
              <a:rPr lang="ru-RU" sz="2400" dirty="0">
                <a:solidFill>
                  <a:srgbClr val="0D0D0D"/>
                </a:solidFill>
                <a:latin typeface="Segoe Print" pitchFamily="2" charset="0"/>
                <a:ea typeface="Times New Roman"/>
              </a:rPr>
              <a:t>с.Ряжское</a:t>
            </a:r>
            <a:br>
              <a:rPr lang="ru-RU" sz="2400" dirty="0">
                <a:solidFill>
                  <a:srgbClr val="0D0D0D"/>
                </a:solidFill>
                <a:latin typeface="Segoe Print" pitchFamily="2" charset="0"/>
                <a:ea typeface="Times New Roman"/>
              </a:rPr>
            </a:br>
            <a:r>
              <a:rPr lang="ru-RU" sz="2400" dirty="0" smtClean="0">
                <a:solidFill>
                  <a:srgbClr val="0D0D0D"/>
                </a:solidFill>
                <a:latin typeface="Segoe Print" pitchFamily="2" charset="0"/>
                <a:ea typeface="Times New Roman"/>
              </a:rPr>
              <a:t>                       </a:t>
            </a:r>
            <a:r>
              <a:rPr lang="ru-RU" sz="2400" dirty="0">
                <a:solidFill>
                  <a:srgbClr val="0D0D0D"/>
                </a:solidFill>
                <a:latin typeface="Segoe Print" pitchFamily="2" charset="0"/>
                <a:ea typeface="Times New Roman"/>
              </a:rPr>
              <a:t>Аким Костанайской области </a:t>
            </a:r>
            <a:r>
              <a:rPr lang="ru-RU" sz="3600" dirty="0">
                <a:solidFill>
                  <a:srgbClr val="0D0D0D"/>
                </a:solidFill>
                <a:latin typeface="Segoe Print" pitchFamily="2" charset="0"/>
                <a:ea typeface="Times New Roman"/>
              </a:rPr>
              <a:t/>
            </a:r>
            <a:br>
              <a:rPr lang="ru-RU" sz="3600" dirty="0">
                <a:solidFill>
                  <a:srgbClr val="0D0D0D"/>
                </a:solidFill>
                <a:latin typeface="Segoe Print" pitchFamily="2" charset="0"/>
                <a:ea typeface="Times New Roman"/>
              </a:rPr>
            </a:br>
            <a:endParaRPr lang="ru-RU" dirty="0">
              <a:latin typeface="Segoe Print" pitchFamily="2" charset="0"/>
            </a:endParaRPr>
          </a:p>
        </p:txBody>
      </p:sp>
      <p:pic>
        <p:nvPicPr>
          <p:cNvPr id="3074" name="Picture 2" descr="C:\Users\пользователь\Desktop\nazarba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01590"/>
            <a:ext cx="1823030" cy="25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orage.total.kz/cache/images/w540/h420/20120214_10_22_12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4" y="2103312"/>
            <a:ext cx="2088232" cy="16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idgolos.com/images/25_36435456456456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57998"/>
            <a:ext cx="2808311" cy="15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kostanay.gov.kz/uploads/images/other/big/12873774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4005064"/>
            <a:ext cx="2339752" cy="24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0170" y="2057809"/>
            <a:ext cx="742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  <a:ea typeface="+mj-ea"/>
              </a:rPr>
              <a:t>1</a:t>
            </a:r>
            <a:endParaRPr lang="ru-RU" sz="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444988"/>
            <a:ext cx="742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47E5A">
                    <a:lumMod val="75000"/>
                  </a:srgbClr>
                </a:solidFill>
                <a:latin typeface="Segoe Print" pitchFamily="2" charset="0"/>
                <a:ea typeface="+mj-ea"/>
              </a:rPr>
              <a:t>2</a:t>
            </a:r>
            <a:endParaRPr lang="ru-RU" sz="7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2473307"/>
            <a:ext cx="742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47E5A">
                    <a:lumMod val="75000"/>
                  </a:srgbClr>
                </a:solidFill>
                <a:latin typeface="Segoe Print" pitchFamily="2" charset="0"/>
                <a:ea typeface="+mj-ea"/>
              </a:rPr>
              <a:t>3</a:t>
            </a:r>
            <a:endParaRPr lang="ru-RU" sz="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1784" y="4005064"/>
            <a:ext cx="742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47E5A">
                    <a:lumMod val="75000"/>
                  </a:srgbClr>
                </a:solidFill>
                <a:latin typeface="Segoe Print" pitchFamily="2" charset="0"/>
                <a:ea typeface="+mj-ea"/>
              </a:rPr>
              <a:t>4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43176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992888" cy="18722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D0D0D"/>
                </a:solidFill>
                <a:latin typeface="Times New Roman"/>
                <a:ea typeface="Times New Roman"/>
              </a:rPr>
            </a:br>
            <a:r>
              <a:rPr lang="ru-RU" sz="6000" b="1" dirty="0" smtClean="0">
                <a:solidFill>
                  <a:srgbClr val="0070C0"/>
                </a:solidFill>
                <a:latin typeface="Segoe Print" pitchFamily="2" charset="0"/>
                <a:ea typeface="Times New Roman"/>
              </a:rPr>
              <a:t>Перечислите </a:t>
            </a:r>
            <a:br>
              <a:rPr lang="ru-RU" sz="6000" b="1" dirty="0" smtClean="0">
                <a:solidFill>
                  <a:srgbClr val="0070C0"/>
                </a:solidFill>
                <a:latin typeface="Segoe Print" pitchFamily="2" charset="0"/>
                <a:ea typeface="Times New Roman"/>
              </a:rPr>
            </a:br>
            <a:r>
              <a:rPr lang="ru-RU" sz="6000" b="1" dirty="0" smtClean="0">
                <a:solidFill>
                  <a:srgbClr val="0070C0"/>
                </a:solidFill>
                <a:latin typeface="Segoe Print" pitchFamily="2" charset="0"/>
                <a:ea typeface="Times New Roman"/>
              </a:rPr>
              <a:t>права </a:t>
            </a:r>
            <a:r>
              <a:rPr lang="ru-RU" sz="6000" b="1" dirty="0">
                <a:solidFill>
                  <a:srgbClr val="0070C0"/>
                </a:solidFill>
                <a:latin typeface="Segoe Print" pitchFamily="2" charset="0"/>
                <a:ea typeface="Times New Roman"/>
              </a:rPr>
              <a:t>школьника? </a:t>
            </a:r>
            <a:endParaRPr lang="ru-RU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47E5A">
                    <a:lumMod val="75000"/>
                  </a:srgbClr>
                </a:solidFill>
                <a:latin typeface="Comic Sans MS" pitchFamily="66" charset="0"/>
                <a:ea typeface="Times New Roman"/>
              </a:rPr>
              <a:t>задание </a:t>
            </a:r>
            <a:r>
              <a:rPr lang="ru-RU" sz="2800" b="1" i="1" dirty="0" smtClean="0">
                <a:solidFill>
                  <a:srgbClr val="F47E5A">
                    <a:lumMod val="75000"/>
                  </a:srgbClr>
                </a:solidFill>
                <a:latin typeface="Comic Sans MS" pitchFamily="66" charset="0"/>
                <a:ea typeface="Times New Roman"/>
              </a:rPr>
              <a:t>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85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640960" cy="5472608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  <a:t>- право на бесплатное образование 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  <a:t>- право на получение дополнительного образования 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  <a:t>- право на охрану жизни и здоровья 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  <a:t>- право свободы своих взглядов 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  <a:t>- право посещать мероприятия 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  <a:t>- право на отдых 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  <a:t>- право пользоваться библиотекой 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  <a:t>- право на обучение по индивидуальным программам 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  <a:t>- право на выбор образовательного учреждения 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  <a:t>- право вступать в общественные организации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  <a:t/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  <a:ea typeface="Times New Roman"/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9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8864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F47E5A">
                    <a:lumMod val="75000"/>
                  </a:srgbClr>
                </a:solidFill>
                <a:latin typeface="Segoe Print" pitchFamily="2" charset="0"/>
                <a:ea typeface="+mj-ea"/>
              </a:rPr>
              <a:t>2 </a:t>
            </a: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  <a:ea typeface="+mj-ea"/>
              </a:rPr>
              <a:t/>
            </a:r>
            <a:b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  <a:ea typeface="+mj-ea"/>
              </a:rPr>
            </a:br>
            <a:r>
              <a:rPr lang="ru-RU" sz="13800" b="1" dirty="0">
                <a:solidFill>
                  <a:srgbClr val="F47E5A">
                    <a:lumMod val="75000"/>
                  </a:srgbClr>
                </a:solidFill>
                <a:latin typeface="Segoe Print" pitchFamily="2" charset="0"/>
                <a:ea typeface="+mj-ea"/>
              </a:rPr>
              <a:t>тур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869160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56FF4">
                    <a:lumMod val="50000"/>
                  </a:srgbClr>
                </a:solidFill>
                <a:latin typeface="Segoe Print" pitchFamily="2" charset="0"/>
                <a:ea typeface="+mj-ea"/>
              </a:rPr>
              <a:t>Конкурс командиров</a:t>
            </a:r>
            <a:r>
              <a:rPr lang="ru-RU" sz="4000" b="1" dirty="0">
                <a:solidFill>
                  <a:srgbClr val="B56FF4">
                    <a:lumMod val="50000"/>
                  </a:srgbClr>
                </a:solidFill>
                <a:latin typeface="Segoe Print" pitchFamily="2" charset="0"/>
                <a:ea typeface="+mj-ea"/>
              </a:rPr>
              <a:t/>
            </a:r>
            <a:br>
              <a:rPr lang="ru-RU" sz="4000" b="1" dirty="0">
                <a:solidFill>
                  <a:srgbClr val="B56FF4">
                    <a:lumMod val="50000"/>
                  </a:srgbClr>
                </a:solidFill>
                <a:latin typeface="Segoe Print" pitchFamily="2" charset="0"/>
                <a:ea typeface="+mj-ea"/>
              </a:rPr>
            </a:br>
            <a:r>
              <a:rPr lang="ru-RU" sz="6000" b="1" dirty="0">
                <a:solidFill>
                  <a:srgbClr val="B56FF4">
                    <a:lumMod val="50000"/>
                  </a:srgbClr>
                </a:solidFill>
                <a:latin typeface="Segoe Print" pitchFamily="2" charset="0"/>
                <a:ea typeface="+mj-ea"/>
              </a:rPr>
              <a:t>«Чёрный ящик»</a:t>
            </a:r>
            <a:endParaRPr lang="ru-RU" sz="2400" dirty="0"/>
          </a:p>
        </p:txBody>
      </p:sp>
      <p:pic>
        <p:nvPicPr>
          <p:cNvPr id="4098" name="Picture 2" descr="http://stroinost.files.wordpress.com/2010/12/small_black_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008">
            <a:off x="395536" y="554420"/>
            <a:ext cx="2267654" cy="22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3233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168</TotalTime>
  <Words>308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Правовой турнир  «Имею право…»</vt:lpstr>
      <vt:lpstr>Презентация PowerPoint</vt:lpstr>
      <vt:lpstr>Презентация PowerPoint</vt:lpstr>
      <vt:lpstr>Презентация PowerPoint</vt:lpstr>
      <vt:lpstr>1  тур</vt:lpstr>
      <vt:lpstr>                                   задание 1                  Соотнесите изображения с должностью   Президент          Аким Узункольского района                  Аким с.Ряжское                        Аким Костанайской области  </vt:lpstr>
      <vt:lpstr>  Перечислите  права школьника? 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«Вставьте нужные слова» </vt:lpstr>
      <vt:lpstr>Презентация PowerPoint</vt:lpstr>
      <vt:lpstr>Презентация PowerPoint</vt:lpstr>
      <vt:lpstr> «Кто где живёт» </vt:lpstr>
      <vt:lpstr>О каких правах человека идет речь в этих отрывках?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Правовой турнир  «Имею право»</dc:title>
  <dc:creator>пользователь</dc:creator>
  <cp:lastModifiedBy>пользователь</cp:lastModifiedBy>
  <cp:revision>14</cp:revision>
  <dcterms:created xsi:type="dcterms:W3CDTF">2012-11-22T03:50:05Z</dcterms:created>
  <dcterms:modified xsi:type="dcterms:W3CDTF">2012-11-22T06:38:33Z</dcterms:modified>
</cp:coreProperties>
</file>