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E9F0"/>
    <a:srgbClr val="99FF33"/>
    <a:srgbClr val="EECCE8"/>
    <a:srgbClr val="D5F19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76822-AEAA-4841-82AA-2F6EE4FBDBBB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81060F-9B41-4348-8445-C0F2A75F56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1060F-9B41-4348-8445-C0F2A75F563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1060F-9B41-4348-8445-C0F2A75F5634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>
                <a:alpha val="63000"/>
              </a:srgbClr>
            </a:gs>
            <a:gs pos="50000">
              <a:srgbClr val="D5F195"/>
            </a:gs>
            <a:gs pos="100000">
              <a:srgbClr val="EECCE8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edg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928670"/>
            <a:ext cx="8229600" cy="1828800"/>
          </a:xfrm>
        </p:spPr>
        <p:txBody>
          <a:bodyPr/>
          <a:lstStyle/>
          <a:p>
            <a:r>
              <a:rPr lang="ru-RU" dirty="0" smtClean="0"/>
              <a:t>Интеллектуальный марафон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071810"/>
            <a:ext cx="8286808" cy="2428892"/>
          </a:xfrm>
        </p:spPr>
        <p:txBody>
          <a:bodyPr>
            <a:normAutofit fontScale="62500" lnSpcReduction="20000"/>
          </a:bodyPr>
          <a:lstStyle/>
          <a:p>
            <a:r>
              <a:rPr lang="ru-RU" sz="10300" dirty="0" smtClean="0">
                <a:latin typeface="Monotype Corsiva" pitchFamily="66" charset="0"/>
              </a:rPr>
              <a:t>Я знаю закон</a:t>
            </a:r>
          </a:p>
          <a:p>
            <a:r>
              <a:rPr lang="ru-RU" sz="8000" smtClean="0">
                <a:latin typeface="Monotype Corsiva" pitchFamily="66" charset="0"/>
              </a:rPr>
              <a:t>преподаватель:БаймухановаД</a:t>
            </a:r>
            <a:r>
              <a:rPr lang="ru-RU" sz="8000" dirty="0" smtClean="0">
                <a:latin typeface="Monotype Corsiva" pitchFamily="66" charset="0"/>
              </a:rPr>
              <a:t>. К.</a:t>
            </a:r>
            <a:endParaRPr lang="ru-RU" sz="80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7 вопрос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9388" indent="-42863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Минимальный размер заработной платы?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  18660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   17450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    16200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8 вопрос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686800" cy="4709160"/>
          </a:xfrm>
        </p:spPr>
        <p:txBody>
          <a:bodyPr>
            <a:normAutofit/>
          </a:bodyPr>
          <a:lstStyle/>
          <a:p>
            <a:pPr marL="90488" indent="0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Кто осуществляет в школах контроль за правонарушениями?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директор 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заместитель директора по ВР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 инспектор 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9 вопрос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709160"/>
          </a:xfrm>
        </p:spPr>
        <p:txBody>
          <a:bodyPr>
            <a:normAutofit/>
          </a:bodyPr>
          <a:lstStyle/>
          <a:p>
            <a:pPr marL="90488" indent="0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 каком случае вам законно   дадут отпуск на 5 дней? 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регистрация брака</a:t>
            </a:r>
          </a:p>
          <a:p>
            <a:pPr marL="719138" indent="-582613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оформление документов на выезд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 </a:t>
            </a:r>
            <a:r>
              <a:rPr lang="ru-RU" sz="4400" dirty="0" err="1" smtClean="0">
                <a:solidFill>
                  <a:schemeClr val="accent4">
                    <a:lumMod val="50000"/>
                  </a:schemeClr>
                </a:solidFill>
              </a:rPr>
              <a:t>в</a:t>
            </a: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 связи с больничным листом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10 вопрос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 Сколько статей в Конституции?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   98 статей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    94 статьи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     97 статей</a:t>
            </a:r>
          </a:p>
          <a:p>
            <a:pPr>
              <a:buNone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11 вопрос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709160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Сколько разделов в Конституции?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6 разделов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 9 разделов 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  8  разделов</a:t>
            </a:r>
          </a:p>
          <a:p>
            <a:pPr>
              <a:buNone/>
            </a:pP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12 вопрос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0488" indent="0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Как называется второй раздел Конституции?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  Человек и гражданин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   Общие положения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    Парламент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3 ТУР  Творческая работа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Вам предоставляется  выбрать одно из правонарушений, попытаться его изобразить и дать классификацию этого преступления, т.е. рассказать , что за это может быть, а я вам помогу найти правильный ответ.  10 минут. (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вымогательство, грабеж, разбой, убийство,  вандализм, хулиганство, мошенничество)  </a:t>
            </a:r>
            <a:endParaRPr lang="ru-RU" sz="4400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4 ТУР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chemeClr val="accent4">
                    <a:lumMod val="50000"/>
                  </a:schemeClr>
                </a:solidFill>
              </a:rPr>
              <a:t>Решение ситуативных задач на основании Кодекса Об Административных правонарушениях </a:t>
            </a:r>
          </a:p>
          <a:p>
            <a:pPr algn="ctr"/>
            <a:endParaRPr lang="ru-RU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429684" cy="470916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Смирнов 1995 года рождения зашел в магазин, где купил спиртной напиток у продавца </a:t>
            </a:r>
            <a:r>
              <a:rPr lang="ru-RU" sz="4400" dirty="0" err="1" smtClean="0">
                <a:solidFill>
                  <a:schemeClr val="accent4">
                    <a:lumMod val="50000"/>
                  </a:schemeClr>
                </a:solidFill>
              </a:rPr>
              <a:t>Сулейменовой,как</a:t>
            </a: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 вы классифицируете это преступление?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Статья 113. Продажа алкогольных напитков несовершеннолетним 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Продажа алкогольных напитков лицам, не достигшим восемнадцати лет, - влечет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штраф в размере до тридцати месячных расчетных показателей.</a:t>
            </a:r>
            <a:endParaRPr lang="ru-RU" sz="4400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  <a:ln>
            <a:solidFill>
              <a:schemeClr val="tx2"/>
            </a:solidFill>
          </a:ln>
        </p:spPr>
        <p:txBody>
          <a:bodyPr>
            <a:noAutofit/>
          </a:bodyPr>
          <a:lstStyle/>
          <a:p>
            <a:r>
              <a:rPr lang="ru-RU" sz="8800" i="1" dirty="0" smtClean="0"/>
              <a:t/>
            </a:r>
            <a:br>
              <a:rPr lang="ru-RU" sz="8800" i="1" dirty="0" smtClean="0"/>
            </a:br>
            <a:r>
              <a:rPr lang="ru-RU" sz="4000" i="1" spc="300" dirty="0" smtClean="0"/>
              <a:t>1 ТУР ПРИВЕТСТВИЕ </a:t>
            </a:r>
            <a:r>
              <a:rPr lang="ru-RU" sz="8800" i="1" spc="300" dirty="0" smtClean="0"/>
              <a:t/>
            </a:r>
            <a:br>
              <a:rPr lang="ru-RU" sz="8800" i="1" spc="300" dirty="0" smtClean="0"/>
            </a:br>
            <a:r>
              <a:rPr lang="ru-RU" sz="8800" i="1" spc="300" dirty="0" smtClean="0"/>
              <a:t/>
            </a:r>
            <a:br>
              <a:rPr lang="ru-RU" sz="8800" i="1" spc="300" dirty="0" smtClean="0"/>
            </a:br>
            <a:endParaRPr lang="ru-RU" sz="3200" i="1" spc="3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35719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  </a:t>
            </a:r>
          </a:p>
          <a:p>
            <a:pPr algn="ctr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Приветствие команд.  Команды должны будут представить свое название и девиз . Оценивается  максимум  5 баллов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задача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90488" indent="0" algn="just">
              <a:buNone/>
            </a:pPr>
            <a:r>
              <a:rPr lang="ru-RU" sz="4400" dirty="0" err="1" smtClean="0">
                <a:solidFill>
                  <a:schemeClr val="accent4">
                    <a:lumMod val="50000"/>
                  </a:schemeClr>
                </a:solidFill>
              </a:rPr>
              <a:t>Нурханова</a:t>
            </a: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 занимала должность директора детского дома №37. В котором жила Иванова, девочка 3 лет. 15.12.2012  в эту организацию пришли Акбарова С. с своим супругом, с целью удочерить ребенка. При беседе с директором этого детского дома они не получили информации о девочке. Директор отказалась предоставлять им эту </a:t>
            </a:r>
            <a:r>
              <a:rPr lang="ru-RU" sz="4400" dirty="0" err="1" smtClean="0">
                <a:solidFill>
                  <a:schemeClr val="accent4">
                    <a:lumMod val="50000"/>
                  </a:schemeClr>
                </a:solidFill>
              </a:rPr>
              <a:t>информацию,не</a:t>
            </a: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 назвав конкретной причины.  Почему?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Статья 116. Нарушение порядка и сроков представления сведений о несовершеннолетних, нуждающихся в передаче на усыновление (удочерение), под опеку (попечительство), на воспитание в семьи физических лиц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влекут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штраф в размере от двадцати до двадцати пяти месячных расчетных показателей.</a:t>
            </a:r>
            <a:endParaRPr lang="ru-RU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Сергеева М. являлась сестрой Сергеевой Н. В следствии ухудшения здоровья Сергеева Н передала обязанности по воспитанию своего сына своей сестре, которая не уследив за мальчиком потеряла его на рынке, ребенок нашелся. К сожалению это было не впервые.  Может ли Сергеева М. быть привлечена к административной ответственности 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0488" indent="0" algn="just"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Статья 111. Невыполнение родителями или лицами, их заменяющими, обязанностей по воспитанию детей </a:t>
            </a:r>
          </a:p>
          <a:p>
            <a:pPr marL="90488" indent="0" algn="just"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Невыполнение без уважительных причин родителями или лицами, их заменяющими, обязанностей по воспитанию и обучению несовершеннолетних детей - </a:t>
            </a:r>
          </a:p>
          <a:p>
            <a:pPr marL="90488" indent="0" algn="just"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влечет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предупреждение или штраф в размере до пяти месячных расчетных показателей.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90488" indent="0" algn="just"/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4 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09186"/>
          </a:xfrm>
        </p:spPr>
        <p:txBody>
          <a:bodyPr>
            <a:noAutofit/>
          </a:bodyPr>
          <a:lstStyle/>
          <a:p>
            <a:r>
              <a:rPr lang="en-US" sz="4400" dirty="0" smtClean="0"/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Раимбеков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неоднократно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покупал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сигареты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в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одном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и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том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же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магазине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При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этом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ему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не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исполнилось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18.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Может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ли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он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быть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привлечен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к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административной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</a:rPr>
              <a:t>ответственности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?</a:t>
            </a:r>
            <a:endParaRPr lang="ru-RU" sz="36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sz="3600" dirty="0" smtClean="0"/>
              <a:t> 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90488" indent="0"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Статья 114. Продажа табака и табачных изделий несовершеннолетним</a:t>
            </a:r>
          </a:p>
          <a:p>
            <a:pPr marL="90488" indent="0">
              <a:buNone/>
              <a:tabLst>
                <a:tab pos="90488" algn="l"/>
              </a:tabLst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Продажа табака и табачных изделий лицам, не достигшим восемнадцати лет, - </a:t>
            </a:r>
          </a:p>
          <a:p>
            <a:pPr marL="90488" indent="0">
              <a:buNone/>
              <a:tabLst>
                <a:tab pos="90488" algn="l"/>
              </a:tabLst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влечет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штраф на физических лиц в размере пяти, на должностных лиц, индивидуальных предпринимателей - в размере пятнадцати месячных расчетных показателей.</a:t>
            </a:r>
            <a:endParaRPr lang="ru-RU" sz="3600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5 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79388" indent="-42863" algn="just">
              <a:buNone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Михайлов 1997 года рождения познакомился с 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Медетовым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1988 года рождения. Они быстро сдружились. У 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Медетова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были долги, возвратить их он решил за счет Михайлова, которого начал убеждать , чтобы вымогал их у своих одноклассников. Михайлов не хотел казаться слабым в глазах своего друга и решился. После уроков дождавшись одного из своих одноклассников 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Тариева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, Михайлов толкнул его , 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Тариев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упал. Вдруг подбежал один из учителей. Можно ли 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Медетова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обвинить в данной 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ситуции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, в которой все противоправные действия совершены Михайловым? </a:t>
            </a:r>
          </a:p>
          <a:p>
            <a:pPr algn="just"/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Статья 79-1. Побои </a:t>
            </a:r>
          </a:p>
          <a:p>
            <a:pPr marL="0" indent="0" algn="just">
              <a:buNone/>
              <a:tabLst>
                <a:tab pos="0" algn="l"/>
              </a:tabLst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Нанесение побоев или совершение иных насильственных действий, причинивших физическую боль, но не повлекших последствий, предусмотренных статьей 105 Уголовного кодекса Республики Казахстан, - </a:t>
            </a:r>
          </a:p>
          <a:p>
            <a:pPr marL="0" indent="0" algn="just">
              <a:buNone/>
              <a:tabLst>
                <a:tab pos="0" algn="l"/>
              </a:tabLst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влечет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штраф в размере от двадцати до ста месячных расчетных показателей либо арест до пятнадцати суток.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 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857784"/>
          </a:xfrm>
        </p:spPr>
        <p:txBody>
          <a:bodyPr>
            <a:normAutofit fontScale="85000" lnSpcReduction="20000"/>
          </a:bodyPr>
          <a:lstStyle/>
          <a:p>
            <a:r>
              <a:rPr lang="ru-RU" sz="3500" dirty="0" err="1" smtClean="0">
                <a:solidFill>
                  <a:schemeClr val="accent4">
                    <a:lumMod val="50000"/>
                  </a:schemeClr>
                </a:solidFill>
              </a:rPr>
              <a:t>Билялова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</a:rPr>
              <a:t> занимала должность директора детского дома №125. В котором жил  </a:t>
            </a:r>
            <a:r>
              <a:rPr lang="ru-RU" sz="3500" dirty="0" err="1" smtClean="0">
                <a:solidFill>
                  <a:schemeClr val="accent4">
                    <a:lumMod val="50000"/>
                  </a:schemeClr>
                </a:solidFill>
              </a:rPr>
              <a:t>Муслимов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</a:rPr>
              <a:t> Т. 2010 года рождения. 02.02.2011 в эту организацию пришли Николаева Р., с целью усыновить ребенка. При беседе с директором этого детского дома они не предоставила никаких документов необходимых для этого. Директор не обратив на это внимание передала ребенка Николаевой Р. , т.к она произвела на </a:t>
            </a:r>
            <a:r>
              <a:rPr lang="ru-RU" sz="3500" dirty="0" err="1" smtClean="0">
                <a:solidFill>
                  <a:schemeClr val="accent4">
                    <a:lumMod val="50000"/>
                  </a:schemeClr>
                </a:solidFill>
              </a:rPr>
              <a:t>Билялову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</a:rPr>
              <a:t> хорошее впечатление. Классифицируйте действия  </a:t>
            </a:r>
            <a:r>
              <a:rPr lang="ru-RU" sz="3500" dirty="0" err="1" smtClean="0">
                <a:solidFill>
                  <a:schemeClr val="accent4">
                    <a:lumMod val="50000"/>
                  </a:schemeClr>
                </a:solidFill>
              </a:rPr>
              <a:t>Биляловой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</a:rPr>
              <a:t>?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 </a:t>
            </a:r>
          </a:p>
          <a:p>
            <a:pPr marL="0" indent="0"/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79388" indent="-42863">
              <a:buNone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Статья  115 . Незаконные действия по усыновлению (удочерению) ребенка, передаче его под опеку (попечительство), патронатному воспитателю - </a:t>
            </a:r>
          </a:p>
          <a:p>
            <a:pPr marL="179388" indent="-42863"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влекут штраф в размере от десяти до двадцати пяти месячных расчетных показателей.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tx2"/>
            </a:solidFill>
          </a:ln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2 ТУР БАЙГА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015318" cy="456628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 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Командам необходимо быстро и точно отвечать на вопросы. Я задаю вопрос, если вы знаете ответ вы должны будете поднять свою карточку, быстрее нежели это сделают ваши соперники. За каждый правильный ответ – 1 балл </a:t>
            </a:r>
          </a:p>
          <a:p>
            <a:pPr algn="ctr"/>
            <a:endParaRPr lang="ru-RU" sz="40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2714644"/>
          </a:xfrm>
        </p:spPr>
        <p:txBody>
          <a:bodyPr>
            <a:normAutofit fontScale="90000"/>
          </a:bodyPr>
          <a:lstStyle/>
          <a:p>
            <a:r>
              <a:rPr lang="kk-KZ" sz="6700" dirty="0" smtClean="0">
                <a:solidFill>
                  <a:schemeClr val="bg1"/>
                </a:solidFill>
              </a:rPr>
              <a:t/>
            </a:r>
            <a:br>
              <a:rPr lang="kk-KZ" sz="6700" dirty="0" smtClean="0">
                <a:solidFill>
                  <a:schemeClr val="bg1"/>
                </a:solidFill>
              </a:rPr>
            </a:br>
            <a:r>
              <a:rPr lang="kk-KZ" sz="6700" dirty="0" smtClean="0">
                <a:solidFill>
                  <a:schemeClr val="bg1"/>
                </a:solidFill>
              </a:rPr>
              <a:t>СПАСИБО ЗА ВНИМАНИЕ</a:t>
            </a:r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1 вопрос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709160"/>
          </a:xfrm>
        </p:spPr>
        <p:txBody>
          <a:bodyPr anchor="t"/>
          <a:lstStyle/>
          <a:p>
            <a:pPr algn="just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 Когда была принята </a:t>
            </a:r>
          </a:p>
          <a:p>
            <a:pPr algn="just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  Конституция РК</a:t>
            </a:r>
            <a:r>
              <a:rPr lang="kk-KZ" sz="4800" dirty="0" smtClean="0">
                <a:solidFill>
                  <a:srgbClr val="002060"/>
                </a:solidFill>
              </a:rPr>
              <a:t>?</a:t>
            </a:r>
            <a:endParaRPr lang="ru-RU" sz="4800" dirty="0" smtClean="0">
              <a:solidFill>
                <a:srgbClr val="002060"/>
              </a:solidFill>
            </a:endParaRPr>
          </a:p>
          <a:p>
            <a:pPr algn="just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А) 1995</a:t>
            </a:r>
          </a:p>
          <a:p>
            <a:pPr algn="just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Б)  1994</a:t>
            </a:r>
          </a:p>
          <a:p>
            <a:pPr algn="just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В)  1991</a:t>
            </a:r>
          </a:p>
          <a:p>
            <a:pPr algn="just"/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2 ВОПРОС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709160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 Когда была принята первая Конституция РК?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28.01.1993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24.03.1991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 30.04.1995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3 ВОПРОС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5072098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Какая форма правления в нашем государстве?</a:t>
            </a:r>
          </a:p>
          <a:p>
            <a:pPr>
              <a:buNone/>
            </a:pP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А) Монархия</a:t>
            </a:r>
          </a:p>
          <a:p>
            <a:pPr>
              <a:buNone/>
            </a:pP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Б) Республика</a:t>
            </a:r>
          </a:p>
          <a:p>
            <a:pPr>
              <a:buNone/>
            </a:pP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В) Унитарное государство</a:t>
            </a:r>
          </a:p>
          <a:p>
            <a:endParaRPr lang="ru-RU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4 ВОПРОС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 </a:t>
            </a: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Дайте определение понятию штраф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мера наказания за правонарушение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 денежное наказание 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В)добровольная выплата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5 вопрос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01122" cy="4709160"/>
          </a:xfrm>
        </p:spPr>
        <p:txBody>
          <a:bodyPr>
            <a:normAutofit/>
          </a:bodyPr>
          <a:lstStyle/>
          <a:p>
            <a:pPr marL="179388" indent="-42863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 На какой срок избирается Президент нашего государства?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2 раза по 5 лет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 2 раза по 3 года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  3 раза по 5 лет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6 вопрос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0488" indent="46038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Сколько на сегодняшний день равен 1 МРП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А) 1751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Б)  </a:t>
            </a: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1852</a:t>
            </a:r>
            <a:endParaRPr lang="ru-RU" sz="44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В)  1685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400</TotalTime>
  <Words>981</Words>
  <PresentationFormat>Экран (4:3)</PresentationFormat>
  <Paragraphs>111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Интеллектуальный марафон</vt:lpstr>
      <vt:lpstr> 1 ТУР ПРИВЕТСТВИЕ   </vt:lpstr>
      <vt:lpstr>2 ТУР БАЙГА</vt:lpstr>
      <vt:lpstr>1 вопрос</vt:lpstr>
      <vt:lpstr>2 ВОПРОС </vt:lpstr>
      <vt:lpstr>3 ВОПРОС</vt:lpstr>
      <vt:lpstr>4 ВОПРОС</vt:lpstr>
      <vt:lpstr>5 вопрос </vt:lpstr>
      <vt:lpstr>6 вопрос</vt:lpstr>
      <vt:lpstr>7 вопрос</vt:lpstr>
      <vt:lpstr>8 вопрос</vt:lpstr>
      <vt:lpstr>9 вопрос </vt:lpstr>
      <vt:lpstr>10 вопрос</vt:lpstr>
      <vt:lpstr>11 вопрос </vt:lpstr>
      <vt:lpstr>12 вопрос</vt:lpstr>
      <vt:lpstr>3 ТУР  Творческая работа</vt:lpstr>
      <vt:lpstr>4 ТУР </vt:lpstr>
      <vt:lpstr>1 задача</vt:lpstr>
      <vt:lpstr>Ответ </vt:lpstr>
      <vt:lpstr>2 задача </vt:lpstr>
      <vt:lpstr>Ответ </vt:lpstr>
      <vt:lpstr>3 задача</vt:lpstr>
      <vt:lpstr>Ответ </vt:lpstr>
      <vt:lpstr> 4 задача</vt:lpstr>
      <vt:lpstr>Ответ </vt:lpstr>
      <vt:lpstr> 5 задача</vt:lpstr>
      <vt:lpstr>Ответ </vt:lpstr>
      <vt:lpstr>6 задача</vt:lpstr>
      <vt:lpstr>Ответ </vt:lpstr>
      <vt:lpstr> СПАСИБО ЗА ВНИМАНИЕ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Интеллектуальный марафон</dc:title>
  <dc:creator>Динара</dc:creator>
  <cp:lastModifiedBy>Динара</cp:lastModifiedBy>
  <cp:revision>49</cp:revision>
  <dcterms:created xsi:type="dcterms:W3CDTF">2013-02-21T03:12:30Z</dcterms:created>
  <dcterms:modified xsi:type="dcterms:W3CDTF">2014-11-17T10:09:23Z</dcterms:modified>
</cp:coreProperties>
</file>