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8" r:id="rId2"/>
    <p:sldId id="259" r:id="rId3"/>
    <p:sldId id="260" r:id="rId4"/>
    <p:sldId id="257" r:id="rId5"/>
    <p:sldId id="262" r:id="rId6"/>
    <p:sldId id="263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image" Target="../media/image23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12" Type="http://schemas.openxmlformats.org/officeDocument/2006/relationships/image" Target="../media/image2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6" Type="http://schemas.openxmlformats.org/officeDocument/2006/relationships/image" Target="../media/image16.wmf"/><Relationship Id="rId11" Type="http://schemas.openxmlformats.org/officeDocument/2006/relationships/image" Target="../media/image21.wmf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wmf"/><Relationship Id="rId14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E514AB3-4F6C-43CC-936D-9E77CFB9CB16}" type="datetimeFigureOut">
              <a:rPr lang="ru-RU" smtClean="0"/>
              <a:pPr/>
              <a:t>19.03.2012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C90C42B-1CFE-46BC-8817-547A35D3968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7.bin"/><Relationship Id="rId3" Type="http://schemas.openxmlformats.org/officeDocument/2006/relationships/image" Target="../media/image25.jpeg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3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files.1september.ru/festival/articles/213506/img14.gif" TargetMode="External"/><Relationship Id="rId7" Type="http://schemas.openxmlformats.org/officeDocument/2006/relationships/image" Target="http://files.1september.ru/festival/articles/213506/img16.gi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http://files.1september.ru/festival/articles/213506/img15.gif" TargetMode="Externa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7b5a76f304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785794"/>
            <a:ext cx="8429684" cy="55007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aa2eda24b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4286250" cy="33337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3438" y="214290"/>
            <a:ext cx="4286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а) Какую дробь называют      правильной?</a:t>
            </a:r>
          </a:p>
          <a:p>
            <a:r>
              <a:rPr lang="ru-RU" sz="2400" dirty="0" smtClean="0"/>
              <a:t>б) Сравните правильную дробь с 1?</a:t>
            </a:r>
          </a:p>
          <a:p>
            <a:r>
              <a:rPr lang="ru-RU" sz="2400" dirty="0" smtClean="0"/>
              <a:t>в) Какую дробь называют неправильной?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ru-RU" sz="2400" dirty="0" smtClean="0"/>
              <a:t>г) Сравните неправильную дробь с 1?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714752"/>
            <a:ext cx="86439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д</a:t>
            </a:r>
            <a:r>
              <a:rPr lang="ru-RU" sz="2400" dirty="0" smtClean="0"/>
              <a:t>) Назовите</a:t>
            </a:r>
            <a:r>
              <a:rPr lang="en-US" sz="2400" dirty="0" smtClean="0"/>
              <a:t> </a:t>
            </a:r>
            <a:r>
              <a:rPr lang="ru-RU" sz="2400" dirty="0" smtClean="0"/>
              <a:t>правильные (неправильные) дроби?</a:t>
            </a:r>
          </a:p>
          <a:p>
            <a:r>
              <a:rPr lang="ru-RU" sz="2400" dirty="0" smtClean="0"/>
              <a:t>                                   </a:t>
            </a:r>
          </a:p>
          <a:p>
            <a:endParaRPr lang="ru-RU" sz="2400" dirty="0" smtClean="0"/>
          </a:p>
          <a:p>
            <a:r>
              <a:rPr lang="ru-RU" sz="2400" dirty="0" smtClean="0"/>
              <a:t>е) Как из неправильной дроби выделить целую часть?</a:t>
            </a:r>
          </a:p>
          <a:p>
            <a:r>
              <a:rPr lang="ru-RU" sz="2400" dirty="0" smtClean="0"/>
              <a:t>ж) Выделите целую часть из неправильных дробей?</a:t>
            </a:r>
          </a:p>
          <a:p>
            <a:r>
              <a:rPr lang="ru-RU" sz="2400" dirty="0" err="1" smtClean="0"/>
              <a:t>з</a:t>
            </a:r>
            <a:r>
              <a:rPr lang="ru-RU" sz="2400" dirty="0" smtClean="0"/>
              <a:t>) Как складываются дроби с одинаковыми (разными) знаменателями? 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142976" y="4214818"/>
          <a:ext cx="357190" cy="608014"/>
        </p:xfrm>
        <a:graphic>
          <a:graphicData uri="http://schemas.openxmlformats.org/presentationml/2006/ole">
            <p:oleObj spid="_x0000_s2050" name="Equation" r:id="rId4" imgW="139680" imgH="393480" progId="Equation.DSMT4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489450" y="1993900"/>
          <a:ext cx="114300" cy="177800"/>
        </p:xfrm>
        <a:graphic>
          <a:graphicData uri="http://schemas.openxmlformats.org/presentationml/2006/ole">
            <p:oleObj spid="_x0000_s2051" name="Equation" r:id="rId5" imgW="114120" imgH="177480" progId="Equation.DSMT4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2143108" y="4214818"/>
          <a:ext cx="357190" cy="536576"/>
        </p:xfrm>
        <a:graphic>
          <a:graphicData uri="http://schemas.openxmlformats.org/presentationml/2006/ole">
            <p:oleObj spid="_x0000_s2052" name="Equation" r:id="rId6" imgW="139680" imgH="39348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214678" y="4214818"/>
          <a:ext cx="357190" cy="571504"/>
        </p:xfrm>
        <a:graphic>
          <a:graphicData uri="http://schemas.openxmlformats.org/presentationml/2006/ole">
            <p:oleObj spid="_x0000_s2053" name="Equation" r:id="rId7" imgW="152280" imgH="393480" progId="Equation.DSMT4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429124" y="4214818"/>
          <a:ext cx="346076" cy="465138"/>
        </p:xfrm>
        <a:graphic>
          <a:graphicData uri="http://schemas.openxmlformats.org/presentationml/2006/ole">
            <p:oleObj spid="_x0000_s2054" name="Equation" r:id="rId8" imgW="203040" imgH="393480" progId="Equation.DSMT4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429256" y="4143380"/>
          <a:ext cx="357190" cy="536576"/>
        </p:xfrm>
        <a:graphic>
          <a:graphicData uri="http://schemas.openxmlformats.org/presentationml/2006/ole">
            <p:oleObj spid="_x0000_s2055" name="Equation" r:id="rId9" imgW="190440" imgH="39348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6643702" y="4143380"/>
          <a:ext cx="274638" cy="500066"/>
        </p:xfrm>
        <a:graphic>
          <a:graphicData uri="http://schemas.openxmlformats.org/presentationml/2006/ole">
            <p:oleObj spid="_x0000_s2056" name="Equation" r:id="rId10" imgW="203040" imgH="39348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643050"/>
            <a:ext cx="3786182" cy="4214842"/>
          </a:xfrm>
        </p:spPr>
        <p:txBody>
          <a:bodyPr/>
          <a:lstStyle/>
          <a:p>
            <a:r>
              <a:rPr lang="ru-RU" dirty="0" smtClean="0"/>
              <a:t>  2)   Выделить  целую часть:</a:t>
            </a:r>
          </a:p>
          <a:p>
            <a:endParaRPr lang="ru-RU" dirty="0" smtClean="0"/>
          </a:p>
          <a:p>
            <a:r>
              <a:rPr lang="ru-RU" dirty="0" smtClean="0"/>
              <a:t>                           </a:t>
            </a:r>
          </a:p>
          <a:p>
            <a:r>
              <a:rPr lang="ru-RU" dirty="0" smtClean="0"/>
              <a:t>            </a:t>
            </a:r>
          </a:p>
          <a:p>
            <a:endParaRPr lang="ru-RU" dirty="0" smtClean="0"/>
          </a:p>
          <a:p>
            <a:pPr marL="530352" indent="-457200"/>
            <a:r>
              <a:rPr lang="ru-RU" dirty="0" smtClean="0"/>
              <a:t>3)  Превратить в неправильные </a:t>
            </a:r>
          </a:p>
          <a:p>
            <a:pPr marL="530352" indent="-457200"/>
            <a:r>
              <a:rPr lang="ru-RU" dirty="0" smtClean="0"/>
              <a:t>     дроби: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eventavatar_big_19cefa86f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1928802"/>
            <a:ext cx="4775200" cy="3924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714348" y="500042"/>
          <a:ext cx="452440" cy="1185860"/>
        </p:xfrm>
        <a:graphic>
          <a:graphicData uri="http://schemas.openxmlformats.org/presentationml/2006/ole">
            <p:oleObj spid="_x0000_s1026" name="Equation" r:id="rId4" imgW="139680" imgH="393480" progId="Equation.DSMT4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143108" y="500042"/>
          <a:ext cx="568328" cy="1143008"/>
        </p:xfrm>
        <a:graphic>
          <a:graphicData uri="http://schemas.openxmlformats.org/presentationml/2006/ole">
            <p:oleObj spid="_x0000_s1027" name="Equation" r:id="rId5" imgW="139680" imgH="393480" progId="Equation.DSMT4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428992" y="500042"/>
          <a:ext cx="509590" cy="1071570"/>
        </p:xfrm>
        <a:graphic>
          <a:graphicData uri="http://schemas.openxmlformats.org/presentationml/2006/ole">
            <p:oleObj spid="_x0000_s1028" name="Equation" r:id="rId6" imgW="152280" imgH="393480" progId="Equation.DSMT4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714876" y="500042"/>
          <a:ext cx="560390" cy="1000132"/>
        </p:xfrm>
        <a:graphic>
          <a:graphicData uri="http://schemas.openxmlformats.org/presentationml/2006/ole">
            <p:oleObj spid="_x0000_s1029" name="Equation" r:id="rId7" imgW="203040" imgH="393480" progId="Equation.DSMT4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6143636" y="571480"/>
          <a:ext cx="488952" cy="1000132"/>
        </p:xfrm>
        <a:graphic>
          <a:graphicData uri="http://schemas.openxmlformats.org/presentationml/2006/ole">
            <p:oleObj spid="_x0000_s1030" name="Equation" r:id="rId8" imgW="203040" imgH="393480" progId="Equation.DSMT4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7715272" y="500042"/>
          <a:ext cx="642942" cy="1000132"/>
        </p:xfrm>
        <a:graphic>
          <a:graphicData uri="http://schemas.openxmlformats.org/presentationml/2006/ole">
            <p:oleObj spid="_x0000_s1031" name="Equation" r:id="rId9" imgW="203040" imgH="393480" progId="Equation.DSMT4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571472" y="2428868"/>
          <a:ext cx="346076" cy="714380"/>
        </p:xfrm>
        <a:graphic>
          <a:graphicData uri="http://schemas.openxmlformats.org/presentationml/2006/ole">
            <p:oleObj spid="_x0000_s1032" name="Equation" r:id="rId10" imgW="203040" imgH="39348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142976" y="2428868"/>
          <a:ext cx="285752" cy="714380"/>
        </p:xfrm>
        <a:graphic>
          <a:graphicData uri="http://schemas.openxmlformats.org/presentationml/2006/ole">
            <p:oleObj spid="_x0000_s1033" name="Equation" r:id="rId11" imgW="215640" imgH="393480" progId="Equation.DSMT4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357422" y="2428868"/>
          <a:ext cx="357190" cy="714380"/>
        </p:xfrm>
        <a:graphic>
          <a:graphicData uri="http://schemas.openxmlformats.org/presentationml/2006/ole">
            <p:oleObj spid="_x0000_s1034" name="Equation" r:id="rId12" imgW="215640" imgH="393480" progId="Equation.DSMT4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2857488" y="2428868"/>
          <a:ext cx="428628" cy="714380"/>
        </p:xfrm>
        <a:graphic>
          <a:graphicData uri="http://schemas.openxmlformats.org/presentationml/2006/ole">
            <p:oleObj spid="_x0000_s1035" name="Equation" r:id="rId13" imgW="228600" imgH="393480" progId="Equation.DSMT4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500034" y="4500570"/>
          <a:ext cx="455614" cy="750890"/>
        </p:xfrm>
        <a:graphic>
          <a:graphicData uri="http://schemas.openxmlformats.org/presentationml/2006/ole">
            <p:oleObj spid="_x0000_s1036" name="Equation" r:id="rId14" imgW="241200" imgH="393480" progId="Equation.DSMT4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1071538" y="4500570"/>
          <a:ext cx="357190" cy="679452"/>
        </p:xfrm>
        <a:graphic>
          <a:graphicData uri="http://schemas.openxmlformats.org/presentationml/2006/ole">
            <p:oleObj spid="_x0000_s1037" name="Equation" r:id="rId15" imgW="241200" imgH="393480" progId="Equation.DSMT4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2214546" y="4500570"/>
          <a:ext cx="455614" cy="714380"/>
        </p:xfrm>
        <a:graphic>
          <a:graphicData uri="http://schemas.openxmlformats.org/presentationml/2006/ole">
            <p:oleObj spid="_x0000_s1038" name="Equation" r:id="rId16" imgW="241200" imgH="393480" progId="Equation.DSMT4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2857488" y="4500570"/>
          <a:ext cx="442914" cy="679452"/>
        </p:xfrm>
        <a:graphic>
          <a:graphicData uri="http://schemas.openxmlformats.org/presentationml/2006/ole">
            <p:oleObj spid="_x0000_s1039" name="Equation" r:id="rId17" imgW="228600" imgH="393480" progId="Equation.DSMT4">
              <p:embed/>
            </p:oleObj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214282" y="857232"/>
            <a:ext cx="1000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1)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1285852" y="2786058"/>
            <a:ext cx="128588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107257" y="4893479"/>
            <a:ext cx="164307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files.1september.ru/festival/articles/213506/img14.gif"/>
          <p:cNvPicPr>
            <a:picLocks noGrp="1"/>
          </p:cNvPicPr>
          <p:nvPr>
            <p:ph idx="1"/>
          </p:nvPr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785786" y="714356"/>
            <a:ext cx="7500990" cy="194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files.1september.ru/festival/articles/213506/img15.gif"/>
          <p:cNvPicPr/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785786" y="2928934"/>
            <a:ext cx="742955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files.1september.ru/festival/articles/213506/img16.gif"/>
          <p:cNvPicPr/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857224" y="4786322"/>
            <a:ext cx="750099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Сложение смешанных чисел</a:t>
            </a:r>
            <a:endParaRPr lang="ru-RU" dirty="0"/>
          </a:p>
        </p:txBody>
      </p:sp>
      <p:pic>
        <p:nvPicPr>
          <p:cNvPr id="4" name="Содержимое 3" descr="[0ij[ph[hi[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643050"/>
            <a:ext cx="8288154" cy="928694"/>
          </a:xfr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928934"/>
            <a:ext cx="2138362" cy="103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4071942"/>
            <a:ext cx="220294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832e480258f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96" y="3643314"/>
            <a:ext cx="2000264" cy="2373627"/>
          </a:xfrm>
          <a:prstGeom prst="rect">
            <a:avLst/>
          </a:prstGeom>
        </p:spPr>
      </p:pic>
      <p:pic>
        <p:nvPicPr>
          <p:cNvPr id="9" name="Рисунок 8" descr="832e480258fe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3702" y="3643314"/>
            <a:ext cx="2000264" cy="23736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500042"/>
            <a:ext cx="8229600" cy="1214446"/>
          </a:xfrm>
          <a:solidFill>
            <a:srgbClr val="00B050"/>
          </a:solidFill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>
            <a:normAutofit/>
          </a:bodyPr>
          <a:lstStyle/>
          <a:p>
            <a:r>
              <a:rPr lang="ru-RU" sz="3200" dirty="0" smtClean="0"/>
              <a:t>Правила  сложения смешанных чисел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928802"/>
            <a:ext cx="8429684" cy="4429156"/>
          </a:xfrm>
        </p:spPr>
        <p:txBody>
          <a:bodyPr>
            <a:normAutofit fontScale="85000" lnSpcReduction="20000"/>
          </a:bodyPr>
          <a:lstStyle/>
          <a:p>
            <a:pPr marL="514350" indent="-514350"/>
            <a:r>
              <a:rPr lang="ru-RU" dirty="0" smtClean="0">
                <a:solidFill>
                  <a:srgbClr val="002060"/>
                </a:solidFill>
              </a:rPr>
              <a:t>Чтобы сложить смешанные числа с одинаковыми знаменателями надо:</a:t>
            </a:r>
          </a:p>
          <a:p>
            <a:pPr marL="514350" indent="-514350">
              <a:buFont typeface="Arial" charset="0"/>
              <a:buChar char="•"/>
            </a:pPr>
            <a:endParaRPr lang="ru-RU" dirty="0" smtClean="0"/>
          </a:p>
          <a:p>
            <a:pPr marL="514350" indent="-514350"/>
            <a:r>
              <a:rPr lang="ru-RU" dirty="0" smtClean="0">
                <a:solidFill>
                  <a:srgbClr val="FF3300"/>
                </a:solidFill>
              </a:rPr>
              <a:t> 1.выполнить отдельно сложение целых частей и отдельно дробных частей;</a:t>
            </a:r>
          </a:p>
          <a:p>
            <a:pPr marL="514350" indent="-514350"/>
            <a:r>
              <a:rPr lang="ru-RU" dirty="0" smtClean="0">
                <a:solidFill>
                  <a:srgbClr val="FF3300"/>
                </a:solidFill>
              </a:rPr>
              <a:t>2. записать сумму в виде смешанного числа</a:t>
            </a:r>
          </a:p>
          <a:p>
            <a:pPr marL="514350" indent="-514350"/>
            <a:endParaRPr lang="ru-RU" dirty="0" smtClean="0"/>
          </a:p>
          <a:p>
            <a:pPr marL="514350" indent="-514350"/>
            <a:r>
              <a:rPr lang="ru-RU" dirty="0" smtClean="0">
                <a:solidFill>
                  <a:srgbClr val="002060"/>
                </a:solidFill>
              </a:rPr>
              <a:t>Чтобы </a:t>
            </a:r>
            <a:r>
              <a:rPr lang="ru-RU" dirty="0" smtClean="0">
                <a:solidFill>
                  <a:srgbClr val="002060"/>
                </a:solidFill>
              </a:rPr>
              <a:t>сложить смешанные числа с </a:t>
            </a:r>
            <a:r>
              <a:rPr lang="ru-RU" dirty="0" smtClean="0">
                <a:solidFill>
                  <a:srgbClr val="002060"/>
                </a:solidFill>
              </a:rPr>
              <a:t>разными знаменателями </a:t>
            </a:r>
            <a:r>
              <a:rPr lang="ru-RU" dirty="0" smtClean="0">
                <a:solidFill>
                  <a:srgbClr val="002060"/>
                </a:solidFill>
              </a:rPr>
              <a:t>надо:</a:t>
            </a:r>
          </a:p>
          <a:p>
            <a:pPr marL="514350" indent="-514350">
              <a:buAutoNum type="arabicPeriod"/>
            </a:pPr>
            <a:r>
              <a:rPr lang="ru-RU" dirty="0" smtClean="0"/>
              <a:t>п</a:t>
            </a:r>
            <a:r>
              <a:rPr lang="ru-RU" dirty="0" smtClean="0"/>
              <a:t>ривести дробные части смешанных чисел к наименьшему  общему знаменателю;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в</a:t>
            </a:r>
            <a:r>
              <a:rPr lang="ru-RU" dirty="0" smtClean="0"/>
              <a:t>ыполнить сложение смешанных чисел с одинаковыми знаменателями</a:t>
            </a:r>
            <a:endParaRPr lang="ru-RU" dirty="0" smtClean="0"/>
          </a:p>
          <a:p>
            <a:pPr marL="514350" indent="-514350"/>
            <a:endParaRPr lang="ru-RU" dirty="0" smtClean="0"/>
          </a:p>
          <a:p>
            <a:pPr marL="514350" indent="-514350">
              <a:buAutoNum type="arabicParenR"/>
            </a:pPr>
            <a:endParaRPr lang="ru-RU" dirty="0"/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857364"/>
            <a:ext cx="1000100" cy="961629"/>
          </a:xfrm>
          <a:prstGeom prst="rect">
            <a:avLst/>
          </a:prstGeom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86710" y="3357562"/>
            <a:ext cx="931534" cy="1000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285728"/>
            <a:ext cx="6553200" cy="4724400"/>
          </a:xfrm>
          <a:prstGeom prst="rect">
            <a:avLst/>
          </a:prstGeom>
        </p:spPr>
      </p:pic>
      <p:pic>
        <p:nvPicPr>
          <p:cNvPr id="2" name="Рисунок 1" descr="832e480258f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214686"/>
            <a:ext cx="2857520" cy="3390895"/>
          </a:xfrm>
          <a:prstGeom prst="rect">
            <a:avLst/>
          </a:prstGeom>
        </p:spPr>
      </p:pic>
      <p:pic>
        <p:nvPicPr>
          <p:cNvPr id="3" name="Рисунок 2" descr="7af1ef1a57fadd453e329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00826" y="4286256"/>
            <a:ext cx="2438400" cy="2410968"/>
          </a:xfrm>
          <a:prstGeom prst="rect">
            <a:avLst/>
          </a:prstGeom>
        </p:spPr>
      </p:pic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14290"/>
            <a:ext cx="1857388" cy="178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116</TotalTime>
  <Words>152</Words>
  <Application>Microsoft Office PowerPoint</Application>
  <PresentationFormat>Экран (4:3)</PresentationFormat>
  <Paragraphs>31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Апекс</vt:lpstr>
      <vt:lpstr>Equation</vt:lpstr>
      <vt:lpstr>Слайд 1</vt:lpstr>
      <vt:lpstr>Слайд 2</vt:lpstr>
      <vt:lpstr>Слайд 3</vt:lpstr>
      <vt:lpstr>Слайд 4</vt:lpstr>
      <vt:lpstr>Сложение смешанных чисел</vt:lpstr>
      <vt:lpstr>Правила  сложения смешанных чисел</vt:lpstr>
      <vt:lpstr>Слайд 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Цветик - семицветик</dc:title>
  <dc:creator>SE7EN USER</dc:creator>
  <cp:lastModifiedBy>SE7EN USER</cp:lastModifiedBy>
  <cp:revision>19</cp:revision>
  <dcterms:created xsi:type="dcterms:W3CDTF">2012-03-18T08:31:03Z</dcterms:created>
  <dcterms:modified xsi:type="dcterms:W3CDTF">2012-03-19T14:02:16Z</dcterms:modified>
</cp:coreProperties>
</file>