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8" r:id="rId4"/>
    <p:sldId id="259" r:id="rId5"/>
    <p:sldId id="264" r:id="rId6"/>
    <p:sldId id="260" r:id="rId7"/>
    <p:sldId id="263" r:id="rId8"/>
    <p:sldId id="266" r:id="rId9"/>
    <p:sldId id="257" r:id="rId10"/>
    <p:sldId id="26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67"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25.08.14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25.08.14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25.08.14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25.08.14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25.08.14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25.08.14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25.08.14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25.08.14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25.08.14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25.08.14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25.08.14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60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25.08.14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95536" y="2060848"/>
            <a:ext cx="8363272" cy="4536503"/>
          </a:xfrm>
        </p:spPr>
        <p:txBody>
          <a:bodyPr>
            <a:normAutofit/>
          </a:bodyPr>
          <a:lstStyle/>
          <a:p>
            <a:pPr marL="457200" indent="-457200" fontAlgn="base">
              <a:spcAft>
                <a:spcPct val="0"/>
              </a:spcAft>
              <a:buClrTx/>
              <a:buSzTx/>
              <a:defRPr/>
            </a:pPr>
            <a:r>
              <a:rPr lang="kk-KZ" sz="2400" b="1" dirty="0">
                <a:latin typeface="Times New Roman" pitchFamily="18" charset="0"/>
                <a:cs typeface="Times New Roman" pitchFamily="18" charset="0"/>
              </a:rPr>
              <a:t>Аты-жөні:        </a:t>
            </a:r>
            <a:r>
              <a:rPr lang="kk-KZ" sz="2400" dirty="0">
                <a:solidFill>
                  <a:schemeClr val="accent6">
                    <a:lumMod val="50000"/>
                  </a:schemeClr>
                </a:solidFill>
                <a:latin typeface="Times New Roman" pitchFamily="18" charset="0"/>
                <a:cs typeface="Times New Roman" pitchFamily="18" charset="0"/>
              </a:rPr>
              <a:t>Султанова Жадыра  </a:t>
            </a:r>
            <a:r>
              <a:rPr lang="kk-KZ" sz="2400" dirty="0" smtClean="0">
                <a:solidFill>
                  <a:schemeClr val="accent6">
                    <a:lumMod val="50000"/>
                  </a:schemeClr>
                </a:solidFill>
                <a:latin typeface="Times New Roman" pitchFamily="18" charset="0"/>
                <a:cs typeface="Times New Roman" pitchFamily="18" charset="0"/>
              </a:rPr>
              <a:t>Қуандыққызы     </a:t>
            </a:r>
            <a:endParaRPr lang="kk-KZ" sz="2400" dirty="0">
              <a:solidFill>
                <a:schemeClr val="accent6">
                  <a:lumMod val="50000"/>
                </a:schemeClr>
              </a:solidFill>
              <a:latin typeface="Times New Roman" pitchFamily="18" charset="0"/>
              <a:cs typeface="Times New Roman" pitchFamily="18" charset="0"/>
            </a:endParaRPr>
          </a:p>
          <a:p>
            <a:pPr marL="457200" indent="-457200" fontAlgn="base">
              <a:spcAft>
                <a:spcPct val="0"/>
              </a:spcAft>
              <a:buClrTx/>
              <a:buSzTx/>
              <a:defRPr/>
            </a:pPr>
            <a:r>
              <a:rPr lang="kk-KZ" sz="2400" b="1" dirty="0">
                <a:latin typeface="Times New Roman" pitchFamily="18" charset="0"/>
                <a:cs typeface="Times New Roman" pitchFamily="18" charset="0"/>
              </a:rPr>
              <a:t>Туған жері:        </a:t>
            </a:r>
            <a:r>
              <a:rPr lang="kk-KZ" sz="2400" dirty="0">
                <a:solidFill>
                  <a:schemeClr val="accent6">
                    <a:lumMod val="50000"/>
                  </a:schemeClr>
                </a:solidFill>
                <a:latin typeface="Times New Roman" pitchFamily="18" charset="0"/>
                <a:cs typeface="Times New Roman" pitchFamily="18" charset="0"/>
              </a:rPr>
              <a:t>Науырзым ауданы. </a:t>
            </a:r>
            <a:r>
              <a:rPr lang="kk-KZ" sz="2400" dirty="0" smtClean="0">
                <a:solidFill>
                  <a:schemeClr val="accent6">
                    <a:lumMod val="50000"/>
                  </a:schemeClr>
                </a:solidFill>
                <a:latin typeface="Times New Roman" pitchFamily="18" charset="0"/>
                <a:cs typeface="Times New Roman" pitchFamily="18" charset="0"/>
              </a:rPr>
              <a:t>Асанқайғы </a:t>
            </a:r>
            <a:r>
              <a:rPr lang="kk-KZ" sz="2400" dirty="0">
                <a:solidFill>
                  <a:schemeClr val="accent6">
                    <a:lumMod val="50000"/>
                  </a:schemeClr>
                </a:solidFill>
                <a:latin typeface="Times New Roman" pitchFamily="18" charset="0"/>
                <a:cs typeface="Times New Roman" pitchFamily="18" charset="0"/>
              </a:rPr>
              <a:t>ауылы </a:t>
            </a:r>
          </a:p>
          <a:p>
            <a:pPr marL="457200" indent="-457200" fontAlgn="base">
              <a:spcAft>
                <a:spcPct val="0"/>
              </a:spcAft>
              <a:buClrTx/>
              <a:buSzTx/>
              <a:defRPr/>
            </a:pPr>
            <a:r>
              <a:rPr lang="kk-KZ" sz="2400" b="1" dirty="0">
                <a:latin typeface="Times New Roman" pitchFamily="18" charset="0"/>
                <a:cs typeface="Times New Roman" pitchFamily="18" charset="0"/>
              </a:rPr>
              <a:t>Туған күні:                </a:t>
            </a:r>
            <a:r>
              <a:rPr lang="kk-KZ" sz="2400" dirty="0" smtClean="0">
                <a:solidFill>
                  <a:schemeClr val="accent6">
                    <a:lumMod val="50000"/>
                  </a:schemeClr>
                </a:solidFill>
                <a:latin typeface="Times New Roman" pitchFamily="18" charset="0"/>
                <a:cs typeface="Times New Roman" pitchFamily="18" charset="0"/>
              </a:rPr>
              <a:t>08 маусым 1990 </a:t>
            </a:r>
            <a:r>
              <a:rPr lang="kk-KZ" sz="2400" dirty="0">
                <a:solidFill>
                  <a:schemeClr val="accent6">
                    <a:lumMod val="50000"/>
                  </a:schemeClr>
                </a:solidFill>
                <a:latin typeface="Times New Roman" pitchFamily="18" charset="0"/>
                <a:cs typeface="Times New Roman" pitchFamily="18" charset="0"/>
              </a:rPr>
              <a:t>ж</a:t>
            </a:r>
          </a:p>
          <a:p>
            <a:pPr marL="457200" indent="-457200" fontAlgn="base">
              <a:spcAft>
                <a:spcPct val="0"/>
              </a:spcAft>
              <a:buClrTx/>
              <a:buSzTx/>
              <a:defRPr/>
            </a:pPr>
            <a:r>
              <a:rPr lang="kk-KZ" sz="2400" b="1" dirty="0" smtClean="0">
                <a:latin typeface="Times New Roman" pitchFamily="18" charset="0"/>
                <a:cs typeface="Times New Roman" pitchFamily="18" charset="0"/>
              </a:rPr>
              <a:t>Білімі:                         </a:t>
            </a:r>
            <a:r>
              <a:rPr lang="kk-KZ" sz="2400" dirty="0" smtClean="0">
                <a:solidFill>
                  <a:schemeClr val="accent6">
                    <a:lumMod val="50000"/>
                  </a:schemeClr>
                </a:solidFill>
                <a:latin typeface="Times New Roman" pitchFamily="18" charset="0"/>
                <a:cs typeface="Times New Roman" pitchFamily="18" charset="0"/>
              </a:rPr>
              <a:t>жоғарғы</a:t>
            </a:r>
            <a:r>
              <a:rPr lang="kk-KZ" sz="2400" b="1" dirty="0" smtClean="0">
                <a:latin typeface="Times New Roman" pitchFamily="18" charset="0"/>
                <a:cs typeface="Times New Roman" pitchFamily="18" charset="0"/>
              </a:rPr>
              <a:t> </a:t>
            </a:r>
            <a:endParaRPr lang="kk-KZ" sz="2400" b="1" i="1" dirty="0">
              <a:solidFill>
                <a:srgbClr val="0000FF"/>
              </a:solidFill>
              <a:latin typeface="Times New Roman" pitchFamily="18" charset="0"/>
              <a:cs typeface="Times New Roman" pitchFamily="18" charset="0"/>
            </a:endParaRPr>
          </a:p>
          <a:p>
            <a:pPr marL="457200" indent="-457200" fontAlgn="base">
              <a:spcAft>
                <a:spcPct val="0"/>
              </a:spcAft>
              <a:buClrTx/>
              <a:buSzTx/>
              <a:defRPr/>
            </a:pPr>
            <a:r>
              <a:rPr lang="kk-KZ" sz="2400" b="1" dirty="0">
                <a:latin typeface="Times New Roman" pitchFamily="18" charset="0"/>
                <a:cs typeface="Times New Roman" pitchFamily="18" charset="0"/>
              </a:rPr>
              <a:t>Бітірген оқу орны:  </a:t>
            </a:r>
            <a:r>
              <a:rPr lang="kk-KZ" sz="2400" dirty="0" smtClean="0">
                <a:solidFill>
                  <a:schemeClr val="accent6">
                    <a:lumMod val="50000"/>
                  </a:schemeClr>
                </a:solidFill>
                <a:latin typeface="Times New Roman" pitchFamily="18" charset="0"/>
                <a:cs typeface="Times New Roman" pitchFamily="18" charset="0"/>
              </a:rPr>
              <a:t>ҚӘТУ 2014 жыл</a:t>
            </a:r>
            <a:endParaRPr lang="kk-KZ" sz="2400" dirty="0">
              <a:solidFill>
                <a:schemeClr val="accent6">
                  <a:lumMod val="50000"/>
                </a:schemeClr>
              </a:solidFill>
              <a:latin typeface="Times New Roman" pitchFamily="18" charset="0"/>
              <a:cs typeface="Times New Roman" pitchFamily="18" charset="0"/>
            </a:endParaRPr>
          </a:p>
          <a:p>
            <a:pPr marL="457200" indent="-457200" fontAlgn="base">
              <a:spcAft>
                <a:spcPct val="0"/>
              </a:spcAft>
              <a:buClrTx/>
              <a:buSzTx/>
              <a:defRPr/>
            </a:pPr>
            <a:r>
              <a:rPr lang="kk-KZ" sz="2400" b="1" dirty="0">
                <a:latin typeface="Times New Roman" pitchFamily="18" charset="0"/>
                <a:cs typeface="Times New Roman" pitchFamily="18" charset="0"/>
              </a:rPr>
              <a:t>Мамандығы:         </a:t>
            </a:r>
            <a:r>
              <a:rPr lang="kk-KZ" sz="2400" dirty="0">
                <a:solidFill>
                  <a:schemeClr val="accent6">
                    <a:lumMod val="50000"/>
                  </a:schemeClr>
                </a:solidFill>
                <a:latin typeface="Times New Roman" pitchFamily="18" charset="0"/>
                <a:cs typeface="Times New Roman" pitchFamily="18" charset="0"/>
              </a:rPr>
              <a:t>Қазақ тілі және </a:t>
            </a:r>
            <a:r>
              <a:rPr lang="kk-KZ" sz="2400" dirty="0" smtClean="0">
                <a:solidFill>
                  <a:schemeClr val="accent6">
                    <a:lumMod val="50000"/>
                  </a:schemeClr>
                </a:solidFill>
                <a:latin typeface="Times New Roman" pitchFamily="18" charset="0"/>
                <a:cs typeface="Times New Roman" pitchFamily="18" charset="0"/>
              </a:rPr>
              <a:t>әдебиеті</a:t>
            </a:r>
            <a:endParaRPr lang="kk-KZ" sz="2400" dirty="0">
              <a:solidFill>
                <a:schemeClr val="accent6">
                  <a:lumMod val="50000"/>
                </a:schemeClr>
              </a:solidFill>
              <a:latin typeface="Times New Roman" pitchFamily="18" charset="0"/>
              <a:cs typeface="Times New Roman" pitchFamily="18" charset="0"/>
            </a:endParaRPr>
          </a:p>
          <a:p>
            <a:pPr marL="457200" indent="-457200" fontAlgn="base">
              <a:spcAft>
                <a:spcPct val="0"/>
              </a:spcAft>
              <a:buClrTx/>
              <a:buSzTx/>
              <a:defRPr/>
            </a:pPr>
            <a:r>
              <a:rPr lang="kk-KZ" sz="2400" b="1" dirty="0">
                <a:latin typeface="Times New Roman" pitchFamily="18" charset="0"/>
                <a:cs typeface="Times New Roman" pitchFamily="18" charset="0"/>
              </a:rPr>
              <a:t>Санаты:                   </a:t>
            </a:r>
            <a:r>
              <a:rPr lang="kk-KZ" sz="2400" dirty="0" smtClean="0">
                <a:solidFill>
                  <a:schemeClr val="accent6">
                    <a:lumMod val="50000"/>
                  </a:schemeClr>
                </a:solidFill>
                <a:latin typeface="Times New Roman" pitchFamily="18" charset="0"/>
                <a:cs typeface="Times New Roman" pitchFamily="18" charset="0"/>
              </a:rPr>
              <a:t>ІІ</a:t>
            </a:r>
            <a:endParaRPr lang="kk-KZ" sz="2400" dirty="0">
              <a:solidFill>
                <a:schemeClr val="accent6">
                  <a:lumMod val="50000"/>
                </a:schemeClr>
              </a:solidFill>
              <a:latin typeface="Times New Roman" pitchFamily="18" charset="0"/>
              <a:cs typeface="Times New Roman" pitchFamily="18" charset="0"/>
            </a:endParaRPr>
          </a:p>
          <a:p>
            <a:pPr marL="457200" indent="-457200" fontAlgn="base">
              <a:spcAft>
                <a:spcPct val="0"/>
              </a:spcAft>
              <a:buClrTx/>
              <a:buSzTx/>
              <a:defRPr/>
            </a:pPr>
            <a:r>
              <a:rPr lang="kk-KZ" sz="2400" b="1" dirty="0">
                <a:latin typeface="Times New Roman" pitchFamily="18" charset="0"/>
                <a:cs typeface="Times New Roman" pitchFamily="18" charset="0"/>
              </a:rPr>
              <a:t>Еңбек өтілі:            </a:t>
            </a:r>
            <a:r>
              <a:rPr lang="kk-KZ" sz="2400" dirty="0" smtClean="0">
                <a:solidFill>
                  <a:schemeClr val="accent6">
                    <a:lumMod val="50000"/>
                  </a:schemeClr>
                </a:solidFill>
                <a:latin typeface="Times New Roman" pitchFamily="18" charset="0"/>
                <a:cs typeface="Times New Roman" pitchFamily="18" charset="0"/>
              </a:rPr>
              <a:t>3 </a:t>
            </a:r>
            <a:r>
              <a:rPr lang="kk-KZ" sz="2400" dirty="0">
                <a:solidFill>
                  <a:schemeClr val="accent6">
                    <a:lumMod val="50000"/>
                  </a:schemeClr>
                </a:solidFill>
                <a:latin typeface="Times New Roman" pitchFamily="18" charset="0"/>
                <a:cs typeface="Times New Roman" pitchFamily="18" charset="0"/>
              </a:rPr>
              <a:t>жыл</a:t>
            </a:r>
          </a:p>
          <a:p>
            <a:pPr marL="457200" indent="-457200" fontAlgn="base">
              <a:spcAft>
                <a:spcPct val="0"/>
              </a:spcAft>
              <a:buClrTx/>
              <a:buSzTx/>
              <a:defRPr/>
            </a:pPr>
            <a:r>
              <a:rPr lang="kk-KZ" sz="2400" b="1" dirty="0">
                <a:latin typeface="Times New Roman" pitchFamily="18" charset="0"/>
                <a:cs typeface="Times New Roman" pitchFamily="18" charset="0"/>
              </a:rPr>
              <a:t>Жұмыс орны:          </a:t>
            </a:r>
            <a:r>
              <a:rPr lang="kk-KZ" sz="2400" dirty="0" smtClean="0">
                <a:solidFill>
                  <a:schemeClr val="accent6">
                    <a:lumMod val="50000"/>
                  </a:schemeClr>
                </a:solidFill>
                <a:latin typeface="Times New Roman" pitchFamily="18" charset="0"/>
                <a:cs typeface="Times New Roman" pitchFamily="18" charset="0"/>
              </a:rPr>
              <a:t>«Жарсуат  негізгі мектебі »ММ</a:t>
            </a:r>
            <a:endParaRPr lang="ru-RU" sz="2400" dirty="0">
              <a:solidFill>
                <a:schemeClr val="accent6">
                  <a:lumMod val="50000"/>
                </a:schemeClr>
              </a:solidFill>
              <a:latin typeface="Times New Roman" pitchFamily="18" charset="0"/>
              <a:cs typeface="Times New Roman" pitchFamily="18" charset="0"/>
            </a:endParaRPr>
          </a:p>
          <a:p>
            <a:endParaRPr lang="kk-KZ" dirty="0" smtClean="0"/>
          </a:p>
          <a:p>
            <a:endParaRPr lang="ru-RU" dirty="0"/>
          </a:p>
        </p:txBody>
      </p:sp>
      <p:sp>
        <p:nvSpPr>
          <p:cNvPr id="5" name="Заголовок 1"/>
          <p:cNvSpPr>
            <a:spLocks noGrp="1"/>
          </p:cNvSpPr>
          <p:nvPr>
            <p:ph type="title"/>
          </p:nvPr>
        </p:nvSpPr>
        <p:spPr>
          <a:xfrm>
            <a:off x="4499992" y="267494"/>
            <a:ext cx="4186808" cy="1577330"/>
          </a:xfrm>
        </p:spPr>
        <p:txBody>
          <a:bodyPr>
            <a:normAutofit/>
          </a:bodyPr>
          <a:lstStyle/>
          <a:p>
            <a:pPr algn="ctr"/>
            <a:r>
              <a:rPr lang="kk-KZ" sz="4000" b="1" dirty="0" smtClean="0">
                <a:effectLst/>
                <a:latin typeface="Times New Roman" pitchFamily="18" charset="0"/>
                <a:cs typeface="Times New Roman" pitchFamily="18" charset="0"/>
              </a:rPr>
              <a:t>Пән мұғалімі </a:t>
            </a:r>
            <a:br>
              <a:rPr lang="kk-KZ" sz="4000" b="1" dirty="0" smtClean="0">
                <a:effectLst/>
                <a:latin typeface="Times New Roman" pitchFamily="18" charset="0"/>
                <a:cs typeface="Times New Roman" pitchFamily="18" charset="0"/>
              </a:rPr>
            </a:br>
            <a:r>
              <a:rPr lang="kk-KZ" sz="4000" b="1" dirty="0" smtClean="0">
                <a:effectLst/>
                <a:latin typeface="Times New Roman" pitchFamily="18" charset="0"/>
                <a:cs typeface="Times New Roman" pitchFamily="18" charset="0"/>
              </a:rPr>
              <a:t>жайлы </a:t>
            </a:r>
            <a:endParaRPr lang="ru-RU" sz="4000" b="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78535581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116632"/>
            <a:ext cx="9252520" cy="720080"/>
          </a:xfrm>
        </p:spPr>
        <p:txBody>
          <a:bodyPr>
            <a:normAutofit fontScale="90000"/>
          </a:bodyPr>
          <a:lstStyle/>
          <a:p>
            <a:pPr algn="ctr"/>
            <a:r>
              <a:rPr lang="kk-KZ" sz="4000" dirty="0" smtClean="0">
                <a:latin typeface="Times New Roman" pitchFamily="18" charset="0"/>
                <a:cs typeface="Times New Roman" pitchFamily="18" charset="0"/>
              </a:rPr>
              <a:t>М а р а п а т т а у   р ә с і м і н е н   к ө р і н і с </a:t>
            </a:r>
            <a:endParaRPr lang="ru-RU" sz="4000" dirty="0">
              <a:latin typeface="Times New Roman" pitchFamily="18" charset="0"/>
              <a:cs typeface="Times New Roman" pitchFamily="18" charset="0"/>
            </a:endParaRPr>
          </a:p>
        </p:txBody>
      </p:sp>
      <p:pic>
        <p:nvPicPr>
          <p:cNvPr id="1026" name="Picture 2" descr="C:\Users\Ризагуль\Desktop\жадыра\Новая папка\Изображение 0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93254"/>
            <a:ext cx="3600400" cy="490864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1027" name="Picture 3" descr="C:\Users\Ризагуль\Desktop\жадыра\Новая папка\Изображение 0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08720"/>
            <a:ext cx="3816424" cy="547260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78395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332656"/>
            <a:ext cx="8062912" cy="5112568"/>
          </a:xfrm>
        </p:spPr>
        <p:txBody>
          <a:bodyPr>
            <a:noAutofit/>
          </a:bodyPr>
          <a:lstStyle/>
          <a:p>
            <a:pPr algn="l"/>
            <a:r>
              <a:rPr lang="kk-KZ" b="1" dirty="0" smtClean="0">
                <a:solidFill>
                  <a:schemeClr val="accent6">
                    <a:lumMod val="75000"/>
                  </a:schemeClr>
                </a:solidFill>
                <a:latin typeface="Times New Roman" pitchFamily="18" charset="0"/>
                <a:cs typeface="Times New Roman" pitchFamily="18" charset="0"/>
              </a:rPr>
              <a:t>Тақырыбы: </a:t>
            </a:r>
            <a:r>
              <a:rPr lang="kk-KZ" dirty="0" smtClean="0">
                <a:solidFill>
                  <a:schemeClr val="accent6">
                    <a:lumMod val="75000"/>
                  </a:schemeClr>
                </a:solidFill>
                <a:latin typeface="Times New Roman" pitchFamily="18" charset="0"/>
                <a:cs typeface="Times New Roman" pitchFamily="18" charset="0"/>
              </a:rPr>
              <a:t>Ғылыми жоба </a:t>
            </a:r>
            <a:r>
              <a:rPr lang="kk-KZ" dirty="0" smtClean="0">
                <a:solidFill>
                  <a:schemeClr val="accent6">
                    <a:lumMod val="75000"/>
                  </a:schemeClr>
                </a:solidFill>
                <a:latin typeface="Times New Roman" pitchFamily="18" charset="0"/>
                <a:cs typeface="Times New Roman" pitchFamily="18" charset="0"/>
              </a:rPr>
              <a:t>жайлы </a:t>
            </a:r>
            <a:r>
              <a:rPr lang="kk-KZ" dirty="0" smtClean="0">
                <a:solidFill>
                  <a:schemeClr val="accent6">
                    <a:lumMod val="75000"/>
                  </a:schemeClr>
                </a:solidFill>
                <a:latin typeface="Times New Roman" pitchFamily="18" charset="0"/>
                <a:cs typeface="Times New Roman" pitchFamily="18" charset="0"/>
              </a:rPr>
              <a:t>өзіндік пікір</a:t>
            </a:r>
          </a:p>
          <a:p>
            <a:pPr algn="l"/>
            <a:r>
              <a:rPr lang="kk-KZ" b="1" dirty="0" smtClean="0">
                <a:solidFill>
                  <a:schemeClr val="accent6">
                    <a:lumMod val="75000"/>
                  </a:schemeClr>
                </a:solidFill>
                <a:latin typeface="Times New Roman" pitchFamily="18" charset="0"/>
                <a:cs typeface="Times New Roman" pitchFamily="18" charset="0"/>
              </a:rPr>
              <a:t>Мақсаты: </a:t>
            </a:r>
            <a:r>
              <a:rPr lang="kk-KZ" dirty="0" smtClean="0">
                <a:solidFill>
                  <a:schemeClr val="accent6">
                    <a:lumMod val="75000"/>
                  </a:schemeClr>
                </a:solidFill>
                <a:latin typeface="Times New Roman" pitchFamily="18" charset="0"/>
                <a:cs typeface="Times New Roman" pitchFamily="18" charset="0"/>
              </a:rPr>
              <a:t>ғылыми жоба ұғымы, ондағы жиі кездесетін қателер, әріптестеріммен осы тақырып барысында ой бөлісу;</a:t>
            </a:r>
          </a:p>
          <a:p>
            <a:pPr algn="l"/>
            <a:r>
              <a:rPr lang="kk-KZ" b="1" dirty="0" smtClean="0">
                <a:solidFill>
                  <a:schemeClr val="accent6">
                    <a:lumMod val="75000"/>
                  </a:schemeClr>
                </a:solidFill>
                <a:latin typeface="Times New Roman" pitchFamily="18" charset="0"/>
                <a:cs typeface="Times New Roman" pitchFamily="18" charset="0"/>
              </a:rPr>
              <a:t>Міндеті:   </a:t>
            </a:r>
          </a:p>
          <a:p>
            <a:pPr marL="514350" indent="-514350" algn="l">
              <a:buClr>
                <a:schemeClr val="accent6">
                  <a:lumMod val="50000"/>
                </a:schemeClr>
              </a:buClr>
              <a:buFont typeface="+mj-lt"/>
              <a:buAutoNum type="arabicPeriod"/>
            </a:pPr>
            <a:r>
              <a:rPr lang="kk-KZ" dirty="0" smtClean="0">
                <a:solidFill>
                  <a:schemeClr val="accent6">
                    <a:lumMod val="75000"/>
                  </a:schemeClr>
                </a:solidFill>
                <a:latin typeface="Times New Roman" pitchFamily="18" charset="0"/>
                <a:cs typeface="Times New Roman" pitchFamily="18" charset="0"/>
              </a:rPr>
              <a:t>Жалпы  шолу жасау,   </a:t>
            </a:r>
          </a:p>
          <a:p>
            <a:pPr marL="514350" indent="-514350" algn="l">
              <a:buClr>
                <a:schemeClr val="accent6">
                  <a:lumMod val="50000"/>
                </a:schemeClr>
              </a:buClr>
              <a:buFont typeface="+mj-lt"/>
              <a:buAutoNum type="arabicPeriod"/>
            </a:pPr>
            <a:r>
              <a:rPr lang="kk-KZ" dirty="0" smtClean="0">
                <a:solidFill>
                  <a:schemeClr val="accent6">
                    <a:lumMod val="75000"/>
                  </a:schemeClr>
                </a:solidFill>
                <a:latin typeface="Times New Roman" pitchFamily="18" charset="0"/>
                <a:cs typeface="Times New Roman" pitchFamily="18" charset="0"/>
              </a:rPr>
              <a:t>Оның кезеңдерімен таныстыру,</a:t>
            </a:r>
          </a:p>
          <a:p>
            <a:pPr marL="514350" indent="-514350" algn="l">
              <a:buClr>
                <a:schemeClr val="accent6">
                  <a:lumMod val="50000"/>
                </a:schemeClr>
              </a:buClr>
              <a:buFont typeface="+mj-lt"/>
              <a:buAutoNum type="arabicPeriod"/>
            </a:pPr>
            <a:r>
              <a:rPr lang="kk-KZ" dirty="0" smtClean="0">
                <a:solidFill>
                  <a:schemeClr val="accent6">
                    <a:lumMod val="75000"/>
                  </a:schemeClr>
                </a:solidFill>
                <a:latin typeface="Times New Roman" pitchFamily="18" charset="0"/>
                <a:cs typeface="Times New Roman" pitchFamily="18" charset="0"/>
              </a:rPr>
              <a:t>Басты қағидаларға мән беру </a:t>
            </a:r>
            <a:endParaRPr lang="kk-KZ" dirty="0" smtClean="0">
              <a:solidFill>
                <a:schemeClr val="accent6">
                  <a:lumMod val="75000"/>
                </a:schemeClr>
              </a:solidFill>
              <a:latin typeface="Times New Roman" pitchFamily="18" charset="0"/>
              <a:cs typeface="Times New Roman" pitchFamily="18" charset="0"/>
            </a:endParaRPr>
          </a:p>
          <a:p>
            <a:pPr marL="514350" indent="-514350" algn="l">
              <a:buClr>
                <a:schemeClr val="accent6">
                  <a:lumMod val="50000"/>
                </a:schemeClr>
              </a:buClr>
              <a:buFont typeface="+mj-lt"/>
              <a:buAutoNum type="arabicPeriod"/>
            </a:pPr>
            <a:r>
              <a:rPr lang="kk-KZ" dirty="0" smtClean="0">
                <a:solidFill>
                  <a:schemeClr val="accent6">
                    <a:lumMod val="75000"/>
                  </a:schemeClr>
                </a:solidFill>
                <a:latin typeface="Times New Roman" pitchFamily="18" charset="0"/>
                <a:cs typeface="Times New Roman" pitchFamily="18" charset="0"/>
              </a:rPr>
              <a:t>Қол жеткізген нәтижелер</a:t>
            </a:r>
          </a:p>
        </p:txBody>
      </p:sp>
    </p:spTree>
    <p:extLst>
      <p:ext uri="{BB962C8B-B14F-4D97-AF65-F5344CB8AC3E}">
        <p14:creationId xmlns:p14="http://schemas.microsoft.com/office/powerpoint/2010/main" val="41704132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7239000" cy="853280"/>
          </a:xfrm>
        </p:spPr>
        <p:txBody>
          <a:bodyPr>
            <a:normAutofit/>
          </a:bodyPr>
          <a:lstStyle/>
          <a:p>
            <a:pPr algn="ctr"/>
            <a:r>
              <a:rPr lang="kk-KZ" sz="4000" dirty="0" smtClean="0">
                <a:latin typeface="Times New Roman" pitchFamily="18" charset="0"/>
                <a:cs typeface="Times New Roman" pitchFamily="18" charset="0"/>
              </a:rPr>
              <a:t>          Ж а л п ы   ұ ғ ы м</a:t>
            </a:r>
            <a:endParaRPr lang="ru-RU" sz="4000" dirty="0">
              <a:latin typeface="Times New Roman" pitchFamily="18" charset="0"/>
              <a:cs typeface="Times New Roman" pitchFamily="18" charset="0"/>
            </a:endParaRPr>
          </a:p>
        </p:txBody>
      </p:sp>
      <p:sp>
        <p:nvSpPr>
          <p:cNvPr id="3" name="Текст 2"/>
          <p:cNvSpPr>
            <a:spLocks noGrp="1"/>
          </p:cNvSpPr>
          <p:nvPr>
            <p:ph type="body" idx="1"/>
          </p:nvPr>
        </p:nvSpPr>
        <p:spPr>
          <a:xfrm>
            <a:off x="323528" y="764704"/>
            <a:ext cx="8640960" cy="4392488"/>
          </a:xfrm>
        </p:spPr>
        <p:txBody>
          <a:bodyPr>
            <a:noAutofit/>
          </a:bodyPr>
          <a:lstStyle/>
          <a:p>
            <a:pPr algn="just"/>
            <a:r>
              <a:rPr lang="ru-RU" sz="3000" b="1" dirty="0" smtClean="0">
                <a:solidFill>
                  <a:schemeClr val="accent6">
                    <a:lumMod val="75000"/>
                  </a:schemeClr>
                </a:solidFill>
                <a:latin typeface="Times New Roman" pitchFamily="18" charset="0"/>
                <a:cs typeface="Times New Roman" pitchFamily="18" charset="0"/>
              </a:rPr>
              <a:t>    </a:t>
            </a:r>
            <a:r>
              <a:rPr lang="ru-RU" sz="3000" b="1" dirty="0" err="1" smtClean="0">
                <a:solidFill>
                  <a:schemeClr val="accent6">
                    <a:lumMod val="75000"/>
                  </a:schemeClr>
                </a:solidFill>
                <a:latin typeface="Times New Roman" pitchFamily="18" charset="0"/>
                <a:cs typeface="Times New Roman" pitchFamily="18" charset="0"/>
              </a:rPr>
              <a:t>Ғылыми</a:t>
            </a:r>
            <a:r>
              <a:rPr lang="ru-RU" sz="3000" b="1" dirty="0" smtClean="0">
                <a:solidFill>
                  <a:schemeClr val="accent6">
                    <a:lumMod val="75000"/>
                  </a:schemeClr>
                </a:solidFill>
                <a:latin typeface="Times New Roman" pitchFamily="18" charset="0"/>
                <a:cs typeface="Times New Roman" pitchFamily="18" charset="0"/>
              </a:rPr>
              <a:t> </a:t>
            </a:r>
            <a:r>
              <a:rPr lang="ru-RU" sz="3000" b="1" dirty="0" err="1" smtClean="0">
                <a:solidFill>
                  <a:schemeClr val="accent6">
                    <a:lumMod val="75000"/>
                  </a:schemeClr>
                </a:solidFill>
                <a:latin typeface="Times New Roman" pitchFamily="18" charset="0"/>
                <a:cs typeface="Times New Roman" pitchFamily="18" charset="0"/>
              </a:rPr>
              <a:t>жоба</a:t>
            </a:r>
            <a:r>
              <a:rPr lang="ru-RU" sz="3000" b="1" dirty="0" smtClean="0">
                <a:solidFill>
                  <a:schemeClr val="accent6">
                    <a:lumMod val="75000"/>
                  </a:schemeClr>
                </a:solidFill>
                <a:latin typeface="Times New Roman" pitchFamily="18" charset="0"/>
                <a:cs typeface="Times New Roman" pitchFamily="18" charset="0"/>
              </a:rPr>
              <a:t>  </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бұл</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белгілі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бір</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қорытындыға</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жетуге</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көмектесетін</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әрекеттердің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жиынтығы</a:t>
            </a:r>
            <a:r>
              <a:rPr lang="ru-RU" sz="3000" dirty="0">
                <a:solidFill>
                  <a:schemeClr val="accent6">
                    <a:lumMod val="75000"/>
                  </a:schemeClr>
                </a:solidFill>
                <a:latin typeface="Times New Roman" pitchFamily="18" charset="0"/>
                <a:cs typeface="Times New Roman" pitchFamily="18" charset="0"/>
              </a:rPr>
              <a:t>. </a:t>
            </a:r>
            <a:endParaRPr lang="ru-RU" sz="3000" dirty="0" smtClean="0">
              <a:solidFill>
                <a:schemeClr val="accent6">
                  <a:lumMod val="75000"/>
                </a:schemeClr>
              </a:solidFill>
              <a:latin typeface="Times New Roman" pitchFamily="18" charset="0"/>
              <a:cs typeface="Times New Roman" pitchFamily="18" charset="0"/>
            </a:endParaRPr>
          </a:p>
          <a:p>
            <a:pPr algn="just"/>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Ғылыми</a:t>
            </a:r>
            <a:r>
              <a:rPr lang="ru-RU" sz="3000" dirty="0" smtClean="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жобалардың</a:t>
            </a:r>
            <a:r>
              <a:rPr lang="ru-RU" sz="3000" dirty="0" smtClean="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негізін</a:t>
            </a:r>
            <a:r>
              <a:rPr lang="ru-RU" sz="3000" dirty="0" smtClean="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салушылардың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бірі</a:t>
            </a:r>
            <a:r>
              <a:rPr lang="ru-RU" sz="3000" dirty="0">
                <a:solidFill>
                  <a:schemeClr val="accent6">
                    <a:lumMod val="50000"/>
                  </a:schemeClr>
                </a:solidFill>
                <a:latin typeface="Times New Roman" pitchFamily="18" charset="0"/>
                <a:cs typeface="Times New Roman" pitchFamily="18" charset="0"/>
              </a:rPr>
              <a:t> - </a:t>
            </a:r>
            <a:r>
              <a:rPr lang="ru-RU" sz="3000" dirty="0" err="1">
                <a:solidFill>
                  <a:schemeClr val="accent6">
                    <a:lumMod val="50000"/>
                  </a:schemeClr>
                </a:solidFill>
                <a:latin typeface="Times New Roman" pitchFamily="18" charset="0"/>
                <a:cs typeface="Times New Roman" pitchFamily="18" charset="0"/>
              </a:rPr>
              <a:t>Ф.Бэкон</a:t>
            </a:r>
            <a:r>
              <a:rPr lang="ru-RU" sz="3000" dirty="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ізденістің</a:t>
            </a:r>
            <a:r>
              <a:rPr lang="ru-RU" sz="3000" dirty="0" smtClean="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әдісін</a:t>
            </a:r>
            <a:r>
              <a:rPr lang="ru-RU" sz="3000" dirty="0" smtClean="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циркульмен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салыстырған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Әрбір</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адамның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ойлау</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қабілетінің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деңгейі</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әртүрлі</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сол</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себепті</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барлық</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адамдардың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жетістікке</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жетуге</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деген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мүмкіндіктерін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теңестіру</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үшін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белгілі</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бір</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құрал</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керек</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Ғылыми</a:t>
            </a:r>
            <a:r>
              <a:rPr lang="ru-RU" sz="3000" dirty="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ізденіс</a:t>
            </a:r>
            <a:r>
              <a:rPr lang="ru-RU" sz="3000" dirty="0" smtClean="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осындай</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құрал</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болып</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табылады</a:t>
            </a:r>
            <a:r>
              <a:rPr lang="ru-RU" sz="3000" dirty="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Сондай</a:t>
            </a:r>
            <a:r>
              <a:rPr lang="ru-RU" sz="3000" dirty="0" smtClean="0">
                <a:solidFill>
                  <a:schemeClr val="accent6">
                    <a:lumMod val="50000"/>
                  </a:schemeClr>
                </a:solidFill>
                <a:latin typeface="Times New Roman" pitchFamily="18" charset="0"/>
                <a:cs typeface="Times New Roman" pitchFamily="18" charset="0"/>
              </a:rPr>
              <a:t> </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ақ</a:t>
            </a:r>
            <a:r>
              <a:rPr lang="ru-RU" sz="3000" dirty="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зерттеу</a:t>
            </a:r>
            <a:r>
              <a:rPr lang="ru-RU" sz="3000" dirty="0" smtClean="0">
                <a:solidFill>
                  <a:schemeClr val="accent6">
                    <a:lumMod val="50000"/>
                  </a:schemeClr>
                </a:solidFill>
                <a:latin typeface="Times New Roman" pitchFamily="18" charset="0"/>
                <a:cs typeface="Times New Roman" pitchFamily="18" charset="0"/>
              </a:rPr>
              <a:t>, </a:t>
            </a:r>
            <a:r>
              <a:rPr lang="ru-RU" sz="3000" dirty="0" err="1" smtClean="0">
                <a:solidFill>
                  <a:schemeClr val="accent6">
                    <a:lumMod val="50000"/>
                  </a:schemeClr>
                </a:solidFill>
                <a:latin typeface="Times New Roman" pitchFamily="18" charset="0"/>
                <a:cs typeface="Times New Roman" pitchFamily="18" charset="0"/>
              </a:rPr>
              <a:t>іздену</a:t>
            </a:r>
            <a:r>
              <a:rPr lang="ru-RU" sz="3000" dirty="0" smtClean="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адамдардың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мүмкіндіктерін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теңестіріп</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қана</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қоймай</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олардың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іс</a:t>
            </a:r>
            <a:r>
              <a:rPr lang="ru-RU" sz="3000" dirty="0">
                <a:solidFill>
                  <a:schemeClr val="accent6">
                    <a:lumMod val="50000"/>
                  </a:schemeClr>
                </a:solidFill>
                <a:latin typeface="Times New Roman" pitchFamily="18" charset="0"/>
                <a:cs typeface="Times New Roman" pitchFamily="18" charset="0"/>
              </a:rPr>
              <a:t> - </a:t>
            </a:r>
            <a:r>
              <a:rPr lang="ru-RU" sz="3000" dirty="0" err="1">
                <a:solidFill>
                  <a:schemeClr val="accent6">
                    <a:lumMod val="50000"/>
                  </a:schemeClr>
                </a:solidFill>
                <a:latin typeface="Times New Roman" pitchFamily="18" charset="0"/>
                <a:cs typeface="Times New Roman" pitchFamily="18" charset="0"/>
              </a:rPr>
              <a:t>әрекетін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біркелкі</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жасап</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ғылыми</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зерттеулердің</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ұқсас</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нәтижесін</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алуға</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ықпал</a:t>
            </a:r>
            <a:r>
              <a:rPr lang="ru-RU" sz="3000" dirty="0">
                <a:solidFill>
                  <a:schemeClr val="accent6">
                    <a:lumMod val="50000"/>
                  </a:schemeClr>
                </a:solidFill>
                <a:latin typeface="Times New Roman" pitchFamily="18" charset="0"/>
                <a:cs typeface="Times New Roman" pitchFamily="18" charset="0"/>
              </a:rPr>
              <a:t> </a:t>
            </a:r>
            <a:r>
              <a:rPr lang="ru-RU" sz="3000" dirty="0" err="1">
                <a:solidFill>
                  <a:schemeClr val="accent6">
                    <a:lumMod val="50000"/>
                  </a:schemeClr>
                </a:solidFill>
                <a:latin typeface="Times New Roman" pitchFamily="18" charset="0"/>
                <a:cs typeface="Times New Roman" pitchFamily="18" charset="0"/>
              </a:rPr>
              <a:t>етеді</a:t>
            </a:r>
            <a:r>
              <a:rPr lang="ru-RU" sz="3000" dirty="0" smtClean="0">
                <a:solidFill>
                  <a:schemeClr val="accent6">
                    <a:lumMod val="50000"/>
                  </a:schemeClr>
                </a:solidFill>
                <a:latin typeface="Times New Roman" pitchFamily="18" charset="0"/>
                <a:cs typeface="Times New Roman" pitchFamily="18" charset="0"/>
              </a:rPr>
              <a:t>.</a:t>
            </a:r>
            <a:endParaRPr lang="ru-RU" sz="30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7045435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4675"/>
            <a:ext cx="9144000" cy="1244086"/>
          </a:xfrm>
        </p:spPr>
        <p:txBody>
          <a:bodyPr>
            <a:normAutofit fontScale="90000"/>
          </a:bodyPr>
          <a:lstStyle/>
          <a:p>
            <a:pPr algn="ctr"/>
            <a:r>
              <a:rPr lang="kk-KZ" sz="4400" dirty="0" smtClean="0">
                <a:latin typeface="Times New Roman" pitchFamily="18" charset="0"/>
                <a:cs typeface="Times New Roman" pitchFamily="18" charset="0"/>
              </a:rPr>
              <a:t>Ғылыми зерттеу жұмыстарының кезеңдері</a:t>
            </a:r>
            <a:endParaRPr lang="ru-RU" sz="4400" dirty="0">
              <a:latin typeface="Times New Roman" pitchFamily="18" charset="0"/>
              <a:cs typeface="Times New Roman" pitchFamily="18" charset="0"/>
            </a:endParaRPr>
          </a:p>
        </p:txBody>
      </p:sp>
      <p:sp>
        <p:nvSpPr>
          <p:cNvPr id="3" name="Текст 2"/>
          <p:cNvSpPr>
            <a:spLocks noGrp="1"/>
          </p:cNvSpPr>
          <p:nvPr>
            <p:ph type="body" idx="1"/>
          </p:nvPr>
        </p:nvSpPr>
        <p:spPr>
          <a:xfrm>
            <a:off x="323528" y="1196752"/>
            <a:ext cx="8655496" cy="5472608"/>
          </a:xfrm>
        </p:spPr>
        <p:txBody>
          <a:bodyPr>
            <a:noAutofit/>
          </a:bodyPr>
          <a:lstStyle/>
          <a:p>
            <a:r>
              <a:rPr lang="ru-RU" sz="3000" dirty="0" smtClean="0">
                <a:solidFill>
                  <a:schemeClr val="accent6">
                    <a:lumMod val="75000"/>
                  </a:schemeClr>
                </a:solidFill>
                <a:latin typeface="Times New Roman" pitchFamily="18" charset="0"/>
                <a:cs typeface="Times New Roman" pitchFamily="18" charset="0"/>
              </a:rPr>
              <a:t>1. </a:t>
            </a:r>
            <a:r>
              <a:rPr lang="ru-RU" sz="3000" dirty="0" err="1" smtClean="0">
                <a:solidFill>
                  <a:schemeClr val="accent6">
                    <a:lumMod val="75000"/>
                  </a:schemeClr>
                </a:solidFill>
                <a:latin typeface="Times New Roman" pitchFamily="18" charset="0"/>
                <a:cs typeface="Times New Roman" pitchFamily="18" charset="0"/>
              </a:rPr>
              <a:t>Ғылыми</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жобада</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 бет </a:t>
            </a:r>
            <a:r>
              <a:rPr lang="ru-RU" sz="3000" dirty="0" err="1" smtClean="0">
                <a:solidFill>
                  <a:schemeClr val="accent6">
                    <a:lumMod val="75000"/>
                  </a:schemeClr>
                </a:solidFill>
                <a:latin typeface="Times New Roman" pitchFamily="18" charset="0"/>
                <a:cs typeface="Times New Roman" pitchFamily="18" charset="0"/>
              </a:rPr>
              <a:t>парақ</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мазмұны</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кіріспе</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a:t>
            </a:r>
            <a:r>
              <a:rPr lang="ru-RU" sz="3000" dirty="0" err="1" smtClean="0">
                <a:solidFill>
                  <a:schemeClr val="accent6">
                    <a:lumMod val="75000"/>
                  </a:schemeClr>
                </a:solidFill>
                <a:latin typeface="Times New Roman" pitchFamily="18" charset="0"/>
                <a:cs typeface="Times New Roman" pitchFamily="18" charset="0"/>
              </a:rPr>
              <a:t>теориялық</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бөлімі</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зерттеу</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бөлімі</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қорытынды</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a:t>
            </a:r>
            <a:r>
              <a:rPr lang="ru-RU" sz="3000" dirty="0" err="1" smtClean="0">
                <a:solidFill>
                  <a:schemeClr val="accent6">
                    <a:lumMod val="75000"/>
                  </a:schemeClr>
                </a:solidFill>
                <a:latin typeface="Times New Roman" pitchFamily="18" charset="0"/>
                <a:cs typeface="Times New Roman" pitchFamily="18" charset="0"/>
              </a:rPr>
              <a:t>пайдаланған</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әдебиеттер</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тізімі</a:t>
            </a:r>
            <a:r>
              <a:rPr lang="ru-RU" sz="3000" dirty="0" smtClean="0">
                <a:solidFill>
                  <a:schemeClr val="accent6">
                    <a:lumMod val="75000"/>
                  </a:schemeClr>
                </a:solidFill>
                <a:latin typeface="Times New Roman" pitchFamily="18" charset="0"/>
                <a:cs typeface="Times New Roman" pitchFamily="18" charset="0"/>
              </a:rPr>
              <a:t>;</a:t>
            </a:r>
          </a:p>
          <a:p>
            <a:r>
              <a:rPr lang="ru-RU" sz="3000" dirty="0" smtClean="0">
                <a:solidFill>
                  <a:schemeClr val="accent6">
                    <a:lumMod val="75000"/>
                  </a:schemeClr>
                </a:solidFill>
                <a:latin typeface="Times New Roman" pitchFamily="18" charset="0"/>
                <a:cs typeface="Times New Roman" pitchFamily="18" charset="0"/>
              </a:rPr>
              <a:t>-</a:t>
            </a:r>
            <a:r>
              <a:rPr lang="ru-RU" sz="3000" dirty="0" err="1" smtClean="0">
                <a:solidFill>
                  <a:schemeClr val="accent6">
                    <a:lumMod val="75000"/>
                  </a:schemeClr>
                </a:solidFill>
                <a:latin typeface="Times New Roman" pitchFamily="18" charset="0"/>
                <a:cs typeface="Times New Roman" pitchFamily="18" charset="0"/>
              </a:rPr>
              <a:t>қосымша</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егер</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қажет</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болса</a:t>
            </a:r>
            <a:r>
              <a:rPr lang="ru-RU" sz="3000" dirty="0" smtClean="0">
                <a:solidFill>
                  <a:schemeClr val="accent6">
                    <a:lumMod val="75000"/>
                  </a:schemeClr>
                </a:solidFill>
                <a:latin typeface="Times New Roman" pitchFamily="18" charset="0"/>
                <a:cs typeface="Times New Roman" pitchFamily="18" charset="0"/>
              </a:rPr>
              <a:t>) болу </a:t>
            </a:r>
            <a:r>
              <a:rPr lang="ru-RU" sz="3000" dirty="0" err="1" smtClean="0">
                <a:solidFill>
                  <a:schemeClr val="accent6">
                    <a:lumMod val="75000"/>
                  </a:schemeClr>
                </a:solidFill>
                <a:latin typeface="Times New Roman" pitchFamily="18" charset="0"/>
                <a:cs typeface="Times New Roman" pitchFamily="18" charset="0"/>
              </a:rPr>
              <a:t>керек</a:t>
            </a:r>
            <a:r>
              <a:rPr lang="ru-RU" sz="3000" dirty="0" smtClean="0">
                <a:solidFill>
                  <a:schemeClr val="accent6">
                    <a:lumMod val="7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107386143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188640"/>
            <a:ext cx="8280920" cy="6408712"/>
          </a:xfrm>
        </p:spPr>
        <p:txBody>
          <a:bodyPr>
            <a:noAutofit/>
          </a:bodyPr>
          <a:lstStyle/>
          <a:p>
            <a:r>
              <a:rPr lang="ru-RU" sz="3000" dirty="0" smtClean="0">
                <a:solidFill>
                  <a:schemeClr val="accent6">
                    <a:lumMod val="75000"/>
                  </a:schemeClr>
                </a:solidFill>
                <a:latin typeface="Times New Roman" pitchFamily="18" charset="0"/>
                <a:cs typeface="Times New Roman" pitchFamily="18" charset="0"/>
              </a:rPr>
              <a:t>   2. </a:t>
            </a:r>
            <a:r>
              <a:rPr lang="ru-RU" sz="3000" dirty="0" err="1" smtClean="0">
                <a:solidFill>
                  <a:schemeClr val="accent6">
                    <a:lumMod val="75000"/>
                  </a:schemeClr>
                </a:solidFill>
                <a:latin typeface="Times New Roman" pitchFamily="18" charset="0"/>
                <a:cs typeface="Times New Roman" pitchFamily="18" charset="0"/>
              </a:rPr>
              <a:t>Ғылыми</a:t>
            </a:r>
            <a:r>
              <a:rPr lang="ru-RU" sz="3000" dirty="0" smtClean="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жобаға</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келесі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құжаттамалар</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қоса</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тіркеледі</a:t>
            </a:r>
            <a:r>
              <a:rPr lang="ru-RU" sz="3000" dirty="0" smtClean="0">
                <a:solidFill>
                  <a:schemeClr val="accent6">
                    <a:lumMod val="75000"/>
                  </a:schemeClr>
                </a:solidFill>
                <a:latin typeface="Times New Roman" pitchFamily="18" charset="0"/>
                <a:cs typeface="Times New Roman" pitchFamily="18" charset="0"/>
              </a:rPr>
              <a:t>:</a:t>
            </a:r>
            <a:endParaRPr lang="ru-RU" sz="3000" dirty="0">
              <a:solidFill>
                <a:schemeClr val="accent6">
                  <a:lumMod val="75000"/>
                </a:schemeClr>
              </a:solidFill>
              <a:latin typeface="Times New Roman" pitchFamily="18" charset="0"/>
              <a:cs typeface="Times New Roman" pitchFamily="18" charset="0"/>
            </a:endParaRPr>
          </a:p>
          <a:p>
            <a:r>
              <a:rPr lang="ru-RU" sz="3000" dirty="0">
                <a:solidFill>
                  <a:schemeClr val="accent6">
                    <a:lumMod val="75000"/>
                  </a:schemeClr>
                </a:solidFill>
                <a:latin typeface="Times New Roman" pitchFamily="18" charset="0"/>
                <a:cs typeface="Times New Roman" pitchFamily="18" charset="0"/>
              </a:rPr>
              <a:t>- аннотация- </a:t>
            </a:r>
            <a:r>
              <a:rPr lang="ru-RU" sz="3000" dirty="0" err="1">
                <a:solidFill>
                  <a:schemeClr val="accent6">
                    <a:lumMod val="75000"/>
                  </a:schemeClr>
                </a:solidFill>
                <a:latin typeface="Times New Roman" pitchFamily="18" charset="0"/>
                <a:cs typeface="Times New Roman" pitchFamily="18" charset="0"/>
              </a:rPr>
              <a:t>қазақ</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орыс</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және</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ағылшын</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тілдерінде</a:t>
            </a:r>
            <a:r>
              <a:rPr lang="ru-RU" sz="3000" dirty="0" smtClean="0">
                <a:solidFill>
                  <a:schemeClr val="accent6">
                    <a:lumMod val="75000"/>
                  </a:schemeClr>
                </a:solidFill>
                <a:latin typeface="Times New Roman" pitchFamily="18" charset="0"/>
                <a:cs typeface="Times New Roman" pitchFamily="18" charset="0"/>
              </a:rPr>
              <a:t>;</a:t>
            </a:r>
            <a:endParaRPr lang="ru-RU" sz="3000" dirty="0">
              <a:solidFill>
                <a:schemeClr val="accent6">
                  <a:lumMod val="75000"/>
                </a:schemeClr>
              </a:solidFill>
              <a:latin typeface="Times New Roman" pitchFamily="18" charset="0"/>
              <a:cs typeface="Times New Roman" pitchFamily="18" charset="0"/>
            </a:endParaRPr>
          </a:p>
          <a:p>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ғылыми</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жетекшінің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жұмыс</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туралы</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пікірі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оның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қолымен</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расталады</a:t>
            </a:r>
            <a:r>
              <a:rPr lang="ru-RU" sz="3000" dirty="0">
                <a:solidFill>
                  <a:schemeClr val="accent6">
                    <a:lumMod val="75000"/>
                  </a:schemeClr>
                </a:solidFill>
                <a:latin typeface="Times New Roman" pitchFamily="18" charset="0"/>
                <a:cs typeface="Times New Roman" pitchFamily="18" charset="0"/>
              </a:rPr>
              <a:t>; </a:t>
            </a:r>
            <a:r>
              <a:rPr lang="ru-RU" sz="3000" dirty="0" smtClean="0">
                <a:solidFill>
                  <a:schemeClr val="accent6">
                    <a:lumMod val="75000"/>
                  </a:schemeClr>
                </a:solidFill>
                <a:latin typeface="Times New Roman" pitchFamily="18" charset="0"/>
                <a:cs typeface="Times New Roman" pitchFamily="18" charset="0"/>
              </a:rPr>
              <a:t>   </a:t>
            </a:r>
            <a:r>
              <a:rPr lang="ru-RU" sz="3000" dirty="0" err="1" smtClean="0">
                <a:solidFill>
                  <a:schemeClr val="accent6">
                    <a:lumMod val="75000"/>
                  </a:schemeClr>
                </a:solidFill>
                <a:latin typeface="Times New Roman" pitchFamily="18" charset="0"/>
                <a:cs typeface="Times New Roman" pitchFamily="18" charset="0"/>
              </a:rPr>
              <a:t>Әр</a:t>
            </a:r>
            <a:r>
              <a:rPr lang="ru-RU" sz="3000" dirty="0" smtClean="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жұмысқа</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жетекшінің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пікірі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берілу</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керек</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онда</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таңдалған</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тақырыптың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көкейкестілігі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автордың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жұмысқа</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қосқан</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өз</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үлесі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жұмыстың</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кемшіліктері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және</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нәтижелерді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одан</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әрі</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пайдаланудағы</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ұсынымдар</a:t>
            </a:r>
            <a:r>
              <a:rPr lang="ru-RU" sz="3000" dirty="0">
                <a:solidFill>
                  <a:schemeClr val="accent6">
                    <a:lumMod val="75000"/>
                  </a:schemeClr>
                </a:solidFill>
                <a:latin typeface="Times New Roman" pitchFamily="18" charset="0"/>
                <a:cs typeface="Times New Roman" pitchFamily="18" charset="0"/>
              </a:rPr>
              <a:t> </a:t>
            </a:r>
            <a:r>
              <a:rPr lang="ru-RU" sz="3000" dirty="0" err="1">
                <a:solidFill>
                  <a:schemeClr val="accent6">
                    <a:lumMod val="75000"/>
                  </a:schemeClr>
                </a:solidFill>
                <a:latin typeface="Times New Roman" pitchFamily="18" charset="0"/>
                <a:cs typeface="Times New Roman" pitchFamily="18" charset="0"/>
              </a:rPr>
              <a:t>көрсетіледі</a:t>
            </a:r>
            <a:r>
              <a:rPr lang="ru-RU" sz="3000" dirty="0">
                <a:solidFill>
                  <a:schemeClr val="accent6">
                    <a:lumMod val="75000"/>
                  </a:schemeClr>
                </a:solidFill>
                <a:latin typeface="Times New Roman" pitchFamily="18" charset="0"/>
                <a:cs typeface="Times New Roman" pitchFamily="18" charset="0"/>
              </a:rPr>
              <a:t>. </a:t>
            </a:r>
          </a:p>
          <a:p>
            <a:endParaRPr lang="ru-RU" sz="3000" dirty="0">
              <a:solidFill>
                <a:schemeClr val="accent6">
                  <a:lumMod val="75000"/>
                </a:schemeClr>
              </a:solidFill>
            </a:endParaRPr>
          </a:p>
        </p:txBody>
      </p:sp>
    </p:spTree>
    <p:extLst>
      <p:ext uri="{BB962C8B-B14F-4D97-AF65-F5344CB8AC3E}">
        <p14:creationId xmlns:p14="http://schemas.microsoft.com/office/powerpoint/2010/main" val="338055502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3"/>
            <a:ext cx="9144000" cy="1080119"/>
          </a:xfrm>
        </p:spPr>
        <p:txBody>
          <a:bodyPr>
            <a:noAutofit/>
          </a:bodyPr>
          <a:lstStyle/>
          <a:p>
            <a:pPr algn="ctr"/>
            <a:r>
              <a:rPr lang="kk-KZ" sz="4000" dirty="0">
                <a:solidFill>
                  <a:schemeClr val="accent2">
                    <a:lumMod val="60000"/>
                    <a:lumOff val="40000"/>
                  </a:schemeClr>
                </a:solidFill>
                <a:latin typeface="Times New Roman" pitchFamily="18" charset="0"/>
                <a:cs typeface="Times New Roman" pitchFamily="18" charset="0"/>
              </a:rPr>
              <a:t>Ғылыми жобаларды </a:t>
            </a:r>
            <a:r>
              <a:rPr lang="kk-KZ" sz="4000" dirty="0" smtClean="0">
                <a:solidFill>
                  <a:schemeClr val="accent2">
                    <a:lumMod val="60000"/>
                    <a:lumOff val="40000"/>
                  </a:schemeClr>
                </a:solidFill>
                <a:latin typeface="Times New Roman" pitchFamily="18" charset="0"/>
                <a:cs typeface="Times New Roman" pitchFamily="18" charset="0"/>
              </a:rPr>
              <a:t>дайындауда </a:t>
            </a:r>
            <a:r>
              <a:rPr lang="kk-KZ" sz="4000" dirty="0">
                <a:solidFill>
                  <a:schemeClr val="accent2">
                    <a:lumMod val="60000"/>
                    <a:lumOff val="40000"/>
                  </a:schemeClr>
                </a:solidFill>
                <a:latin typeface="Times New Roman" pitchFamily="18" charset="0"/>
                <a:cs typeface="Times New Roman" pitchFamily="18" charset="0"/>
              </a:rPr>
              <a:t>жиі кездесетін </a:t>
            </a:r>
            <a:r>
              <a:rPr lang="kk-KZ" sz="4000" dirty="0" smtClean="0">
                <a:solidFill>
                  <a:schemeClr val="accent2">
                    <a:lumMod val="60000"/>
                    <a:lumOff val="40000"/>
                  </a:schemeClr>
                </a:solidFill>
                <a:latin typeface="Times New Roman" pitchFamily="18" charset="0"/>
                <a:cs typeface="Times New Roman" pitchFamily="18" charset="0"/>
              </a:rPr>
              <a:t>қателер</a:t>
            </a:r>
            <a:endParaRPr lang="ru-RU" sz="4000" dirty="0">
              <a:solidFill>
                <a:schemeClr val="accent2">
                  <a:lumMod val="60000"/>
                  <a:lumOff val="40000"/>
                </a:schemeClr>
              </a:solidFill>
              <a:latin typeface="Times New Roman" pitchFamily="18" charset="0"/>
              <a:cs typeface="Times New Roman" pitchFamily="18" charset="0"/>
            </a:endParaRPr>
          </a:p>
        </p:txBody>
      </p:sp>
      <p:sp>
        <p:nvSpPr>
          <p:cNvPr id="3" name="Текст 2"/>
          <p:cNvSpPr>
            <a:spLocks noGrp="1"/>
          </p:cNvSpPr>
          <p:nvPr>
            <p:ph type="body" idx="1"/>
          </p:nvPr>
        </p:nvSpPr>
        <p:spPr>
          <a:xfrm>
            <a:off x="107504" y="1052736"/>
            <a:ext cx="9036496" cy="5805264"/>
          </a:xfrm>
        </p:spPr>
        <p:txBody>
          <a:bodyPr>
            <a:normAutofit fontScale="70000" lnSpcReduction="20000"/>
          </a:bodyPr>
          <a:lstStyle/>
          <a:p>
            <a:pPr marL="512064" indent="-457200">
              <a:buFont typeface="+mj-lt"/>
              <a:buAutoNum type="arabicPeriod"/>
            </a:pPr>
            <a:r>
              <a:rPr lang="ru-RU" sz="2300" dirty="0" err="1">
                <a:latin typeface="Times New Roman" pitchFamily="18" charset="0"/>
                <a:cs typeface="Times New Roman" pitchFamily="18" charset="0"/>
              </a:rPr>
              <a:t>Ғылыми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жобаның</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тақырыбын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таңдауда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жіберілетін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қателіктер</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                                  </a:t>
            </a:r>
            <a:r>
              <a:rPr lang="ru-RU" sz="2300" b="1" dirty="0" smtClean="0">
                <a:solidFill>
                  <a:schemeClr val="accent6">
                    <a:lumMod val="75000"/>
                  </a:schemeClr>
                </a:solidFill>
                <a:latin typeface="Times New Roman" pitchFamily="18" charset="0"/>
                <a:cs typeface="Times New Roman" pitchFamily="18" charset="0"/>
              </a:rPr>
              <a:t>ТАҚЫРЫП</a:t>
            </a:r>
            <a:r>
              <a:rPr lang="ru-RU" sz="2300" dirty="0" smtClean="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мәселелердің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өзіне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тән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сипатын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көрсетеді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сонымен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қатар</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тақырыпта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қысқа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формада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құрылған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айқын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бір</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мағыналы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дәл</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мәселелерді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шешу</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болып</a:t>
            </a:r>
            <a:r>
              <a:rPr lang="ru-RU" sz="2300" dirty="0">
                <a:solidFill>
                  <a:schemeClr val="accent6">
                    <a:lumMod val="75000"/>
                  </a:schemeClr>
                </a:solidFill>
                <a:latin typeface="Times New Roman" pitchFamily="18" charset="0"/>
                <a:cs typeface="Times New Roman" pitchFamily="18" charset="0"/>
              </a:rPr>
              <a:t> </a:t>
            </a:r>
            <a:r>
              <a:rPr lang="ru-RU" sz="2300" dirty="0" err="1" smtClean="0">
                <a:solidFill>
                  <a:schemeClr val="accent6">
                    <a:lumMod val="75000"/>
                  </a:schemeClr>
                </a:solidFill>
                <a:latin typeface="Times New Roman" pitchFamily="18" charset="0"/>
                <a:cs typeface="Times New Roman" pitchFamily="18" charset="0"/>
              </a:rPr>
              <a:t>табылады.</a:t>
            </a:r>
            <a:r>
              <a:rPr lang="ru-RU" sz="2300" dirty="0" err="1" smtClean="0">
                <a:solidFill>
                  <a:schemeClr val="tx1"/>
                </a:solidFill>
                <a:latin typeface="Times New Roman" pitchFamily="18" charset="0"/>
                <a:cs typeface="Times New Roman" pitchFamily="18" charset="0"/>
              </a:rPr>
              <a:t>Ауқымы</a:t>
            </a:r>
            <a:r>
              <a:rPr lang="ru-RU" sz="2300" dirty="0" smtClean="0">
                <a:solidFill>
                  <a:schemeClr val="accent6">
                    <a:lumMod val="75000"/>
                  </a:schemeClr>
                </a:solidFill>
                <a:latin typeface="Times New Roman" pitchFamily="18" charset="0"/>
                <a:cs typeface="Times New Roman" pitchFamily="18" charset="0"/>
              </a:rPr>
              <a:t> </a:t>
            </a:r>
            <a:r>
              <a:rPr lang="ru-RU" sz="2300" dirty="0" err="1">
                <a:latin typeface="Times New Roman" pitchFamily="18" charset="0"/>
                <a:cs typeface="Times New Roman" pitchFamily="18" charset="0"/>
              </a:rPr>
              <a:t>жағынан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өте</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кең</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жалпылама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тақырып</a:t>
            </a:r>
            <a:r>
              <a:rPr lang="ru-RU" sz="2300" dirty="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алу</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Тақырыпты</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оқушының</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психо-физиологиялық</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жас</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ерекшелігіне</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сай</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таңдамау</a:t>
            </a:r>
            <a:r>
              <a:rPr lang="ru-RU" sz="2300" dirty="0" smtClean="0">
                <a:latin typeface="Times New Roman" pitchFamily="18" charset="0"/>
                <a:cs typeface="Times New Roman" pitchFamily="18" charset="0"/>
              </a:rPr>
              <a:t>; </a:t>
            </a:r>
            <a:endParaRPr lang="ru-RU" sz="2300" dirty="0">
              <a:latin typeface="Times New Roman" pitchFamily="18" charset="0"/>
              <a:cs typeface="Times New Roman" pitchFamily="18" charset="0"/>
            </a:endParaRPr>
          </a:p>
          <a:p>
            <a:pPr marL="512064" indent="-457200">
              <a:buFont typeface="+mj-lt"/>
              <a:buAutoNum type="arabicPeriod"/>
            </a:pPr>
            <a:r>
              <a:rPr lang="kk-KZ" sz="2300" dirty="0" smtClean="0">
                <a:solidFill>
                  <a:schemeClr val="tx1"/>
                </a:solidFill>
                <a:latin typeface="Times New Roman" pitchFamily="18" charset="0"/>
                <a:cs typeface="Times New Roman" pitchFamily="18" charset="0"/>
              </a:rPr>
              <a:t>Жұмыстың құрылымын білмеу.  </a:t>
            </a:r>
            <a:r>
              <a:rPr lang="ru-RU" sz="2300" dirty="0" err="1" smtClean="0">
                <a:solidFill>
                  <a:schemeClr val="accent6">
                    <a:lumMod val="75000"/>
                  </a:schemeClr>
                </a:solidFill>
                <a:latin typeface="Times New Roman" pitchFamily="18" charset="0"/>
                <a:cs typeface="Times New Roman" pitchFamily="18" charset="0"/>
              </a:rPr>
              <a:t>Әдетте</a:t>
            </a:r>
            <a:r>
              <a:rPr lang="ru-RU" sz="2300" dirty="0" smtClean="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ғылыми</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жоба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жазар</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алдында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оның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кіріспе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негізгі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бөлім</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қорытынды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деген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үш</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бөліктен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тұратыны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жайлы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жалпылама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пікірден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басқа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болашақ</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жұмыстың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қандай</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болуы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керектігі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жөнінде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нақты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болжамдар</a:t>
            </a:r>
            <a:r>
              <a:rPr lang="ru-RU" sz="2300" dirty="0">
                <a:solidFill>
                  <a:schemeClr val="accent6">
                    <a:lumMod val="75000"/>
                  </a:schemeClr>
                </a:solidFill>
                <a:latin typeface="Times New Roman" pitchFamily="18" charset="0"/>
                <a:cs typeface="Times New Roman" pitchFamily="18" charset="0"/>
              </a:rPr>
              <a:t> аз </a:t>
            </a:r>
            <a:r>
              <a:rPr lang="ru-RU" sz="2300" dirty="0" err="1">
                <a:solidFill>
                  <a:schemeClr val="accent6">
                    <a:lumMod val="75000"/>
                  </a:schemeClr>
                </a:solidFill>
                <a:latin typeface="Times New Roman" pitchFamily="18" charset="0"/>
                <a:cs typeface="Times New Roman" pitchFamily="18" charset="0"/>
              </a:rPr>
              <a:t>болады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Бұл</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көпшілік</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жағдайда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жұмыстың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теориялық</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практикалық</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тарауларының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арасындағы</a:t>
            </a:r>
            <a:r>
              <a:rPr lang="ru-RU" sz="2300" dirty="0">
                <a:solidFill>
                  <a:schemeClr val="accent6">
                    <a:lumMod val="75000"/>
                  </a:schemeClr>
                </a:solidFill>
                <a:latin typeface="Times New Roman" pitchFamily="18" charset="0"/>
                <a:cs typeface="Times New Roman" pitchFamily="18" charset="0"/>
              </a:rPr>
              <a:t> тепе-</a:t>
            </a:r>
            <a:r>
              <a:rPr lang="ru-RU" sz="2300" dirty="0" err="1">
                <a:solidFill>
                  <a:schemeClr val="accent6">
                    <a:lumMod val="75000"/>
                  </a:schemeClr>
                </a:solidFill>
                <a:latin typeface="Times New Roman" pitchFamily="18" charset="0"/>
                <a:cs typeface="Times New Roman" pitchFamily="18" charset="0"/>
              </a:rPr>
              <a:t>теңдіктің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бұзылуына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алып</a:t>
            </a:r>
            <a:r>
              <a:rPr lang="ru-RU" sz="2300" dirty="0">
                <a:solidFill>
                  <a:schemeClr val="accent6">
                    <a:lumMod val="75000"/>
                  </a:schemeClr>
                </a:solidFill>
                <a:latin typeface="Times New Roman" pitchFamily="18" charset="0"/>
                <a:cs typeface="Times New Roman" pitchFamily="18" charset="0"/>
              </a:rPr>
              <a:t> </a:t>
            </a:r>
            <a:r>
              <a:rPr lang="ru-RU" sz="2300" dirty="0" err="1" smtClean="0">
                <a:solidFill>
                  <a:schemeClr val="accent6">
                    <a:lumMod val="75000"/>
                  </a:schemeClr>
                </a:solidFill>
                <a:latin typeface="Times New Roman" pitchFamily="18" charset="0"/>
                <a:cs typeface="Times New Roman" pitchFamily="18" charset="0"/>
              </a:rPr>
              <a:t>келеді.Дұрысында</a:t>
            </a:r>
            <a:r>
              <a:rPr lang="ru-RU" sz="2300" dirty="0" smtClean="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негізгі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бөлімді</a:t>
            </a:r>
            <a:r>
              <a:rPr lang="ru-RU" sz="2300" dirty="0">
                <a:solidFill>
                  <a:schemeClr val="accent6">
                    <a:lumMod val="75000"/>
                  </a:schemeClr>
                </a:solidFill>
                <a:latin typeface="Times New Roman" pitchFamily="18" charset="0"/>
                <a:cs typeface="Times New Roman" pitchFamily="18" charset="0"/>
              </a:rPr>
              <a:t> 2 </a:t>
            </a:r>
            <a:r>
              <a:rPr lang="ru-RU" sz="2300" dirty="0" err="1">
                <a:solidFill>
                  <a:schemeClr val="accent6">
                    <a:lumMod val="75000"/>
                  </a:schemeClr>
                </a:solidFill>
                <a:latin typeface="Times New Roman" pitchFamily="18" charset="0"/>
                <a:cs typeface="Times New Roman" pitchFamily="18" charset="0"/>
              </a:rPr>
              <a:t>тарауға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бөліп</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бірінші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тарауда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тақырыптың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теориялық</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жағын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екінші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тарауда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оқушының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өзіндік</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ізденістерін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көрсететін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практикалық</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мәселелерді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қарастырған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дұрыс</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болады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Әрбір</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тарау</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өз</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ішінде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бірнеше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тармақтарға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бөлінеді</a:t>
            </a:r>
            <a:r>
              <a:rPr lang="ru-RU" sz="2300" dirty="0">
                <a:solidFill>
                  <a:schemeClr val="accent6">
                    <a:lumMod val="75000"/>
                  </a:schemeClr>
                </a:solidFill>
                <a:latin typeface="Times New Roman" pitchFamily="18" charset="0"/>
                <a:cs typeface="Times New Roman" pitchFamily="18" charset="0"/>
              </a:rPr>
              <a:t>. </a:t>
            </a:r>
          </a:p>
          <a:p>
            <a:pPr marL="569214" indent="-514350">
              <a:buFont typeface="+mj-lt"/>
              <a:buAutoNum type="arabicPeriod"/>
            </a:pPr>
            <a:r>
              <a:rPr lang="ru-RU" sz="2300" dirty="0" err="1" smtClean="0">
                <a:solidFill>
                  <a:schemeClr val="accent6">
                    <a:lumMod val="50000"/>
                  </a:schemeClr>
                </a:solidFill>
                <a:latin typeface="Times New Roman" pitchFamily="18" charset="0"/>
                <a:cs typeface="Times New Roman" pitchFamily="18" charset="0"/>
              </a:rPr>
              <a:t>Ғылыми</a:t>
            </a:r>
            <a:r>
              <a:rPr lang="ru-RU" sz="2300" dirty="0" smtClean="0">
                <a:solidFill>
                  <a:schemeClr val="accent6">
                    <a:lumMod val="50000"/>
                  </a:schemeClr>
                </a:solidFill>
                <a:latin typeface="Times New Roman" pitchFamily="18" charset="0"/>
                <a:cs typeface="Times New Roman" pitchFamily="18" charset="0"/>
              </a:rPr>
              <a:t> </a:t>
            </a:r>
            <a:r>
              <a:rPr lang="ru-RU" sz="2300" dirty="0" err="1">
                <a:solidFill>
                  <a:schemeClr val="accent6">
                    <a:lumMod val="50000"/>
                  </a:schemeClr>
                </a:solidFill>
                <a:latin typeface="Times New Roman" pitchFamily="18" charset="0"/>
                <a:cs typeface="Times New Roman" pitchFamily="18" charset="0"/>
              </a:rPr>
              <a:t>жұмыстың</a:t>
            </a:r>
            <a:r>
              <a:rPr lang="ru-RU" sz="2300" dirty="0">
                <a:solidFill>
                  <a:schemeClr val="accent6">
                    <a:lumMod val="50000"/>
                  </a:schemeClr>
                </a:solidFill>
                <a:latin typeface="Times New Roman" pitchFamily="18" charset="0"/>
                <a:cs typeface="Times New Roman" pitchFamily="18" charset="0"/>
              </a:rPr>
              <a:t> </a:t>
            </a:r>
            <a:r>
              <a:rPr lang="ru-RU" sz="2300" dirty="0" err="1">
                <a:solidFill>
                  <a:schemeClr val="accent6">
                    <a:lumMod val="50000"/>
                  </a:schemeClr>
                </a:solidFill>
                <a:latin typeface="Times New Roman" pitchFamily="18" charset="0"/>
                <a:cs typeface="Times New Roman" pitchFamily="18" charset="0"/>
              </a:rPr>
              <a:t>логикасын</a:t>
            </a:r>
            <a:r>
              <a:rPr lang="ru-RU" sz="2300" dirty="0">
                <a:solidFill>
                  <a:schemeClr val="accent6">
                    <a:lumMod val="50000"/>
                  </a:schemeClr>
                </a:solidFill>
                <a:latin typeface="Times New Roman" pitchFamily="18" charset="0"/>
                <a:cs typeface="Times New Roman" pitchFamily="18" charset="0"/>
              </a:rPr>
              <a:t> </a:t>
            </a:r>
            <a:r>
              <a:rPr lang="ru-RU" sz="2300" dirty="0" err="1">
                <a:solidFill>
                  <a:schemeClr val="accent6">
                    <a:lumMod val="50000"/>
                  </a:schemeClr>
                </a:solidFill>
                <a:latin typeface="Times New Roman" pitchFamily="18" charset="0"/>
                <a:cs typeface="Times New Roman" pitchFamily="18" charset="0"/>
              </a:rPr>
              <a:t>дұрыс</a:t>
            </a:r>
            <a:r>
              <a:rPr lang="ru-RU" sz="2300" dirty="0">
                <a:solidFill>
                  <a:schemeClr val="accent6">
                    <a:lumMod val="50000"/>
                  </a:schemeClr>
                </a:solidFill>
                <a:latin typeface="Times New Roman" pitchFamily="18" charset="0"/>
                <a:cs typeface="Times New Roman" pitchFamily="18" charset="0"/>
              </a:rPr>
              <a:t> </a:t>
            </a:r>
            <a:r>
              <a:rPr lang="ru-RU" sz="2300" dirty="0" err="1">
                <a:solidFill>
                  <a:schemeClr val="accent6">
                    <a:lumMod val="50000"/>
                  </a:schemeClr>
                </a:solidFill>
                <a:latin typeface="Times New Roman" pitchFamily="18" charset="0"/>
                <a:cs typeface="Times New Roman" pitchFamily="18" charset="0"/>
              </a:rPr>
              <a:t>түсінбеу</a:t>
            </a:r>
            <a:r>
              <a:rPr lang="ru-RU" sz="2300" dirty="0" smtClean="0">
                <a:solidFill>
                  <a:schemeClr val="accent6">
                    <a:lumMod val="50000"/>
                  </a:schemeClr>
                </a:solidFill>
                <a:latin typeface="Times New Roman" pitchFamily="18" charset="0"/>
                <a:cs typeface="Times New Roman" pitchFamily="18" charset="0"/>
              </a:rPr>
              <a:t>.   </a:t>
            </a:r>
            <a:r>
              <a:rPr lang="ru-RU" sz="2300" dirty="0" err="1" smtClean="0">
                <a:latin typeface="Times New Roman" pitchFamily="18" charset="0"/>
                <a:cs typeface="Times New Roman" pitchFamily="18" charset="0"/>
              </a:rPr>
              <a:t>Ғылыми</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жұмыс</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жазуды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жаңадан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бастаған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адамдар</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жиі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жіберетін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қателік</a:t>
            </a:r>
            <a:r>
              <a:rPr lang="ru-RU" sz="2300" dirty="0">
                <a:latin typeface="Times New Roman" pitchFamily="18" charset="0"/>
                <a:cs typeface="Times New Roman" pitchFamily="18" charset="0"/>
              </a:rPr>
              <a:t>. Ал </a:t>
            </a:r>
            <a:r>
              <a:rPr lang="ru-RU" sz="2300" dirty="0" err="1">
                <a:latin typeface="Times New Roman" pitchFamily="18" charset="0"/>
                <a:cs typeface="Times New Roman" pitchFamily="18" charset="0"/>
              </a:rPr>
              <a:t>шын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мәнінде</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ғылыми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жұмыстың</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басты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логикасы</a:t>
            </a:r>
            <a:r>
              <a:rPr lang="ru-RU" sz="2300" dirty="0">
                <a:latin typeface="Times New Roman" pitchFamily="18" charset="0"/>
                <a:cs typeface="Times New Roman" pitchFamily="18" charset="0"/>
              </a:rPr>
              <a:t> - </a:t>
            </a:r>
            <a:r>
              <a:rPr lang="ru-RU" sz="2300" dirty="0" err="1">
                <a:latin typeface="Times New Roman" pitchFamily="18" charset="0"/>
                <a:cs typeface="Times New Roman" pitchFamily="18" charset="0"/>
              </a:rPr>
              <a:t>жұмыстың</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болжамын</a:t>
            </a:r>
            <a:r>
              <a:rPr lang="ru-RU" sz="2300" dirty="0">
                <a:latin typeface="Times New Roman" pitchFamily="18" charset="0"/>
                <a:cs typeface="Times New Roman" pitchFamily="18" charset="0"/>
              </a:rPr>
              <a:t> (гипотеза) </a:t>
            </a:r>
            <a:r>
              <a:rPr lang="ru-RU" sz="2300" dirty="0" err="1">
                <a:latin typeface="Times New Roman" pitchFamily="18" charset="0"/>
                <a:cs typeface="Times New Roman" pitchFamily="18" charset="0"/>
              </a:rPr>
              <a:t>нақтылап</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алудан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және</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оны </a:t>
            </a:r>
            <a:r>
              <a:rPr lang="ru-RU" sz="2300" dirty="0" err="1">
                <a:latin typeface="Times New Roman" pitchFamily="18" charset="0"/>
                <a:cs typeface="Times New Roman" pitchFamily="18" charset="0"/>
              </a:rPr>
              <a:t>ғылыми-теориялық</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тұрғыдан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негіздеуден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тұрады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Болжам</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дегеніміз</a:t>
            </a:r>
            <a:r>
              <a:rPr lang="ru-RU" sz="2300" dirty="0">
                <a:latin typeface="Times New Roman" pitchFamily="18" charset="0"/>
                <a:cs typeface="Times New Roman" pitchFamily="18" charset="0"/>
              </a:rPr>
              <a:t> – </a:t>
            </a:r>
            <a:r>
              <a:rPr lang="ru-RU" sz="2300" dirty="0" err="1">
                <a:latin typeface="Times New Roman" pitchFamily="18" charset="0"/>
                <a:cs typeface="Times New Roman" pitchFamily="18" charset="0"/>
              </a:rPr>
              <a:t>таңдап</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алынған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тақырыпты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толық</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зерттеп</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шыққан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кезде</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қол</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жеткізетін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соңғы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нәтижені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алдын</a:t>
            </a:r>
            <a:r>
              <a:rPr lang="ru-RU" sz="2300" dirty="0">
                <a:latin typeface="Times New Roman" pitchFamily="18" charset="0"/>
                <a:cs typeface="Times New Roman" pitchFamily="18" charset="0"/>
              </a:rPr>
              <a:t>-ала </a:t>
            </a:r>
            <a:r>
              <a:rPr lang="ru-RU" sz="2300" dirty="0" err="1">
                <a:latin typeface="Times New Roman" pitchFamily="18" charset="0"/>
                <a:cs typeface="Times New Roman" pitchFamily="18" charset="0"/>
              </a:rPr>
              <a:t>сезу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түйсіну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деген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сөз</a:t>
            </a:r>
            <a:r>
              <a:rPr lang="ru-RU" sz="2300" dirty="0">
                <a:latin typeface="Times New Roman" pitchFamily="18" charset="0"/>
                <a:cs typeface="Times New Roman" pitchFamily="18" charset="0"/>
              </a:rPr>
              <a:t>. </a:t>
            </a:r>
            <a:endParaRPr lang="ru-RU" sz="2300" dirty="0" smtClean="0">
              <a:latin typeface="Times New Roman" pitchFamily="18" charset="0"/>
              <a:cs typeface="Times New Roman" pitchFamily="18" charset="0"/>
            </a:endParaRPr>
          </a:p>
          <a:p>
            <a:pPr marL="569214" indent="-514350">
              <a:buFont typeface="+mj-lt"/>
              <a:buAutoNum type="arabicPeriod"/>
            </a:pPr>
            <a:r>
              <a:rPr lang="ru-RU" sz="2300" dirty="0">
                <a:solidFill>
                  <a:schemeClr val="tx1"/>
                </a:solidFill>
                <a:latin typeface="Times New Roman" pitchFamily="18" charset="0"/>
                <a:cs typeface="Times New Roman" pitchFamily="18" charset="0"/>
              </a:rPr>
              <a:t>«</a:t>
            </a:r>
            <a:r>
              <a:rPr lang="ru-RU" sz="2300" dirty="0" err="1">
                <a:solidFill>
                  <a:schemeClr val="tx1"/>
                </a:solidFill>
                <a:latin typeface="Times New Roman" pitchFamily="18" charset="0"/>
                <a:cs typeface="Times New Roman" pitchFamily="18" charset="0"/>
              </a:rPr>
              <a:t>Кіріспе</a:t>
            </a:r>
            <a:r>
              <a:rPr lang="ru-RU" sz="2300" dirty="0">
                <a:solidFill>
                  <a:schemeClr val="tx1"/>
                </a:solidFill>
                <a:latin typeface="Times New Roman" pitchFamily="18" charset="0"/>
                <a:cs typeface="Times New Roman" pitchFamily="18" charset="0"/>
              </a:rPr>
              <a:t>» </a:t>
            </a:r>
            <a:r>
              <a:rPr lang="ru-RU" sz="2300" dirty="0" err="1">
                <a:solidFill>
                  <a:schemeClr val="tx1"/>
                </a:solidFill>
                <a:latin typeface="Times New Roman" pitchFamily="18" charset="0"/>
                <a:cs typeface="Times New Roman" pitchFamily="18" charset="0"/>
              </a:rPr>
              <a:t>бөліміне</a:t>
            </a:r>
            <a:r>
              <a:rPr lang="ru-RU" sz="2300" dirty="0">
                <a:solidFill>
                  <a:schemeClr val="tx1"/>
                </a:solidFill>
                <a:latin typeface="Times New Roman" pitchFamily="18" charset="0"/>
                <a:cs typeface="Times New Roman" pitchFamily="18" charset="0"/>
              </a:rPr>
              <a:t> </a:t>
            </a:r>
            <a:r>
              <a:rPr lang="ru-RU" sz="2300" dirty="0" err="1">
                <a:solidFill>
                  <a:schemeClr val="tx1"/>
                </a:solidFill>
                <a:latin typeface="Times New Roman" pitchFamily="18" charset="0"/>
                <a:cs typeface="Times New Roman" pitchFamily="18" charset="0"/>
              </a:rPr>
              <a:t>дұрыс</a:t>
            </a:r>
            <a:r>
              <a:rPr lang="ru-RU" sz="2300" dirty="0">
                <a:solidFill>
                  <a:schemeClr val="tx1"/>
                </a:solidFill>
                <a:latin typeface="Times New Roman" pitchFamily="18" charset="0"/>
                <a:cs typeface="Times New Roman" pitchFamily="18" charset="0"/>
              </a:rPr>
              <a:t> </a:t>
            </a:r>
            <a:r>
              <a:rPr lang="ru-RU" sz="2300" dirty="0" err="1">
                <a:solidFill>
                  <a:schemeClr val="tx1"/>
                </a:solidFill>
                <a:latin typeface="Times New Roman" pitchFamily="18" charset="0"/>
                <a:cs typeface="Times New Roman" pitchFamily="18" charset="0"/>
              </a:rPr>
              <a:t>көңіл</a:t>
            </a:r>
            <a:r>
              <a:rPr lang="ru-RU" sz="2300" dirty="0">
                <a:solidFill>
                  <a:schemeClr val="tx1"/>
                </a:solidFill>
                <a:latin typeface="Times New Roman" pitchFamily="18" charset="0"/>
                <a:cs typeface="Times New Roman" pitchFamily="18" charset="0"/>
              </a:rPr>
              <a:t> </a:t>
            </a:r>
            <a:r>
              <a:rPr lang="ru-RU" sz="2300" dirty="0" err="1">
                <a:solidFill>
                  <a:schemeClr val="tx1"/>
                </a:solidFill>
                <a:latin typeface="Times New Roman" pitchFamily="18" charset="0"/>
                <a:cs typeface="Times New Roman" pitchFamily="18" charset="0"/>
              </a:rPr>
              <a:t>бөлмеу</a:t>
            </a:r>
            <a:r>
              <a:rPr lang="ru-RU" sz="2300" dirty="0" smtClean="0">
                <a:solidFill>
                  <a:schemeClr val="tx1"/>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Көп</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жағдайда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Алдымен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жұмысты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жазып</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алайын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кіріспені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соңынан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салуға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болады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Жұмыс</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дайын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болсын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кіріспені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кейін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жазамыз</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деген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пікірлерді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естиміз</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Бұлай</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ойлау</a:t>
            </a:r>
            <a:r>
              <a:rPr lang="ru-RU" sz="2300" dirty="0">
                <a:solidFill>
                  <a:schemeClr val="accent6">
                    <a:lumMod val="75000"/>
                  </a:schemeClr>
                </a:solidFill>
                <a:latin typeface="Times New Roman" pitchFamily="18" charset="0"/>
                <a:cs typeface="Times New Roman" pitchFamily="18" charset="0"/>
              </a:rPr>
              <a:t> – </a:t>
            </a:r>
            <a:r>
              <a:rPr lang="ru-RU" sz="2300" dirty="0" err="1">
                <a:solidFill>
                  <a:schemeClr val="accent6">
                    <a:lumMod val="75000"/>
                  </a:schemeClr>
                </a:solidFill>
                <a:latin typeface="Times New Roman" pitchFamily="18" charset="0"/>
                <a:cs typeface="Times New Roman" pitchFamily="18" charset="0"/>
              </a:rPr>
              <a:t>ең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басты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қателік</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Сонымен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кіріспе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алдымен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жазылуы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керек</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Бұл</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әрине</a:t>
            </a:r>
            <a:r>
              <a:rPr lang="ru-RU" sz="2300" dirty="0">
                <a:solidFill>
                  <a:schemeClr val="accent6">
                    <a:lumMod val="75000"/>
                  </a:schemeClr>
                </a:solidFill>
                <a:latin typeface="Times New Roman" pitchFamily="18" charset="0"/>
                <a:cs typeface="Times New Roman" pitchFamily="18" charset="0"/>
              </a:rPr>
              <a:t>, оны </a:t>
            </a:r>
            <a:r>
              <a:rPr lang="ru-RU" sz="2300" dirty="0" err="1">
                <a:solidFill>
                  <a:schemeClr val="accent6">
                    <a:lumMod val="75000"/>
                  </a:schemeClr>
                </a:solidFill>
                <a:latin typeface="Times New Roman" pitchFamily="18" charset="0"/>
                <a:cs typeface="Times New Roman" pitchFamily="18" charset="0"/>
              </a:rPr>
              <a:t>кейін</a:t>
            </a:r>
            <a:r>
              <a:rPr lang="ru-RU" sz="2300" dirty="0">
                <a:solidFill>
                  <a:schemeClr val="accent6">
                    <a:lumMod val="75000"/>
                  </a:schemeClr>
                </a:solidFill>
                <a:latin typeface="Times New Roman" pitchFamily="18" charset="0"/>
                <a:cs typeface="Times New Roman" pitchFamily="18" charset="0"/>
              </a:rPr>
              <a:t> </a:t>
            </a:r>
            <a:r>
              <a:rPr lang="ru-RU" sz="2300" dirty="0" err="1" smtClean="0">
                <a:solidFill>
                  <a:schemeClr val="accent6">
                    <a:lumMod val="75000"/>
                  </a:schemeClr>
                </a:solidFill>
                <a:latin typeface="Times New Roman" pitchFamily="18" charset="0"/>
                <a:cs typeface="Times New Roman" pitchFamily="18" charset="0"/>
              </a:rPr>
              <a:t>мүлде</a:t>
            </a:r>
            <a:r>
              <a:rPr lang="ru-RU" sz="2300" dirty="0" smtClean="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өзгертуге</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болмайды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деген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сөз</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емес</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Жоба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жазушы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өзін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соңғы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мақсатты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болжамы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мақсат</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міндеттерін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ең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әуел</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бастан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дұрыстап</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нақтылап</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алса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оның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жұмыс</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істеуі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әлдеқайда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жеңілдейді.Жұмыстың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мақсаты</a:t>
            </a:r>
            <a:r>
              <a:rPr lang="ru-RU" sz="2300" dirty="0">
                <a:solidFill>
                  <a:schemeClr val="accent6">
                    <a:lumMod val="75000"/>
                  </a:schemeClr>
                </a:solidFill>
                <a:latin typeface="Times New Roman" pitchFamily="18" charset="0"/>
                <a:cs typeface="Times New Roman" pitchFamily="18" charset="0"/>
              </a:rPr>
              <a:t> мен </a:t>
            </a:r>
            <a:r>
              <a:rPr lang="ru-RU" sz="2300" dirty="0" err="1">
                <a:solidFill>
                  <a:schemeClr val="accent6">
                    <a:lumMod val="75000"/>
                  </a:schemeClr>
                </a:solidFill>
                <a:latin typeface="Times New Roman" pitchFamily="18" charset="0"/>
                <a:cs typeface="Times New Roman" pitchFamily="18" charset="0"/>
              </a:rPr>
              <a:t>міндеттерін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дұрыс</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жаза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алмау</a:t>
            </a:r>
            <a:r>
              <a:rPr lang="ru-RU" sz="2300" dirty="0">
                <a:solidFill>
                  <a:schemeClr val="accent6">
                    <a:lumMod val="75000"/>
                  </a:schemeClr>
                </a:solidFill>
                <a:latin typeface="Times New Roman" pitchFamily="18" charset="0"/>
                <a:cs typeface="Times New Roman" pitchFamily="18" charset="0"/>
              </a:rPr>
              <a:t> да </a:t>
            </a:r>
            <a:r>
              <a:rPr lang="ru-RU" sz="2300" dirty="0" err="1">
                <a:solidFill>
                  <a:schemeClr val="accent6">
                    <a:lumMod val="75000"/>
                  </a:schemeClr>
                </a:solidFill>
                <a:latin typeface="Times New Roman" pitchFamily="18" charset="0"/>
                <a:cs typeface="Times New Roman" pitchFamily="18" charset="0"/>
              </a:rPr>
              <a:t>жиі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кездесетін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қателердің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бірі</a:t>
            </a:r>
            <a:r>
              <a:rPr lang="ru-RU" sz="2300" dirty="0">
                <a:solidFill>
                  <a:schemeClr val="accent6">
                    <a:lumMod val="75000"/>
                  </a:schemeClr>
                </a:solidFill>
                <a:latin typeface="Times New Roman" pitchFamily="18" charset="0"/>
                <a:cs typeface="Times New Roman" pitchFamily="18" charset="0"/>
              </a:rPr>
              <a:t>. Ал </a:t>
            </a:r>
            <a:r>
              <a:rPr lang="ru-RU" sz="2300" dirty="0" err="1">
                <a:solidFill>
                  <a:schemeClr val="accent6">
                    <a:lumMod val="75000"/>
                  </a:schemeClr>
                </a:solidFill>
                <a:latin typeface="Times New Roman" pitchFamily="18" charset="0"/>
                <a:cs typeface="Times New Roman" pitchFamily="18" charset="0"/>
              </a:rPr>
              <a:t>дұрысында</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жұмыстың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мақсаты</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оның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тақырыбымен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міндеттері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тиісті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тараулар</a:t>
            </a:r>
            <a:r>
              <a:rPr lang="ru-RU" sz="2300" dirty="0">
                <a:solidFill>
                  <a:schemeClr val="accent6">
                    <a:lumMod val="75000"/>
                  </a:schemeClr>
                </a:solidFill>
                <a:latin typeface="Times New Roman" pitchFamily="18" charset="0"/>
                <a:cs typeface="Times New Roman" pitchFamily="18" charset="0"/>
              </a:rPr>
              <a:t> мен </a:t>
            </a:r>
            <a:r>
              <a:rPr lang="ru-RU" sz="2300" dirty="0" err="1">
                <a:solidFill>
                  <a:schemeClr val="accent6">
                    <a:lumMod val="75000"/>
                  </a:schemeClr>
                </a:solidFill>
                <a:latin typeface="Times New Roman" pitchFamily="18" charset="0"/>
                <a:cs typeface="Times New Roman" pitchFamily="18" charset="0"/>
              </a:rPr>
              <a:t>тармақтарының</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атауларымен</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сәйкес</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келуі</a:t>
            </a:r>
            <a:r>
              <a:rPr lang="ru-RU" sz="2300" dirty="0">
                <a:solidFill>
                  <a:schemeClr val="accent6">
                    <a:lumMod val="75000"/>
                  </a:schemeClr>
                </a:solidFill>
                <a:latin typeface="Times New Roman" pitchFamily="18" charset="0"/>
                <a:cs typeface="Times New Roman" pitchFamily="18" charset="0"/>
              </a:rPr>
              <a:t> </a:t>
            </a:r>
            <a:r>
              <a:rPr lang="ru-RU" sz="2300" dirty="0" err="1">
                <a:solidFill>
                  <a:schemeClr val="accent6">
                    <a:lumMod val="75000"/>
                  </a:schemeClr>
                </a:solidFill>
                <a:latin typeface="Times New Roman" pitchFamily="18" charset="0"/>
                <a:cs typeface="Times New Roman" pitchFamily="18" charset="0"/>
              </a:rPr>
              <a:t>қажет</a:t>
            </a:r>
            <a:r>
              <a:rPr lang="ru-RU" sz="2300" dirty="0">
                <a:solidFill>
                  <a:schemeClr val="accent6">
                    <a:lumMod val="75000"/>
                  </a:schemeClr>
                </a:solidFill>
                <a:latin typeface="Times New Roman" pitchFamily="18" charset="0"/>
                <a:cs typeface="Times New Roman" pitchFamily="18" charset="0"/>
              </a:rPr>
              <a:t>. </a:t>
            </a:r>
          </a:p>
          <a:p>
            <a:pPr marL="569214" indent="-514350">
              <a:buFont typeface="+mj-lt"/>
              <a:buAutoNum type="arabicPeriod"/>
            </a:pPr>
            <a:endParaRPr lang="ru-RU" dirty="0">
              <a:latin typeface="Times New Roman" pitchFamily="18" charset="0"/>
              <a:cs typeface="Times New Roman" pitchFamily="18" charset="0"/>
            </a:endParaRPr>
          </a:p>
          <a:p>
            <a:pPr marL="569214" indent="-514350">
              <a:buFont typeface="+mj-lt"/>
              <a:buAutoNum type="arabicPeriod"/>
            </a:pPr>
            <a:endParaRPr lang="kk-KZ" dirty="0" smtClean="0">
              <a:latin typeface="Times New Roman" pitchFamily="18" charset="0"/>
              <a:cs typeface="Times New Roman" pitchFamily="18" charset="0"/>
            </a:endParaRPr>
          </a:p>
          <a:p>
            <a:pPr marL="569214" indent="-514350">
              <a:buFont typeface="+mj-lt"/>
              <a:buAutoNum type="arabicPeriod"/>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18881992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34240"/>
            <a:ext cx="8496944" cy="6635120"/>
          </a:xfrm>
        </p:spPr>
        <p:txBody>
          <a:bodyPr>
            <a:noAutofit/>
          </a:bodyPr>
          <a:lstStyle/>
          <a:p>
            <a:pPr marL="512064" indent="-457200">
              <a:buFont typeface="+mj-lt"/>
              <a:buAutoNum type="arabicPeriod" startAt="5"/>
            </a:pPr>
            <a:r>
              <a:rPr lang="ru-RU" sz="1600" dirty="0" err="1" smtClean="0">
                <a:solidFill>
                  <a:schemeClr val="tx1"/>
                </a:solidFill>
                <a:latin typeface="Times New Roman" pitchFamily="18" charset="0"/>
                <a:cs typeface="Times New Roman" pitchFamily="18" charset="0"/>
              </a:rPr>
              <a:t>Алдымен</a:t>
            </a:r>
            <a:r>
              <a:rPr lang="ru-RU" sz="1600" dirty="0" smtClean="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практикалық</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бөлігін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жазып</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алып</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жұмыстың</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теориясын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соңынан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жазамын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деп</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ойлау</a:t>
            </a:r>
            <a:r>
              <a:rPr lang="ru-RU" sz="1600" dirty="0" smtClean="0">
                <a:solidFill>
                  <a:schemeClr val="tx1"/>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Әдетте</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ғылыми</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теориялық</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әдебиеттермен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жұмыс</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істеуден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гөрі</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жұмыстың</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практикалық</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бөлігіне</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бірден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кірісіп</a:t>
            </a:r>
            <a:r>
              <a:rPr lang="ru-RU" sz="1600" dirty="0">
                <a:solidFill>
                  <a:schemeClr val="accent6">
                    <a:lumMod val="75000"/>
                  </a:schemeClr>
                </a:solidFill>
                <a:latin typeface="Times New Roman" pitchFamily="18" charset="0"/>
                <a:cs typeface="Times New Roman" pitchFamily="18" charset="0"/>
              </a:rPr>
              <a:t> кету </a:t>
            </a:r>
            <a:r>
              <a:rPr lang="ru-RU" sz="1600" dirty="0" err="1">
                <a:solidFill>
                  <a:schemeClr val="accent6">
                    <a:lumMod val="75000"/>
                  </a:schemeClr>
                </a:solidFill>
                <a:latin typeface="Times New Roman" pitchFamily="18" charset="0"/>
                <a:cs typeface="Times New Roman" pitchFamily="18" charset="0"/>
              </a:rPr>
              <a:t>жеңіл</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көрінеді</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Әзірге</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кітапханаға</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баратын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мүмкіндік</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жоқ</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теориялық</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бөлігін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соңынан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жаза</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саламын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деген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ойлар</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болатыны</a:t>
            </a:r>
            <a:r>
              <a:rPr lang="ru-RU" sz="1600" dirty="0">
                <a:solidFill>
                  <a:schemeClr val="accent6">
                    <a:lumMod val="75000"/>
                  </a:schemeClr>
                </a:solidFill>
                <a:latin typeface="Times New Roman" pitchFamily="18" charset="0"/>
                <a:cs typeface="Times New Roman" pitchFamily="18" charset="0"/>
              </a:rPr>
              <a:t> рас. </a:t>
            </a:r>
            <a:r>
              <a:rPr lang="ru-RU" sz="1600" dirty="0" err="1">
                <a:solidFill>
                  <a:schemeClr val="accent6">
                    <a:lumMod val="75000"/>
                  </a:schemeClr>
                </a:solidFill>
                <a:latin typeface="Times New Roman" pitchFamily="18" charset="0"/>
                <a:cs typeface="Times New Roman" pitchFamily="18" charset="0"/>
              </a:rPr>
              <a:t>Алайда</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ол</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жұмыстың</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сапасын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төмендете</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түсетін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басты</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қателік</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болып</a:t>
            </a:r>
            <a:r>
              <a:rPr lang="ru-RU" sz="1600" dirty="0">
                <a:solidFill>
                  <a:schemeClr val="accent6">
                    <a:lumMod val="75000"/>
                  </a:schemeClr>
                </a:solidFill>
                <a:latin typeface="Times New Roman" pitchFamily="18" charset="0"/>
                <a:cs typeface="Times New Roman" pitchFamily="18" charset="0"/>
              </a:rPr>
              <a:t> </a:t>
            </a:r>
            <a:r>
              <a:rPr lang="ru-RU" sz="1600" dirty="0" err="1" smtClean="0">
                <a:solidFill>
                  <a:schemeClr val="accent6">
                    <a:lumMod val="75000"/>
                  </a:schemeClr>
                </a:solidFill>
                <a:latin typeface="Times New Roman" pitchFamily="18" charset="0"/>
                <a:cs typeface="Times New Roman" pitchFamily="18" charset="0"/>
              </a:rPr>
              <a:t>табылады.Ғылыми</a:t>
            </a:r>
            <a:r>
              <a:rPr lang="ru-RU" sz="1600" dirty="0" smtClean="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логикасы</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айқын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болмаған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жұмыс</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ешқашан</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дұрыс</a:t>
            </a:r>
            <a:r>
              <a:rPr lang="ru-RU" sz="1600" dirty="0">
                <a:solidFill>
                  <a:schemeClr val="accent6">
                    <a:lumMod val="75000"/>
                  </a:schemeClr>
                </a:solidFill>
                <a:latin typeface="Times New Roman" pitchFamily="18" charset="0"/>
                <a:cs typeface="Times New Roman" pitchFamily="18" charset="0"/>
              </a:rPr>
              <a:t> </a:t>
            </a:r>
            <a:r>
              <a:rPr lang="ru-RU" sz="1600" dirty="0" err="1">
                <a:solidFill>
                  <a:schemeClr val="accent6">
                    <a:lumMod val="75000"/>
                  </a:schemeClr>
                </a:solidFill>
                <a:latin typeface="Times New Roman" pitchFamily="18" charset="0"/>
                <a:cs typeface="Times New Roman" pitchFamily="18" charset="0"/>
              </a:rPr>
              <a:t>жазылмайды</a:t>
            </a:r>
            <a:r>
              <a:rPr lang="ru-RU" sz="1600" dirty="0">
                <a:solidFill>
                  <a:schemeClr val="accent6">
                    <a:lumMod val="75000"/>
                  </a:schemeClr>
                </a:solidFill>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Мысалы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зерттеу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жұмысының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тақырыбы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фразеологизмдер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туралы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болса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жоба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жазушы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алдымен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сол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фразеологизмдер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жайында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терең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теориялық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біліммен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қаруланып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алмайынша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өз</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талдауларын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дұрыс</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жүргізе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алмайды</a:t>
            </a:r>
            <a:r>
              <a:rPr lang="ru-RU" sz="1600" dirty="0">
                <a:latin typeface="Times New Roman" pitchFamily="18" charset="0"/>
                <a:cs typeface="Times New Roman" pitchFamily="18" charset="0"/>
              </a:rPr>
              <a:t>. </a:t>
            </a:r>
          </a:p>
          <a:p>
            <a:pPr marL="512064" indent="-457200">
              <a:buFont typeface="+mj-lt"/>
              <a:buAutoNum type="arabicPeriod" startAt="5"/>
            </a:pPr>
            <a:r>
              <a:rPr lang="ru-RU" sz="1600" dirty="0" err="1" smtClean="0">
                <a:solidFill>
                  <a:schemeClr val="accent6">
                    <a:lumMod val="50000"/>
                  </a:schemeClr>
                </a:solidFill>
                <a:latin typeface="Times New Roman" pitchFamily="18" charset="0"/>
                <a:cs typeface="Times New Roman" pitchFamily="18" charset="0"/>
              </a:rPr>
              <a:t>Жұмыстың</a:t>
            </a:r>
            <a:r>
              <a:rPr lang="ru-RU" sz="1600" dirty="0" smtClean="0">
                <a:solidFill>
                  <a:schemeClr val="accent6">
                    <a:lumMod val="50000"/>
                  </a:schemeClr>
                </a:solidFill>
                <a:latin typeface="Times New Roman" pitchFamily="18" charset="0"/>
                <a:cs typeface="Times New Roman" pitchFamily="18" charset="0"/>
              </a:rPr>
              <a:t> </a:t>
            </a:r>
            <a:r>
              <a:rPr lang="ru-RU" sz="1600" dirty="0">
                <a:solidFill>
                  <a:schemeClr val="accent6">
                    <a:lumMod val="50000"/>
                  </a:schemeClr>
                </a:solidFill>
                <a:latin typeface="Times New Roman" pitchFamily="18" charset="0"/>
                <a:cs typeface="Times New Roman" pitchFamily="18" charset="0"/>
              </a:rPr>
              <a:t>тек </a:t>
            </a:r>
            <a:r>
              <a:rPr lang="ru-RU" sz="1600" dirty="0" err="1">
                <a:solidFill>
                  <a:schemeClr val="accent6">
                    <a:lumMod val="50000"/>
                  </a:schemeClr>
                </a:solidFill>
                <a:latin typeface="Times New Roman" pitchFamily="18" charset="0"/>
                <a:cs typeface="Times New Roman" pitchFamily="18" charset="0"/>
              </a:rPr>
              <a:t>қана</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теориялық</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материалдардан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тұруы</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немесе</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практикалық</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бөлігінің</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болмауы</a:t>
            </a:r>
            <a:r>
              <a:rPr lang="ru-RU" sz="1600" dirty="0">
                <a:solidFill>
                  <a:schemeClr val="accent6">
                    <a:lumMod val="50000"/>
                  </a:schemeClr>
                </a:solidFill>
                <a:latin typeface="Times New Roman" pitchFamily="18" charset="0"/>
                <a:cs typeface="Times New Roman" pitchFamily="18" charset="0"/>
              </a:rPr>
              <a:t> </a:t>
            </a:r>
            <a:r>
              <a:rPr lang="ru-RU" sz="1600" dirty="0" smtClean="0">
                <a:solidFill>
                  <a:schemeClr val="accent6">
                    <a:lumMod val="50000"/>
                  </a:schemeClr>
                </a:solidFill>
                <a:latin typeface="Times New Roman" pitchFamily="18" charset="0"/>
                <a:cs typeface="Times New Roman" pitchFamily="18" charset="0"/>
              </a:rPr>
              <a:t>. </a:t>
            </a: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Әсіресе</a:t>
            </a:r>
            <a:r>
              <a:rPr lang="ru-RU" sz="1600" dirty="0" smtClean="0">
                <a:latin typeface="Times New Roman" pitchFamily="18" charset="0"/>
                <a:cs typeface="Times New Roman" pitchFamily="18" charset="0"/>
              </a:rPr>
              <a:t> </a:t>
            </a:r>
            <a:r>
              <a:rPr lang="ru-RU" sz="1600" dirty="0" err="1">
                <a:latin typeface="Times New Roman" pitchFamily="18" charset="0"/>
                <a:cs typeface="Times New Roman" pitchFamily="18" charset="0"/>
              </a:rPr>
              <a:t>жеңіл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жол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іздеушілер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уақыт</a:t>
            </a:r>
            <a:r>
              <a:rPr lang="ru-RU" sz="1600" dirty="0">
                <a:latin typeface="Times New Roman" pitchFamily="18" charset="0"/>
                <a:cs typeface="Times New Roman" pitchFamily="18" charset="0"/>
              </a:rPr>
              <a:t> аз </a:t>
            </a:r>
            <a:r>
              <a:rPr lang="ru-RU" sz="1600" dirty="0" err="1">
                <a:latin typeface="Times New Roman" pitchFamily="18" charset="0"/>
                <a:cs typeface="Times New Roman" pitchFamily="18" charset="0"/>
              </a:rPr>
              <a:t>қалғанда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кірісіп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жобаны</a:t>
            </a:r>
            <a:r>
              <a:rPr lang="ru-RU" sz="1600" dirty="0">
                <a:latin typeface="Times New Roman" pitchFamily="18" charset="0"/>
                <a:cs typeface="Times New Roman" pitchFamily="18" charset="0"/>
              </a:rPr>
              <a:t> тез </a:t>
            </a:r>
            <a:r>
              <a:rPr lang="ru-RU" sz="1600" dirty="0" err="1">
                <a:latin typeface="Times New Roman" pitchFamily="18" charset="0"/>
                <a:cs typeface="Times New Roman" pitchFamily="18" charset="0"/>
              </a:rPr>
              <a:t>арада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аяқтау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керек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асыққан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кезде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осындай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қателікке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ұрынады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Бұл</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ең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алдымен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тақырыпты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толық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меңгермеген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адамның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Әдетте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ондай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жобалардың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негізгі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бөлімі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түгелдей</a:t>
            </a:r>
            <a:r>
              <a:rPr lang="ru-RU" sz="1600" dirty="0">
                <a:latin typeface="Times New Roman" pitchFamily="18" charset="0"/>
                <a:cs typeface="Times New Roman" pitchFamily="18" charset="0"/>
              </a:rPr>
              <a:t> тек </a:t>
            </a:r>
            <a:r>
              <a:rPr lang="ru-RU" sz="1600" dirty="0" err="1">
                <a:latin typeface="Times New Roman" pitchFamily="18" charset="0"/>
                <a:cs typeface="Times New Roman" pitchFamily="18" charset="0"/>
              </a:rPr>
              <a:t>қана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теориялық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материалдан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тұрады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жұмыстың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өзіндік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талдауы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яғни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практикалық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бөлігі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болмайды</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Әрине</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кітаптан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тұтасымен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көшірілген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дүние</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болып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шығады</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Оқушының</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өзіндік</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еңбегі</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сіңбеген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ондай</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жұмысты</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тексеруші</a:t>
            </a:r>
            <a:r>
              <a:rPr lang="ru-RU" sz="1600" dirty="0">
                <a:solidFill>
                  <a:schemeClr val="accent6">
                    <a:lumMod val="50000"/>
                  </a:schemeClr>
                </a:solidFill>
                <a:latin typeface="Times New Roman" pitchFamily="18" charset="0"/>
                <a:cs typeface="Times New Roman" pitchFamily="18" charset="0"/>
              </a:rPr>
              <a:t> комиссия </a:t>
            </a:r>
            <a:r>
              <a:rPr lang="ru-RU" sz="1600" dirty="0" err="1">
                <a:solidFill>
                  <a:schemeClr val="accent6">
                    <a:lumMod val="50000"/>
                  </a:schemeClr>
                </a:solidFill>
                <a:latin typeface="Times New Roman" pitchFamily="18" charset="0"/>
                <a:cs typeface="Times New Roman" pitchFamily="18" charset="0"/>
              </a:rPr>
              <a:t>мүшелері</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бірден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байқайды</a:t>
            </a:r>
            <a:r>
              <a:rPr lang="ru-RU" sz="1600" dirty="0">
                <a:solidFill>
                  <a:schemeClr val="accent6">
                    <a:lumMod val="50000"/>
                  </a:schemeClr>
                </a:solidFill>
                <a:latin typeface="Times New Roman" pitchFamily="18" charset="0"/>
                <a:cs typeface="Times New Roman" pitchFamily="18" charset="0"/>
              </a:rPr>
              <a:t>. </a:t>
            </a:r>
            <a:endParaRPr lang="ru-RU" sz="1600" dirty="0" smtClean="0">
              <a:solidFill>
                <a:schemeClr val="accent6">
                  <a:lumMod val="50000"/>
                </a:schemeClr>
              </a:solidFill>
              <a:latin typeface="Times New Roman" pitchFamily="18" charset="0"/>
              <a:cs typeface="Times New Roman" pitchFamily="18" charset="0"/>
            </a:endParaRPr>
          </a:p>
          <a:p>
            <a:pPr marL="512064" indent="-457200">
              <a:buFont typeface="+mj-lt"/>
              <a:buAutoNum type="arabicPeriod" startAt="5"/>
            </a:pPr>
            <a:r>
              <a:rPr lang="ru-RU" sz="1600" dirty="0" err="1" smtClean="0">
                <a:latin typeface="Times New Roman" pitchFamily="18" charset="0"/>
                <a:cs typeface="Times New Roman" pitchFamily="18" charset="0"/>
              </a:rPr>
              <a:t>Жобаның</a:t>
            </a:r>
            <a:r>
              <a:rPr lang="ru-RU" sz="1600" dirty="0" smtClean="0">
                <a:latin typeface="Times New Roman" pitchFamily="18" charset="0"/>
                <a:cs typeface="Times New Roman" pitchFamily="18" charset="0"/>
              </a:rPr>
              <a:t> </a:t>
            </a:r>
            <a:r>
              <a:rPr lang="ru-RU" sz="1600" dirty="0" err="1">
                <a:latin typeface="Times New Roman" pitchFamily="18" charset="0"/>
                <a:cs typeface="Times New Roman" pitchFamily="18" charset="0"/>
              </a:rPr>
              <a:t>жазылу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тілінде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кететін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қателер</a:t>
            </a:r>
            <a:r>
              <a:rPr lang="ru-RU" sz="1600" dirty="0">
                <a:latin typeface="Times New Roman" pitchFamily="18" charset="0"/>
                <a:cs typeface="Times New Roman" pitchFamily="18" charset="0"/>
              </a:rPr>
              <a:t>. </a:t>
            </a:r>
          </a:p>
          <a:p>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Ғылыми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стильмен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жазылмауы</a:t>
            </a:r>
            <a:r>
              <a:rPr lang="ru-RU" sz="1600" dirty="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 </a:t>
            </a:r>
            <a:r>
              <a:rPr lang="ru-RU" sz="1600" dirty="0" err="1">
                <a:latin typeface="Times New Roman" pitchFamily="18" charset="0"/>
                <a:cs typeface="Times New Roman" pitchFamily="18" charset="0"/>
              </a:rPr>
              <a:t>Орфографиялық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пунктуациялық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қателердің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болуы</a:t>
            </a:r>
            <a:r>
              <a:rPr lang="ru-RU" sz="1600" dirty="0">
                <a:latin typeface="Times New Roman" pitchFamily="18" charset="0"/>
                <a:cs typeface="Times New Roman" pitchFamily="18" charset="0"/>
              </a:rPr>
              <a:t>. </a:t>
            </a:r>
          </a:p>
          <a:p>
            <a:r>
              <a:rPr lang="ru-RU" sz="1600" dirty="0" err="1" smtClean="0">
                <a:solidFill>
                  <a:schemeClr val="accent6">
                    <a:lumMod val="50000"/>
                  </a:schemeClr>
                </a:solidFill>
                <a:latin typeface="Times New Roman" pitchFamily="18" charset="0"/>
                <a:cs typeface="Times New Roman" pitchFamily="18" charset="0"/>
              </a:rPr>
              <a:t>Әсіресе</a:t>
            </a:r>
            <a:r>
              <a:rPr lang="ru-RU" sz="1600" dirty="0" smtClean="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тіл</a:t>
            </a:r>
            <a:r>
              <a:rPr lang="ru-RU" sz="1600" dirty="0">
                <a:solidFill>
                  <a:schemeClr val="accent6">
                    <a:lumMod val="50000"/>
                  </a:schemeClr>
                </a:solidFill>
                <a:latin typeface="Times New Roman" pitchFamily="18" charset="0"/>
                <a:cs typeface="Times New Roman" pitchFamily="18" charset="0"/>
              </a:rPr>
              <a:t> мен </a:t>
            </a:r>
            <a:r>
              <a:rPr lang="ru-RU" sz="1600" dirty="0" err="1">
                <a:solidFill>
                  <a:schemeClr val="accent6">
                    <a:lumMod val="50000"/>
                  </a:schemeClr>
                </a:solidFill>
                <a:latin typeface="Times New Roman" pitchFamily="18" charset="0"/>
                <a:cs typeface="Times New Roman" pitchFamily="18" charset="0"/>
              </a:rPr>
              <a:t>әдебиеттен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жазылатын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жұмыстарда</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орфографиялық</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пунктуациялық</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қателердің</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болуы</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ешқашан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кешірілмейді</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Ондай</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қателерді</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көп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жағдайда</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компьютерге</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жауып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жатамыз</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адамның</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өзі</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болмаса</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ол</a:t>
            </a:r>
            <a:r>
              <a:rPr lang="ru-RU" sz="1600" dirty="0">
                <a:solidFill>
                  <a:schemeClr val="accent6">
                    <a:lumMod val="50000"/>
                  </a:schemeClr>
                </a:solidFill>
                <a:latin typeface="Times New Roman" pitchFamily="18" charset="0"/>
                <a:cs typeface="Times New Roman" pitchFamily="18" charset="0"/>
              </a:rPr>
              <a:t> машина </a:t>
            </a:r>
            <a:r>
              <a:rPr lang="ru-RU" sz="1600" dirty="0" err="1">
                <a:solidFill>
                  <a:schemeClr val="accent6">
                    <a:lumMod val="50000"/>
                  </a:schemeClr>
                </a:solidFill>
                <a:latin typeface="Times New Roman" pitchFamily="18" charset="0"/>
                <a:cs typeface="Times New Roman" pitchFamily="18" charset="0"/>
              </a:rPr>
              <a:t>қайдан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қате</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жіберсін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Сондықтан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жобаны</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жазып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теріп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болғаннан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кейін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бірнеше</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рет</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тексеріп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қателерін</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мұқият</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қарап</a:t>
            </a:r>
            <a:r>
              <a:rPr lang="ru-RU" sz="1600" dirty="0">
                <a:solidFill>
                  <a:schemeClr val="accent6">
                    <a:lumMod val="50000"/>
                  </a:schemeClr>
                </a:solidFill>
                <a:latin typeface="Times New Roman" pitchFamily="18" charset="0"/>
                <a:cs typeface="Times New Roman" pitchFamily="18" charset="0"/>
              </a:rPr>
              <a:t> </a:t>
            </a:r>
            <a:r>
              <a:rPr lang="ru-RU" sz="1600" dirty="0" err="1">
                <a:solidFill>
                  <a:schemeClr val="accent6">
                    <a:lumMod val="50000"/>
                  </a:schemeClr>
                </a:solidFill>
                <a:latin typeface="Times New Roman" pitchFamily="18" charset="0"/>
                <a:cs typeface="Times New Roman" pitchFamily="18" charset="0"/>
              </a:rPr>
              <a:t>шығу</a:t>
            </a:r>
            <a:r>
              <a:rPr lang="ru-RU" sz="1600" dirty="0">
                <a:solidFill>
                  <a:schemeClr val="accent6">
                    <a:lumMod val="50000"/>
                  </a:schemeClr>
                </a:solidFill>
                <a:latin typeface="Times New Roman" pitchFamily="18" charset="0"/>
                <a:cs typeface="Times New Roman" pitchFamily="18" charset="0"/>
              </a:rPr>
              <a:t> </a:t>
            </a:r>
            <a:r>
              <a:rPr lang="ru-RU" sz="1600" dirty="0" err="1" smtClean="0">
                <a:solidFill>
                  <a:schemeClr val="accent6">
                    <a:lumMod val="50000"/>
                  </a:schemeClr>
                </a:solidFill>
                <a:latin typeface="Times New Roman" pitchFamily="18" charset="0"/>
                <a:cs typeface="Times New Roman" pitchFamily="18" charset="0"/>
              </a:rPr>
              <a:t>қажет</a:t>
            </a:r>
            <a:endParaRPr lang="ru-RU" sz="16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68526571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2048"/>
            <a:ext cx="7239000" cy="997296"/>
          </a:xfrm>
        </p:spPr>
        <p:txBody>
          <a:bodyPr>
            <a:normAutofit/>
          </a:bodyPr>
          <a:lstStyle/>
          <a:p>
            <a:pPr algn="ctr"/>
            <a:r>
              <a:rPr lang="kk-KZ" sz="4000" dirty="0" smtClean="0">
                <a:latin typeface="Times New Roman" pitchFamily="18" charset="0"/>
                <a:cs typeface="Times New Roman" pitchFamily="18" charset="0"/>
              </a:rPr>
              <a:t>          Ө з і н д і к   қ ұ п и я м </a:t>
            </a:r>
            <a:endParaRPr lang="ru-RU" sz="4000" dirty="0">
              <a:latin typeface="Times New Roman" pitchFamily="18" charset="0"/>
              <a:cs typeface="Times New Roman" pitchFamily="18" charset="0"/>
            </a:endParaRPr>
          </a:p>
        </p:txBody>
      </p:sp>
      <p:sp>
        <p:nvSpPr>
          <p:cNvPr id="3" name="Текст 2"/>
          <p:cNvSpPr>
            <a:spLocks noGrp="1"/>
          </p:cNvSpPr>
          <p:nvPr>
            <p:ph type="body" idx="1"/>
          </p:nvPr>
        </p:nvSpPr>
        <p:spPr>
          <a:xfrm>
            <a:off x="395536" y="908720"/>
            <a:ext cx="8496944" cy="5544616"/>
          </a:xfrm>
        </p:spPr>
        <p:txBody>
          <a:bodyPr>
            <a:normAutofit/>
          </a:bodyPr>
          <a:lstStyle/>
          <a:p>
            <a:pPr algn="just"/>
            <a:r>
              <a:rPr lang="kk-KZ" sz="3000" dirty="0" smtClean="0">
                <a:solidFill>
                  <a:schemeClr val="accent6">
                    <a:lumMod val="50000"/>
                  </a:schemeClr>
                </a:solidFill>
                <a:latin typeface="Times New Roman" pitchFamily="18" charset="0"/>
                <a:cs typeface="Times New Roman" pitchFamily="18" charset="0"/>
              </a:rPr>
              <a:t>     Мен шығармашылыққа жақын адаммын, сондықтан болар жалпы әдебиетке жүрегім елжіреп тұрады. Оқушыдан  да осындай ізденісті талап етем, ғылыми жобаларды дайындаған кезде шәкіртіммен өзімнің ортақ қалауымызбен тақырыпты таңдай  ала отырып, келешекте одан нәтиже бар ма, жоғын анықтап, сол тақырыптың отырған қауым ұйып </a:t>
            </a:r>
            <a:r>
              <a:rPr lang="kk-KZ" sz="3000" dirty="0">
                <a:solidFill>
                  <a:schemeClr val="accent6">
                    <a:lumMod val="50000"/>
                  </a:schemeClr>
                </a:solidFill>
                <a:latin typeface="Times New Roman" pitchFamily="18" charset="0"/>
                <a:cs typeface="Times New Roman" pitchFamily="18" charset="0"/>
              </a:rPr>
              <a:t>тыңдайтындай, </a:t>
            </a:r>
            <a:r>
              <a:rPr lang="kk-KZ" sz="3000" dirty="0" smtClean="0">
                <a:solidFill>
                  <a:schemeClr val="accent6">
                    <a:lumMod val="50000"/>
                  </a:schemeClr>
                </a:solidFill>
                <a:latin typeface="Times New Roman" pitchFamily="18" charset="0"/>
                <a:cs typeface="Times New Roman" pitchFamily="18" charset="0"/>
              </a:rPr>
              <a:t>санасында қалып қоятындай деңгейде дайындауға тырысамыз. </a:t>
            </a:r>
            <a:endParaRPr lang="ru-RU" sz="30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5048063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1464"/>
            <a:ext cx="8712968" cy="1362075"/>
          </a:xfrm>
        </p:spPr>
        <p:txBody>
          <a:bodyPr>
            <a:normAutofit/>
          </a:bodyPr>
          <a:lstStyle/>
          <a:p>
            <a:pPr algn="ctr"/>
            <a:r>
              <a:rPr lang="kk-KZ" sz="4000" dirty="0" smtClean="0">
                <a:latin typeface="Times New Roman" pitchFamily="18" charset="0"/>
                <a:cs typeface="Times New Roman" pitchFamily="18" charset="0"/>
              </a:rPr>
              <a:t> М ұ ғ а л і м  м е н  о қ у ш ы  </a:t>
            </a:r>
            <a:br>
              <a:rPr lang="kk-KZ" sz="4000" dirty="0" smtClean="0">
                <a:latin typeface="Times New Roman" pitchFamily="18" charset="0"/>
                <a:cs typeface="Times New Roman" pitchFamily="18" charset="0"/>
              </a:rPr>
            </a:br>
            <a:r>
              <a:rPr lang="kk-KZ" sz="4000" dirty="0" smtClean="0">
                <a:latin typeface="Times New Roman" pitchFamily="18" charset="0"/>
                <a:cs typeface="Times New Roman" pitchFamily="18" charset="0"/>
              </a:rPr>
              <a:t> ж е т і с т і г і</a:t>
            </a:r>
            <a:endParaRPr lang="ru-RU" sz="4000" dirty="0">
              <a:latin typeface="Times New Roman" pitchFamily="18" charset="0"/>
              <a:cs typeface="Times New Roman" pitchFamily="18" charset="0"/>
            </a:endParaRPr>
          </a:p>
        </p:txBody>
      </p:sp>
      <p:sp>
        <p:nvSpPr>
          <p:cNvPr id="3" name="Текст 2"/>
          <p:cNvSpPr>
            <a:spLocks noGrp="1"/>
          </p:cNvSpPr>
          <p:nvPr>
            <p:ph type="body" idx="1"/>
          </p:nvPr>
        </p:nvSpPr>
        <p:spPr>
          <a:xfrm>
            <a:off x="381000" y="1633536"/>
            <a:ext cx="8763000" cy="4315744"/>
          </a:xfrm>
        </p:spPr>
        <p:txBody>
          <a:bodyPr>
            <a:normAutofit/>
          </a:bodyPr>
          <a:lstStyle/>
          <a:p>
            <a:pPr marL="512064" indent="-457200">
              <a:buFont typeface="+mj-lt"/>
              <a:buAutoNum type="arabicPeriod"/>
            </a:pPr>
            <a:r>
              <a:rPr lang="kk-KZ" sz="3000" dirty="0" smtClean="0">
                <a:solidFill>
                  <a:schemeClr val="accent6">
                    <a:lumMod val="50000"/>
                  </a:schemeClr>
                </a:solidFill>
                <a:latin typeface="Times New Roman" pitchFamily="18" charset="0"/>
                <a:cs typeface="Times New Roman" pitchFamily="18" charset="0"/>
              </a:rPr>
              <a:t>Аудандық </a:t>
            </a:r>
            <a:r>
              <a:rPr lang="kk-KZ" sz="3000" dirty="0" smtClean="0">
                <a:solidFill>
                  <a:schemeClr val="tx1"/>
                </a:solidFill>
                <a:latin typeface="Times New Roman" pitchFamily="18" charset="0"/>
                <a:cs typeface="Times New Roman" pitchFamily="18" charset="0"/>
              </a:rPr>
              <a:t>«Адам айтса нанғысыз» </a:t>
            </a:r>
            <a:r>
              <a:rPr lang="kk-KZ" sz="3000" dirty="0" smtClean="0">
                <a:solidFill>
                  <a:schemeClr val="accent6">
                    <a:lumMod val="50000"/>
                  </a:schemeClr>
                </a:solidFill>
                <a:latin typeface="Times New Roman" pitchFamily="18" charset="0"/>
                <a:cs typeface="Times New Roman" pitchFamily="18" charset="0"/>
              </a:rPr>
              <a:t>ғылыми жоба сайысында Гүлнәр Дулатова «Алашты Алаш зерттеген» тақырыбында </a:t>
            </a:r>
            <a:r>
              <a:rPr lang="kk-KZ" sz="3000" dirty="0" smtClean="0">
                <a:solidFill>
                  <a:schemeClr val="tx1"/>
                </a:solidFill>
                <a:latin typeface="Times New Roman" pitchFamily="18" charset="0"/>
                <a:cs typeface="Times New Roman" pitchFamily="18" charset="0"/>
              </a:rPr>
              <a:t>3 орын Тойтан Абылай </a:t>
            </a:r>
          </a:p>
          <a:p>
            <a:pPr marL="512064" indent="-457200">
              <a:buFont typeface="+mj-lt"/>
              <a:buAutoNum type="arabicPeriod"/>
            </a:pPr>
            <a:r>
              <a:rPr lang="kk-KZ" sz="3000" dirty="0" smtClean="0">
                <a:solidFill>
                  <a:schemeClr val="accent6">
                    <a:lumMod val="50000"/>
                  </a:schemeClr>
                </a:solidFill>
                <a:latin typeface="Times New Roman" pitchFamily="18" charset="0"/>
                <a:cs typeface="Times New Roman" pitchFamily="18" charset="0"/>
              </a:rPr>
              <a:t>Аудандық </a:t>
            </a:r>
            <a:r>
              <a:rPr lang="kk-KZ" sz="3000" dirty="0" smtClean="0">
                <a:solidFill>
                  <a:schemeClr val="tx1"/>
                </a:solidFill>
                <a:latin typeface="Times New Roman" pitchFamily="18" charset="0"/>
                <a:cs typeface="Times New Roman" pitchFamily="18" charset="0"/>
              </a:rPr>
              <a:t>«Жарқын болашақ» </a:t>
            </a:r>
            <a:r>
              <a:rPr lang="kk-KZ" sz="3000" dirty="0" smtClean="0">
                <a:solidFill>
                  <a:schemeClr val="accent6">
                    <a:lumMod val="50000"/>
                  </a:schemeClr>
                </a:solidFill>
                <a:latin typeface="Times New Roman" pitchFamily="18" charset="0"/>
                <a:cs typeface="Times New Roman" pitchFamily="18" charset="0"/>
              </a:rPr>
              <a:t>байқауы         </a:t>
            </a:r>
            <a:r>
              <a:rPr lang="kk-KZ" sz="3000" dirty="0" smtClean="0">
                <a:solidFill>
                  <a:schemeClr val="tx1"/>
                </a:solidFill>
                <a:latin typeface="Times New Roman" pitchFamily="18" charset="0"/>
                <a:cs typeface="Times New Roman" pitchFamily="18" charset="0"/>
              </a:rPr>
              <a:t>«Жас ғалымдар» </a:t>
            </a:r>
            <a:r>
              <a:rPr lang="kk-KZ" sz="3000" dirty="0" smtClean="0">
                <a:solidFill>
                  <a:schemeClr val="accent6">
                    <a:lumMod val="50000"/>
                  </a:schemeClr>
                </a:solidFill>
                <a:latin typeface="Times New Roman" pitchFamily="18" charset="0"/>
                <a:cs typeface="Times New Roman" pitchFamily="18" charset="0"/>
              </a:rPr>
              <a:t>номинациясы «Ел аузындағы қара өлеңдер» тақырыбында </a:t>
            </a:r>
            <a:r>
              <a:rPr lang="kk-KZ" sz="3000" dirty="0" smtClean="0">
                <a:solidFill>
                  <a:schemeClr val="tx1"/>
                </a:solidFill>
                <a:latin typeface="Times New Roman" pitchFamily="18" charset="0"/>
                <a:cs typeface="Times New Roman" pitchFamily="18" charset="0"/>
              </a:rPr>
              <a:t>2 орын Тойтан Абылай </a:t>
            </a:r>
          </a:p>
          <a:p>
            <a:endParaRPr lang="ru-RU" sz="3000" dirty="0">
              <a:solidFill>
                <a:schemeClr val="accent6">
                  <a:lumMod val="50000"/>
                </a:schemeClr>
              </a:solidFill>
            </a:endParaRPr>
          </a:p>
        </p:txBody>
      </p:sp>
    </p:spTree>
    <p:extLst>
      <p:ext uri="{BB962C8B-B14F-4D97-AF65-F5344CB8AC3E}">
        <p14:creationId xmlns:p14="http://schemas.microsoft.com/office/powerpoint/2010/main" val="354748020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296</TotalTime>
  <Words>857</Words>
  <Application>Microsoft Office PowerPoint</Application>
  <PresentationFormat>Экран (4:3)</PresentationFormat>
  <Paragraphs>51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Пән мұғалімі  жайлы </vt:lpstr>
      <vt:lpstr>Презентация PowerPoint</vt:lpstr>
      <vt:lpstr>          Ж а л п ы   ұ ғ ы м</vt:lpstr>
      <vt:lpstr>Ғылыми зерттеу жұмыстарының кезеңдері</vt:lpstr>
      <vt:lpstr>Презентация PowerPoint</vt:lpstr>
      <vt:lpstr>Ғылыми жобаларды дайындауда жиі кездесетін қателер</vt:lpstr>
      <vt:lpstr>Презентация PowerPoint</vt:lpstr>
      <vt:lpstr>          Ө з і н д і к   қ ұ п и я м </vt:lpstr>
      <vt:lpstr> М ұ ғ а л і м  м е н  о қ у ш ы    ж е т і с т і г і</vt:lpstr>
      <vt:lpstr>М а р а п а т т а у   р ә с і м і н е н   к ө р і н і 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«Жарсуат негізгі мектебі»ММ</dc:title>
  <dc:creator>Жадыра Қуандық қызы</dc:creator>
  <cp:lastModifiedBy>Ризагуль</cp:lastModifiedBy>
  <cp:revision>27</cp:revision>
  <dcterms:created xsi:type="dcterms:W3CDTF">2014-08-11T13:46:32Z</dcterms:created>
  <dcterms:modified xsi:type="dcterms:W3CDTF">2014-08-25T07:21:19Z</dcterms:modified>
</cp:coreProperties>
</file>